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E55ABD0-A8E4-41F0-A905-56F71182C0F6}">
  <a:tblStyle styleId="{AE55ABD0-A8E4-41F0-A905-56F71182C0F6}" styleName="Table_0">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63825D6F-4FDA-444C-A93B-CECDA6CF246F}" styleName="Table_1">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Brief prayer by volunteer before starting.</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cc187471dd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cc187471dd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List of topics on dangers/pitfalls: Use non sequential numbers and play a couple of times (2 or 3)</a:t>
            </a:r>
            <a:endParaRPr/>
          </a:p>
          <a:p>
            <a:pPr indent="0" lvl="0" marL="0" rtl="0" algn="l">
              <a:spcBef>
                <a:spcPts val="0"/>
              </a:spcBef>
              <a:spcAft>
                <a:spcPts val="0"/>
              </a:spcAft>
              <a:buNone/>
            </a:pPr>
            <a:r>
              <a:rPr lang="en"/>
              <a:t>1.Bullying</a:t>
            </a:r>
            <a:endParaRPr/>
          </a:p>
          <a:p>
            <a:pPr indent="0" lvl="0" marL="0" rtl="0" algn="l">
              <a:spcBef>
                <a:spcPts val="0"/>
              </a:spcBef>
              <a:spcAft>
                <a:spcPts val="0"/>
              </a:spcAft>
              <a:buNone/>
            </a:pPr>
            <a:r>
              <a:rPr lang="en"/>
              <a:t>2.Data collection by unknown third parties</a:t>
            </a:r>
            <a:endParaRPr/>
          </a:p>
          <a:p>
            <a:pPr indent="0" lvl="0" marL="0" rtl="0" algn="l">
              <a:spcBef>
                <a:spcPts val="0"/>
              </a:spcBef>
              <a:spcAft>
                <a:spcPts val="0"/>
              </a:spcAft>
              <a:buNone/>
            </a:pPr>
            <a:r>
              <a:rPr lang="en"/>
              <a:t>3.Targeted marketing/advertising</a:t>
            </a:r>
            <a:endParaRPr/>
          </a:p>
          <a:p>
            <a:pPr indent="0" lvl="0" marL="0" rtl="0" algn="l">
              <a:spcBef>
                <a:spcPts val="0"/>
              </a:spcBef>
              <a:spcAft>
                <a:spcPts val="0"/>
              </a:spcAft>
              <a:buNone/>
            </a:pPr>
            <a:r>
              <a:rPr lang="en"/>
              <a:t>4.Gaming</a:t>
            </a:r>
            <a:endParaRPr/>
          </a:p>
          <a:p>
            <a:pPr indent="0" lvl="0" marL="0" rtl="0" algn="l">
              <a:spcBef>
                <a:spcPts val="0"/>
              </a:spcBef>
              <a:spcAft>
                <a:spcPts val="0"/>
              </a:spcAft>
              <a:buNone/>
            </a:pPr>
            <a:r>
              <a:rPr lang="en"/>
              <a:t>5.Addiction</a:t>
            </a:r>
            <a:endParaRPr/>
          </a:p>
          <a:p>
            <a:pPr indent="0" lvl="0" marL="0" rtl="0" algn="l">
              <a:spcBef>
                <a:spcPts val="0"/>
              </a:spcBef>
              <a:spcAft>
                <a:spcPts val="0"/>
              </a:spcAft>
              <a:buNone/>
            </a:pPr>
            <a:r>
              <a:rPr lang="en"/>
              <a:t>6.Publicity of information once posted online</a:t>
            </a:r>
            <a:endParaRPr/>
          </a:p>
          <a:p>
            <a:pPr indent="0" lvl="0" marL="0" rtl="0" algn="l">
              <a:spcBef>
                <a:spcPts val="0"/>
              </a:spcBef>
              <a:spcAft>
                <a:spcPts val="0"/>
              </a:spcAft>
              <a:buNone/>
            </a:pPr>
            <a:r>
              <a:rPr lang="en"/>
              <a:t>7.Posting information that may affect future employment.</a:t>
            </a:r>
            <a:endParaRPr/>
          </a:p>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cc187471dd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cc187471dd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Debate Question</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cc187471dd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cc187471dd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Set up a short debate. Split learners into the 4 perspectives on this issue. </a:t>
            </a:r>
            <a:endParaRPr/>
          </a:p>
          <a:p>
            <a:pPr indent="0" lvl="0" marL="0" rtl="0" algn="l">
              <a:spcBef>
                <a:spcPts val="0"/>
              </a:spcBef>
              <a:spcAft>
                <a:spcPts val="0"/>
              </a:spcAft>
              <a:buNone/>
            </a:pPr>
            <a:r>
              <a:rPr lang="en"/>
              <a:t>Discuss</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cc187471dd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cc187471dd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Brief discussion then learners can create their own puzzle via the website or on paper (those on paper may need to finish after the session)</a:t>
            </a:r>
            <a:endParaRPr/>
          </a:p>
          <a:p>
            <a:pPr indent="0" lvl="0" marL="0" rtl="0" algn="l">
              <a:spcBef>
                <a:spcPts val="0"/>
              </a:spcBef>
              <a:spcAft>
                <a:spcPts val="0"/>
              </a:spcAft>
              <a:buNone/>
            </a:pPr>
            <a:r>
              <a:rPr lang="en"/>
              <a:t>If you split up the class and each comes up with the clue for 1, 2, 3 or 4 and add to chat this will speed up the process</a:t>
            </a:r>
            <a:endParaRPr/>
          </a:p>
          <a:p>
            <a:pPr indent="0" lvl="0" marL="0" rtl="0" algn="l">
              <a:spcBef>
                <a:spcPts val="0"/>
              </a:spcBef>
              <a:spcAft>
                <a:spcPts val="0"/>
              </a:spcAft>
              <a:buNone/>
            </a:pPr>
            <a:r>
              <a:rPr lang="en"/>
              <a:t>Next learners can click on the link and add the keyword and clue accordingly.</a:t>
            </a:r>
            <a:endParaRPr/>
          </a:p>
          <a:p>
            <a:pPr indent="0" lvl="0" marL="0" rtl="0" algn="l">
              <a:spcBef>
                <a:spcPts val="0"/>
              </a:spcBef>
              <a:spcAft>
                <a:spcPts val="0"/>
              </a:spcAft>
              <a:buNone/>
            </a:pPr>
            <a:r>
              <a:rPr lang="en"/>
              <a:t>Remind them to save their picture/print their picture/ paste their picture to include it with the rest of their work today.</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cc187471dd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cc187471dd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500">
                <a:solidFill>
                  <a:schemeClr val="dk1"/>
                </a:solidFill>
              </a:rPr>
              <a:t>Matthew 24:14 </a:t>
            </a:r>
            <a:r>
              <a:rPr lang="en"/>
              <a:t>p</a:t>
            </a:r>
            <a:r>
              <a:rPr lang="en"/>
              <a:t>olite , preaching, witness</a:t>
            </a:r>
            <a:endParaRPr sz="1500">
              <a:solidFill>
                <a:schemeClr val="dk1"/>
              </a:solidFill>
            </a:endParaRPr>
          </a:p>
          <a:p>
            <a:pPr indent="0" lvl="0" marL="0" rtl="0" algn="l">
              <a:lnSpc>
                <a:spcPct val="200000"/>
              </a:lnSpc>
              <a:spcBef>
                <a:spcPts val="0"/>
              </a:spcBef>
              <a:spcAft>
                <a:spcPts val="0"/>
              </a:spcAft>
              <a:buNone/>
            </a:pPr>
            <a:r>
              <a:rPr lang="en" sz="1500">
                <a:solidFill>
                  <a:schemeClr val="dk1"/>
                </a:solidFill>
              </a:rPr>
              <a:t>Matthew 28:19 disciples, content, christian</a:t>
            </a:r>
            <a:endParaRPr sz="1500">
              <a:solidFill>
                <a:schemeClr val="dk1"/>
              </a:solidFill>
            </a:endParaRPr>
          </a:p>
          <a:p>
            <a:pPr indent="0" lvl="0" marL="0" rtl="0" algn="l">
              <a:lnSpc>
                <a:spcPct val="200000"/>
              </a:lnSpc>
              <a:spcBef>
                <a:spcPts val="0"/>
              </a:spcBef>
              <a:spcAft>
                <a:spcPts val="0"/>
              </a:spcAft>
              <a:buClr>
                <a:schemeClr val="dk1"/>
              </a:buClr>
              <a:buSzPts val="1100"/>
              <a:buFont typeface="Arial"/>
              <a:buNone/>
            </a:pPr>
            <a:r>
              <a:t/>
            </a:r>
            <a:endParaRPr sz="1500">
              <a:solidFill>
                <a:schemeClr val="dk1"/>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cc187471dd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cc187471dd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595959"/>
                </a:solidFill>
              </a:rPr>
              <a:t>Ephesians 4:29 interaction, corrupt, good, edification, grace</a:t>
            </a:r>
            <a:endParaRPr sz="1800">
              <a:solidFill>
                <a:srgbClr val="595959"/>
              </a:solidFill>
            </a:endParaRPr>
          </a:p>
          <a:p>
            <a:pPr indent="0" lvl="0" marL="0" rtl="0" algn="l">
              <a:lnSpc>
                <a:spcPct val="115000"/>
              </a:lnSpc>
              <a:spcBef>
                <a:spcPts val="1200"/>
              </a:spcBef>
              <a:spcAft>
                <a:spcPts val="1200"/>
              </a:spcAft>
              <a:buClr>
                <a:schemeClr val="dk1"/>
              </a:buClr>
              <a:buSzPts val="1100"/>
              <a:buFont typeface="Arial"/>
              <a:buNone/>
            </a:pPr>
            <a:r>
              <a:rPr lang="en" sz="1800">
                <a:solidFill>
                  <a:srgbClr val="595959"/>
                </a:solidFill>
              </a:rPr>
              <a:t>Proverbs 15:28, replies (alt. Word responses), study</a:t>
            </a:r>
            <a:endParaRPr sz="1800">
              <a:solidFill>
                <a:srgbClr val="595959"/>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cc187471dd_0_1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cc187471dd_0_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One accord,like minded,no selfishness, esteem each other, interests of others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Humble oneself to God’s will. Think of the Law of Love, 10 commandments, Tell others the Good news of Jesus’ love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Obey in the absence of others seeing what you are doing,do not complain or dispute, be blameless, shine your light by promoting christianity implicitly and explicitly.</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cc187471dd_0_1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cc187471dd_0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cc187471dd_0_1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cc187471dd_0_1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gcc187471dd_0_1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cc187471dd_0_1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cc187471dd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cc187471dd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we want to achieve by the end of the session.</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cc187471dd_0_1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cc187471dd_0_1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we want to achieve by the end of the session.</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ce41590c4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ce41590c4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Discuss two key aspects highlighted.</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cc187471dd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cc187471dd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Complete Q1 multiple choice. Correct answer is D.</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cc187471dd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cc187471dd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Instagram</a:t>
            </a:r>
            <a:endParaRPr/>
          </a:p>
          <a:p>
            <a:pPr indent="0" lvl="0" marL="0" rtl="0" algn="l">
              <a:spcBef>
                <a:spcPts val="0"/>
              </a:spcBef>
              <a:spcAft>
                <a:spcPts val="0"/>
              </a:spcAft>
              <a:buNone/>
            </a:pPr>
            <a:r>
              <a:rPr lang="en"/>
              <a:t>Pinterest</a:t>
            </a:r>
            <a:endParaRPr/>
          </a:p>
          <a:p>
            <a:pPr indent="0" lvl="0" marL="0" rtl="0" algn="l">
              <a:spcBef>
                <a:spcPts val="0"/>
              </a:spcBef>
              <a:spcAft>
                <a:spcPts val="0"/>
              </a:spcAft>
              <a:buNone/>
            </a:pPr>
            <a:r>
              <a:rPr lang="en"/>
              <a:t>Snapchat</a:t>
            </a:r>
            <a:endParaRPr/>
          </a:p>
          <a:p>
            <a:pPr indent="0" lvl="0" marL="0" rtl="0" algn="l">
              <a:spcBef>
                <a:spcPts val="0"/>
              </a:spcBef>
              <a:spcAft>
                <a:spcPts val="0"/>
              </a:spcAft>
              <a:buNone/>
            </a:pPr>
            <a:r>
              <a:rPr lang="en"/>
              <a:t>Tumblr</a:t>
            </a:r>
            <a:endParaRPr/>
          </a:p>
          <a:p>
            <a:pPr indent="0" lvl="0" marL="0" rtl="0" algn="l">
              <a:spcBef>
                <a:spcPts val="0"/>
              </a:spcBef>
              <a:spcAft>
                <a:spcPts val="0"/>
              </a:spcAft>
              <a:buNone/>
            </a:pPr>
            <a:r>
              <a:rPr lang="en"/>
              <a:t>Youtube</a:t>
            </a:r>
            <a:endParaRPr/>
          </a:p>
          <a:p>
            <a:pPr indent="0" lvl="0" marL="0" rtl="0" algn="l">
              <a:spcBef>
                <a:spcPts val="0"/>
              </a:spcBef>
              <a:spcAft>
                <a:spcPts val="0"/>
              </a:spcAft>
              <a:buNone/>
            </a:pPr>
            <a:r>
              <a:rPr lang="en"/>
              <a:t>Whatsapp</a:t>
            </a:r>
            <a:endParaRPr/>
          </a:p>
          <a:p>
            <a:pPr indent="0" lvl="0" marL="0" rtl="0" algn="l">
              <a:spcBef>
                <a:spcPts val="0"/>
              </a:spcBef>
              <a:spcAft>
                <a:spcPts val="0"/>
              </a:spcAft>
              <a:buNone/>
            </a:pPr>
            <a:r>
              <a:rPr lang="en"/>
              <a:t>Tiktok</a:t>
            </a:r>
            <a:endParaRPr/>
          </a:p>
          <a:p>
            <a:pPr indent="0" lvl="0" marL="0" rtl="0" algn="l">
              <a:spcBef>
                <a:spcPts val="0"/>
              </a:spcBef>
              <a:spcAft>
                <a:spcPts val="0"/>
              </a:spcAft>
              <a:buNone/>
            </a:pPr>
            <a:r>
              <a:rPr lang="en"/>
              <a:t>Facebook</a:t>
            </a:r>
            <a:endParaRPr/>
          </a:p>
          <a:p>
            <a:pPr indent="0" lvl="0" marL="0" rtl="0" algn="l">
              <a:spcBef>
                <a:spcPts val="0"/>
              </a:spcBef>
              <a:spcAft>
                <a:spcPts val="0"/>
              </a:spcAft>
              <a:buNone/>
            </a:pPr>
            <a:r>
              <a:rPr lang="en"/>
              <a:t>Blogger</a:t>
            </a:r>
            <a:endParaRPr/>
          </a:p>
          <a:p>
            <a:pPr indent="0" lvl="0" marL="0" rtl="0" algn="l">
              <a:spcBef>
                <a:spcPts val="0"/>
              </a:spcBef>
              <a:spcAft>
                <a:spcPts val="0"/>
              </a:spcAft>
              <a:buNone/>
            </a:pPr>
            <a:r>
              <a:rPr lang="en"/>
              <a:t>Twitter</a:t>
            </a:r>
            <a:endParaRPr/>
          </a:p>
          <a:p>
            <a:pPr indent="0" lvl="0" marL="0" rtl="0" algn="l">
              <a:spcBef>
                <a:spcPts val="0"/>
              </a:spcBef>
              <a:spcAft>
                <a:spcPts val="0"/>
              </a:spcAft>
              <a:buNone/>
            </a:pPr>
            <a:r>
              <a:rPr lang="en"/>
              <a:t>Facebook</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cc187471dd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cc187471dd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1.</a:t>
            </a:r>
            <a:r>
              <a:rPr lang="en"/>
              <a:t>Podcast - Q Kidscast</a:t>
            </a:r>
            <a:endParaRPr/>
          </a:p>
          <a:p>
            <a:pPr indent="0" lvl="0" marL="0" rtl="0" algn="l">
              <a:spcBef>
                <a:spcPts val="0"/>
              </a:spcBef>
              <a:spcAft>
                <a:spcPts val="0"/>
              </a:spcAft>
              <a:buNone/>
            </a:pPr>
            <a:r>
              <a:rPr lang="en"/>
              <a:t>2.Social network service - Facebook</a:t>
            </a:r>
            <a:endParaRPr/>
          </a:p>
          <a:p>
            <a:pPr indent="0" lvl="0" marL="0" rtl="0" algn="l">
              <a:spcBef>
                <a:spcPts val="0"/>
              </a:spcBef>
              <a:spcAft>
                <a:spcPts val="0"/>
              </a:spcAft>
              <a:buNone/>
            </a:pPr>
            <a:r>
              <a:rPr lang="en"/>
              <a:t>3.Internet forum - Instagram, Tiktok,Snapchat</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cc187471dd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cc187471dd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4. Social blogs - Blogger, Pinterest</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5. Social bookmarking - Instagram, Twitter, Whatsapp</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6. Text messaging - Whatsapp, Twitter, Instagram, Facebook</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cc187471dd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cc187471dd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Describe the picture - what context is the picture suggesting for the advantage</a:t>
            </a:r>
            <a:endParaRPr/>
          </a:p>
          <a:p>
            <a:pPr indent="0" lvl="0" marL="0" rtl="0" algn="l">
              <a:spcBef>
                <a:spcPts val="0"/>
              </a:spcBef>
              <a:spcAft>
                <a:spcPts val="0"/>
              </a:spcAft>
              <a:buNone/>
            </a:pPr>
            <a:r>
              <a:rPr lang="en"/>
              <a:t>International family</a:t>
            </a:r>
            <a:endParaRPr/>
          </a:p>
          <a:p>
            <a:pPr indent="0" lvl="0" marL="0" rtl="0" algn="l">
              <a:spcBef>
                <a:spcPts val="0"/>
              </a:spcBef>
              <a:spcAft>
                <a:spcPts val="0"/>
              </a:spcAft>
              <a:buNone/>
            </a:pPr>
            <a:r>
              <a:rPr lang="en"/>
              <a:t>Prayer requests</a:t>
            </a:r>
            <a:endParaRPr/>
          </a:p>
          <a:p>
            <a:pPr indent="0" lvl="0" marL="0" rtl="0" algn="l">
              <a:spcBef>
                <a:spcPts val="0"/>
              </a:spcBef>
              <a:spcAft>
                <a:spcPts val="0"/>
              </a:spcAft>
              <a:buNone/>
            </a:pPr>
            <a:r>
              <a:rPr lang="en"/>
              <a:t>Journaling important events</a:t>
            </a:r>
            <a:endParaRPr/>
          </a:p>
          <a:p>
            <a:pPr indent="0" lvl="0" marL="0" rtl="0" algn="l">
              <a:spcBef>
                <a:spcPts val="0"/>
              </a:spcBef>
              <a:spcAft>
                <a:spcPts val="0"/>
              </a:spcAft>
              <a:buNone/>
            </a:pPr>
            <a:r>
              <a:rPr lang="en"/>
              <a:t>Personal relationships</a:t>
            </a:r>
            <a:endParaRPr/>
          </a:p>
          <a:p>
            <a:pPr indent="0" lvl="0" marL="0" rtl="0" algn="l">
              <a:spcBef>
                <a:spcPts val="0"/>
              </a:spcBef>
              <a:spcAft>
                <a:spcPts val="0"/>
              </a:spcAft>
              <a:buNone/>
            </a:pPr>
            <a:r>
              <a:rPr lang="en"/>
              <a:t>Evangelism</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cc187471dd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cc187471dd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Describe the picture - what context is the picture suggesting for the advantage</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Personal relationships</a:t>
            </a:r>
            <a:endParaRPr>
              <a:solidFill>
                <a:schemeClr val="dk1"/>
              </a:solidFill>
            </a:endParaRPr>
          </a:p>
          <a:p>
            <a:pPr indent="0" lvl="0" marL="0" rtl="0" algn="l">
              <a:spcBef>
                <a:spcPts val="0"/>
              </a:spcBef>
              <a:spcAft>
                <a:spcPts val="0"/>
              </a:spcAft>
              <a:buNone/>
            </a:pPr>
            <a:r>
              <a:rPr lang="en">
                <a:solidFill>
                  <a:schemeClr val="dk1"/>
                </a:solidFill>
              </a:rPr>
              <a:t>Evangelism</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png"/><Relationship Id="rId4" Type="http://schemas.openxmlformats.org/officeDocument/2006/relationships/image" Target="../media/image5.jpg"/><Relationship Id="rId5"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5.jp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8.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puzzlemaker.discoveryeducation.com/criss-cross" TargetMode="External"/><Relationship Id="rId4" Type="http://schemas.openxmlformats.org/officeDocument/2006/relationships/image" Target="../media/image5.jpg"/><Relationship Id="rId5" Type="http://schemas.openxmlformats.org/officeDocument/2006/relationships/image" Target="../media/image1.png"/><Relationship Id="rId6" Type="http://schemas.openxmlformats.org/officeDocument/2006/relationships/image" Target="../media/image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1.png"/><Relationship Id="rId4" Type="http://schemas.openxmlformats.org/officeDocument/2006/relationships/image" Target="../media/image9.png"/><Relationship Id="rId5" Type="http://schemas.openxmlformats.org/officeDocument/2006/relationships/image" Target="../media/image5.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9.png"/><Relationship Id="rId4" Type="http://schemas.openxmlformats.org/officeDocument/2006/relationships/image" Target="../media/image5.jpg"/><Relationship Id="rId5"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5.jp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5.jp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1.png"/><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1.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6.png"/><Relationship Id="rId4" Type="http://schemas.openxmlformats.org/officeDocument/2006/relationships/image" Target="../media/image13.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6.png"/><Relationship Id="rId4" Type="http://schemas.openxmlformats.org/officeDocument/2006/relationships/image" Target="../media/image1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2.jpg"/><Relationship Id="rId5"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8.png"/><Relationship Id="rId4" Type="http://schemas.openxmlformats.org/officeDocument/2006/relationships/image" Target="../media/image10.jpg"/><Relationship Id="rId10" Type="http://schemas.openxmlformats.org/officeDocument/2006/relationships/image" Target="../media/image3.jpg"/><Relationship Id="rId9" Type="http://schemas.openxmlformats.org/officeDocument/2006/relationships/image" Target="../media/image5.jpg"/><Relationship Id="rId5" Type="http://schemas.openxmlformats.org/officeDocument/2006/relationships/image" Target="../media/image4.png"/><Relationship Id="rId6" Type="http://schemas.openxmlformats.org/officeDocument/2006/relationships/image" Target="../media/image12.png"/><Relationship Id="rId7" Type="http://schemas.openxmlformats.org/officeDocument/2006/relationships/image" Target="../media/image7.png"/><Relationship Id="rId8"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7.jpg"/><Relationship Id="rId4" Type="http://schemas.openxmlformats.org/officeDocument/2006/relationships/image" Target="../media/image14.jpg"/><Relationship Id="rId5" Type="http://schemas.openxmlformats.org/officeDocument/2006/relationships/image" Target="../media/image11.jpg"/><Relationship Id="rId6" Type="http://schemas.openxmlformats.org/officeDocument/2006/relationships/image" Target="../media/image1.png"/><Relationship Id="rId7"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5.jpg"/><Relationship Id="rId4" Type="http://schemas.openxmlformats.org/officeDocument/2006/relationships/image" Target="../media/image16.jpg"/><Relationship Id="rId5" Type="http://schemas.openxmlformats.org/officeDocument/2006/relationships/image" Target="../media/image1.png"/><Relationship Id="rId6"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Social Media Honour</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Friend Class</a:t>
            </a:r>
            <a:endParaRPr/>
          </a:p>
        </p:txBody>
      </p:sp>
      <p:pic>
        <p:nvPicPr>
          <p:cNvPr id="56" name="Google Shape;56;p13"/>
          <p:cNvPicPr preferRelativeResize="0"/>
          <p:nvPr/>
        </p:nvPicPr>
        <p:blipFill>
          <a:blip r:embed="rId3">
            <a:alphaModFix/>
          </a:blip>
          <a:stretch>
            <a:fillRect/>
          </a:stretch>
        </p:blipFill>
        <p:spPr>
          <a:xfrm>
            <a:off x="436175" y="178700"/>
            <a:ext cx="1346625" cy="1346625"/>
          </a:xfrm>
          <a:prstGeom prst="rect">
            <a:avLst/>
          </a:prstGeom>
          <a:noFill/>
          <a:ln>
            <a:noFill/>
          </a:ln>
        </p:spPr>
      </p:pic>
      <p:pic>
        <p:nvPicPr>
          <p:cNvPr id="57" name="Google Shape;57;p13"/>
          <p:cNvPicPr preferRelativeResize="0"/>
          <p:nvPr/>
        </p:nvPicPr>
        <p:blipFill>
          <a:blip r:embed="rId4">
            <a:alphaModFix/>
          </a:blip>
          <a:stretch>
            <a:fillRect/>
          </a:stretch>
        </p:blipFill>
        <p:spPr>
          <a:xfrm>
            <a:off x="6874425" y="178700"/>
            <a:ext cx="1593190" cy="13466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Q4. Disadvantages of Social Media - 3 in a Row</a:t>
            </a:r>
            <a:endParaRPr/>
          </a:p>
        </p:txBody>
      </p:sp>
      <p:sp>
        <p:nvSpPr>
          <p:cNvPr id="140" name="Google Shape;140;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40000" lnSpcReduction="10000"/>
          </a:bodyPr>
          <a:lstStyle/>
          <a:p>
            <a:pPr indent="-345695" lvl="0" marL="457200" rtl="0" algn="l">
              <a:spcBef>
                <a:spcPts val="0"/>
              </a:spcBef>
              <a:spcAft>
                <a:spcPts val="0"/>
              </a:spcAft>
              <a:buSzPct val="100000"/>
              <a:buAutoNum type="arabicPeriod"/>
            </a:pPr>
            <a:r>
              <a:rPr lang="en" sz="4610"/>
              <a:t>Write down any 3 numbers between 1 and 7 on your small table.</a:t>
            </a:r>
            <a:endParaRPr sz="4610"/>
          </a:p>
          <a:p>
            <a:pPr indent="-345695" lvl="0" marL="457200" rtl="0" algn="l">
              <a:spcBef>
                <a:spcPts val="0"/>
              </a:spcBef>
              <a:spcAft>
                <a:spcPts val="0"/>
              </a:spcAft>
              <a:buSzPct val="100000"/>
              <a:buAutoNum type="arabicPeriod"/>
            </a:pPr>
            <a:r>
              <a:rPr lang="en" sz="4610"/>
              <a:t>The teacher will have a topic associated with each number.</a:t>
            </a:r>
            <a:endParaRPr sz="4610"/>
          </a:p>
          <a:p>
            <a:pPr indent="-345695" lvl="0" marL="457200" rtl="0" algn="l">
              <a:spcBef>
                <a:spcPts val="0"/>
              </a:spcBef>
              <a:spcAft>
                <a:spcPts val="0"/>
              </a:spcAft>
              <a:buSzPct val="100000"/>
              <a:buAutoNum type="arabicPeriod"/>
            </a:pPr>
            <a:r>
              <a:rPr lang="en" sz="4610"/>
              <a:t>The teacher will call the number,  and if you have written the number down AND can contribute a correct disadvantage/pitfall</a:t>
            </a:r>
            <a:endParaRPr sz="4610"/>
          </a:p>
          <a:p>
            <a:pPr indent="-345695" lvl="0" marL="457200" rtl="0" algn="l">
              <a:spcBef>
                <a:spcPts val="0"/>
              </a:spcBef>
              <a:spcAft>
                <a:spcPts val="0"/>
              </a:spcAft>
              <a:buSzPct val="100000"/>
              <a:buAutoNum type="arabicPeriod"/>
            </a:pPr>
            <a:r>
              <a:rPr lang="en" sz="4610"/>
              <a:t>Then you can cross out the number on your card.</a:t>
            </a:r>
            <a:endParaRPr sz="4610"/>
          </a:p>
          <a:p>
            <a:pPr indent="0" lvl="0" marL="0" rtl="0" algn="l">
              <a:spcBef>
                <a:spcPts val="1200"/>
              </a:spcBef>
              <a:spcAft>
                <a:spcPts val="0"/>
              </a:spcAft>
              <a:buNone/>
            </a:pPr>
            <a:r>
              <a:t/>
            </a:r>
            <a:endParaRPr sz="4610"/>
          </a:p>
          <a:p>
            <a:pPr indent="0" lvl="0" marL="0" rtl="0" algn="l">
              <a:spcBef>
                <a:spcPts val="1200"/>
              </a:spcBef>
              <a:spcAft>
                <a:spcPts val="0"/>
              </a:spcAft>
              <a:buNone/>
            </a:pPr>
            <a:r>
              <a:t/>
            </a:r>
            <a:endParaRPr sz="4610"/>
          </a:p>
          <a:p>
            <a:pPr indent="0" lvl="0" marL="0" rtl="0" algn="l">
              <a:spcBef>
                <a:spcPts val="1200"/>
              </a:spcBef>
              <a:spcAft>
                <a:spcPts val="0"/>
              </a:spcAft>
              <a:buNone/>
            </a:pPr>
            <a:r>
              <a:rPr lang="en" sz="4610"/>
              <a:t>Lets’ see who will get to 3 in a row first!</a:t>
            </a:r>
            <a:endParaRPr sz="4610"/>
          </a:p>
          <a:p>
            <a:pPr indent="0" lvl="0" marL="0" rtl="0" algn="l">
              <a:spcBef>
                <a:spcPts val="1200"/>
              </a:spcBef>
              <a:spcAft>
                <a:spcPts val="1200"/>
              </a:spcAft>
              <a:buNone/>
            </a:pPr>
            <a:r>
              <a:t/>
            </a:r>
            <a:endParaRPr sz="2300"/>
          </a:p>
        </p:txBody>
      </p:sp>
      <p:pic>
        <p:nvPicPr>
          <p:cNvPr id="141" name="Google Shape;141;p22"/>
          <p:cNvPicPr preferRelativeResize="0"/>
          <p:nvPr/>
        </p:nvPicPr>
        <p:blipFill>
          <a:blip r:embed="rId3">
            <a:alphaModFix/>
          </a:blip>
          <a:stretch>
            <a:fillRect/>
          </a:stretch>
        </p:blipFill>
        <p:spPr>
          <a:xfrm>
            <a:off x="7608820" y="178700"/>
            <a:ext cx="858800" cy="725875"/>
          </a:xfrm>
          <a:prstGeom prst="rect">
            <a:avLst/>
          </a:prstGeom>
          <a:noFill/>
          <a:ln>
            <a:noFill/>
          </a:ln>
        </p:spPr>
      </p:pic>
      <p:graphicFrame>
        <p:nvGraphicFramePr>
          <p:cNvPr id="142" name="Google Shape;142;p22"/>
          <p:cNvGraphicFramePr/>
          <p:nvPr/>
        </p:nvGraphicFramePr>
        <p:xfrm>
          <a:off x="1936875" y="2948800"/>
          <a:ext cx="3000000" cy="3000000"/>
        </p:xfrm>
        <a:graphic>
          <a:graphicData uri="http://schemas.openxmlformats.org/drawingml/2006/table">
            <a:tbl>
              <a:tblPr>
                <a:noFill/>
                <a:tableStyleId>{63825D6F-4FDA-444C-A93B-CECDA6CF246F}</a:tableStyleId>
              </a:tblPr>
              <a:tblGrid>
                <a:gridCol w="1594175"/>
                <a:gridCol w="1594175"/>
                <a:gridCol w="1594175"/>
              </a:tblGrid>
              <a:tr h="725875">
                <a:tc>
                  <a:txBody>
                    <a:bodyPr/>
                    <a:lstStyle/>
                    <a:p>
                      <a:pPr indent="0" lvl="0" marL="0" rtl="0" algn="l">
                        <a:spcBef>
                          <a:spcPts val="0"/>
                        </a:spcBef>
                        <a:spcAft>
                          <a:spcPts val="0"/>
                        </a:spcAft>
                        <a:buNone/>
                      </a:pPr>
                      <a:r>
                        <a:t/>
                      </a:r>
                      <a:endParaRPr sz="600"/>
                    </a:p>
                  </a:txBody>
                  <a:tcPr marT="91425" marB="91425" marR="91425" marL="91425"/>
                </a:tc>
                <a:tc>
                  <a:txBody>
                    <a:bodyPr/>
                    <a:lstStyle/>
                    <a:p>
                      <a:pPr indent="0" lvl="0" marL="0" rtl="0" algn="l">
                        <a:spcBef>
                          <a:spcPts val="0"/>
                        </a:spcBef>
                        <a:spcAft>
                          <a:spcPts val="0"/>
                        </a:spcAft>
                        <a:buNone/>
                      </a:pPr>
                      <a:r>
                        <a:t/>
                      </a:r>
                      <a:endParaRPr sz="600"/>
                    </a:p>
                  </a:txBody>
                  <a:tcPr marT="91425" marB="91425" marR="91425" marL="91425"/>
                </a:tc>
                <a:tc>
                  <a:txBody>
                    <a:bodyPr/>
                    <a:lstStyle/>
                    <a:p>
                      <a:pPr indent="0" lvl="0" marL="0" rtl="0" algn="l">
                        <a:spcBef>
                          <a:spcPts val="0"/>
                        </a:spcBef>
                        <a:spcAft>
                          <a:spcPts val="0"/>
                        </a:spcAft>
                        <a:buNone/>
                      </a:pPr>
                      <a:r>
                        <a:t/>
                      </a:r>
                      <a:endParaRPr sz="600"/>
                    </a:p>
                  </a:txBody>
                  <a:tcPr marT="91425" marB="91425" marR="91425" marL="91425"/>
                </a:tc>
              </a:tr>
            </a:tbl>
          </a:graphicData>
        </a:graphic>
      </p:graphicFrame>
      <p:pic>
        <p:nvPicPr>
          <p:cNvPr id="143" name="Google Shape;143;p22"/>
          <p:cNvPicPr preferRelativeResize="0"/>
          <p:nvPr/>
        </p:nvPicPr>
        <p:blipFill>
          <a:blip r:embed="rId4">
            <a:alphaModFix/>
          </a:blip>
          <a:stretch>
            <a:fillRect/>
          </a:stretch>
        </p:blipFill>
        <p:spPr>
          <a:xfrm>
            <a:off x="7852863" y="1749225"/>
            <a:ext cx="979425" cy="979425"/>
          </a:xfrm>
          <a:prstGeom prst="rect">
            <a:avLst/>
          </a:prstGeom>
          <a:noFill/>
          <a:ln>
            <a:noFill/>
          </a:ln>
        </p:spPr>
      </p:pic>
      <p:pic>
        <p:nvPicPr>
          <p:cNvPr id="144" name="Google Shape;144;p22"/>
          <p:cNvPicPr preferRelativeResize="0"/>
          <p:nvPr/>
        </p:nvPicPr>
        <p:blipFill>
          <a:blip r:embed="rId5">
            <a:alphaModFix/>
          </a:blip>
          <a:stretch>
            <a:fillRect/>
          </a:stretch>
        </p:blipFill>
        <p:spPr>
          <a:xfrm>
            <a:off x="7715245" y="3685195"/>
            <a:ext cx="1306050" cy="13060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Debate </a:t>
            </a:r>
            <a:endParaRPr/>
          </a:p>
        </p:txBody>
      </p:sp>
      <p:sp>
        <p:nvSpPr>
          <p:cNvPr id="150" name="Google Shape;150;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Clr>
                <a:schemeClr val="dk1"/>
              </a:buClr>
              <a:buSzPts val="1100"/>
              <a:buFont typeface="Arial"/>
              <a:buNone/>
            </a:pPr>
            <a:r>
              <a:rPr b="1" lang="en" sz="2400">
                <a:solidFill>
                  <a:srgbClr val="1C1C1C"/>
                </a:solidFill>
              </a:rPr>
              <a:t>Should the age restrictions on social media be more fiercely enforced and monitored or should the age restrictions be removed?</a:t>
            </a:r>
            <a:endParaRPr b="1" sz="2400">
              <a:solidFill>
                <a:srgbClr val="1C1C1C"/>
              </a:solidFill>
            </a:endParaRPr>
          </a:p>
          <a:p>
            <a:pPr indent="0" lvl="0" marL="0" rtl="0" algn="l">
              <a:spcBef>
                <a:spcPts val="0"/>
              </a:spcBef>
              <a:spcAft>
                <a:spcPts val="1200"/>
              </a:spcAft>
              <a:buNone/>
            </a:pPr>
            <a:r>
              <a:t/>
            </a:r>
            <a:endParaRPr/>
          </a:p>
        </p:txBody>
      </p:sp>
      <p:pic>
        <p:nvPicPr>
          <p:cNvPr id="151" name="Google Shape;151;p23"/>
          <p:cNvPicPr preferRelativeResize="0"/>
          <p:nvPr/>
        </p:nvPicPr>
        <p:blipFill>
          <a:blip r:embed="rId3">
            <a:alphaModFix/>
          </a:blip>
          <a:stretch>
            <a:fillRect/>
          </a:stretch>
        </p:blipFill>
        <p:spPr>
          <a:xfrm>
            <a:off x="7959600" y="3951250"/>
            <a:ext cx="979425" cy="979425"/>
          </a:xfrm>
          <a:prstGeom prst="rect">
            <a:avLst/>
          </a:prstGeom>
          <a:noFill/>
          <a:ln>
            <a:noFill/>
          </a:ln>
        </p:spPr>
      </p:pic>
      <p:pic>
        <p:nvPicPr>
          <p:cNvPr id="152" name="Google Shape;152;p23"/>
          <p:cNvPicPr preferRelativeResize="0"/>
          <p:nvPr/>
        </p:nvPicPr>
        <p:blipFill>
          <a:blip r:embed="rId4">
            <a:alphaModFix/>
          </a:blip>
          <a:stretch>
            <a:fillRect/>
          </a:stretch>
        </p:blipFill>
        <p:spPr>
          <a:xfrm>
            <a:off x="7608820" y="178700"/>
            <a:ext cx="858800" cy="7258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Q5 Choose one perspective and discuss with the class</a:t>
            </a:r>
            <a:endParaRPr/>
          </a:p>
        </p:txBody>
      </p:sp>
      <p:pic>
        <p:nvPicPr>
          <p:cNvPr id="158" name="Google Shape;158;p24"/>
          <p:cNvPicPr preferRelativeResize="0"/>
          <p:nvPr/>
        </p:nvPicPr>
        <p:blipFill>
          <a:blip r:embed="rId3">
            <a:alphaModFix/>
          </a:blip>
          <a:stretch>
            <a:fillRect/>
          </a:stretch>
        </p:blipFill>
        <p:spPr>
          <a:xfrm>
            <a:off x="1489850" y="866500"/>
            <a:ext cx="5977101" cy="4277000"/>
          </a:xfrm>
          <a:prstGeom prst="rect">
            <a:avLst/>
          </a:prstGeom>
          <a:noFill/>
          <a:ln>
            <a:noFill/>
          </a:ln>
        </p:spPr>
      </p:pic>
      <p:pic>
        <p:nvPicPr>
          <p:cNvPr id="159" name="Google Shape;159;p24"/>
          <p:cNvPicPr preferRelativeResize="0"/>
          <p:nvPr/>
        </p:nvPicPr>
        <p:blipFill>
          <a:blip r:embed="rId4">
            <a:alphaModFix/>
          </a:blip>
          <a:stretch>
            <a:fillRect/>
          </a:stretch>
        </p:blipFill>
        <p:spPr>
          <a:xfrm>
            <a:off x="7715245" y="3685195"/>
            <a:ext cx="1306050" cy="13060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5"/>
          <p:cNvSpPr txBox="1"/>
          <p:nvPr>
            <p:ph type="title"/>
          </p:nvPr>
        </p:nvSpPr>
        <p:spPr>
          <a:xfrm>
            <a:off x="205275" y="48050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Q6. Social media and different learners </a:t>
            </a:r>
            <a:endParaRPr/>
          </a:p>
        </p:txBody>
      </p:sp>
      <p:sp>
        <p:nvSpPr>
          <p:cNvPr id="165" name="Google Shape;165;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62500" lnSpcReduction="10000"/>
          </a:bodyPr>
          <a:lstStyle/>
          <a:p>
            <a:pPr indent="0" lvl="0" marL="0" rtl="0" algn="l">
              <a:spcBef>
                <a:spcPts val="0"/>
              </a:spcBef>
              <a:spcAft>
                <a:spcPts val="0"/>
              </a:spcAft>
              <a:buNone/>
            </a:pPr>
            <a:r>
              <a:rPr lang="en"/>
              <a:t>T</a:t>
            </a:r>
            <a:r>
              <a:rPr lang="en"/>
              <a:t>hink of the different ways that social media can be used to engage with different types of learners.Let’s briefly discuss your thoughts. Now come up with one clue for each of the words below.</a:t>
            </a:r>
            <a:endParaRPr/>
          </a:p>
          <a:p>
            <a:pPr indent="-300037" lvl="0" marL="457200" rtl="0" algn="l">
              <a:spcBef>
                <a:spcPts val="1200"/>
              </a:spcBef>
              <a:spcAft>
                <a:spcPts val="0"/>
              </a:spcAft>
              <a:buSzPct val="100000"/>
              <a:buAutoNum type="arabicPeriod"/>
            </a:pPr>
            <a:r>
              <a:rPr lang="en"/>
              <a:t>Visual </a:t>
            </a:r>
            <a:endParaRPr/>
          </a:p>
          <a:p>
            <a:pPr indent="-300037" lvl="0" marL="457200" rtl="0" algn="l">
              <a:spcBef>
                <a:spcPts val="0"/>
              </a:spcBef>
              <a:spcAft>
                <a:spcPts val="0"/>
              </a:spcAft>
              <a:buSzPct val="100000"/>
              <a:buAutoNum type="arabicPeriod"/>
            </a:pPr>
            <a:r>
              <a:rPr lang="en"/>
              <a:t>Auditory</a:t>
            </a:r>
            <a:endParaRPr/>
          </a:p>
          <a:p>
            <a:pPr indent="-300037" lvl="0" marL="457200" rtl="0" algn="l">
              <a:spcBef>
                <a:spcPts val="0"/>
              </a:spcBef>
              <a:spcAft>
                <a:spcPts val="0"/>
              </a:spcAft>
              <a:buSzPct val="100000"/>
              <a:buAutoNum type="arabicPeriod"/>
            </a:pPr>
            <a:r>
              <a:rPr lang="en"/>
              <a:t>Read (or use the alternative write)</a:t>
            </a:r>
            <a:endParaRPr/>
          </a:p>
          <a:p>
            <a:pPr indent="-300037" lvl="0" marL="457200" rtl="0" algn="l">
              <a:spcBef>
                <a:spcPts val="0"/>
              </a:spcBef>
              <a:spcAft>
                <a:spcPts val="0"/>
              </a:spcAft>
              <a:buSzPct val="100000"/>
              <a:buAutoNum type="arabicPeriod"/>
            </a:pPr>
            <a:r>
              <a:rPr lang="en"/>
              <a:t>Kinesthetic</a:t>
            </a:r>
            <a:endParaRPr/>
          </a:p>
          <a:p>
            <a:pPr indent="0" lvl="0" marL="0" rtl="0" algn="l">
              <a:spcBef>
                <a:spcPts val="1200"/>
              </a:spcBef>
              <a:spcAft>
                <a:spcPts val="0"/>
              </a:spcAft>
              <a:buNone/>
            </a:pPr>
            <a:r>
              <a:t/>
            </a:r>
            <a:endParaRPr b="1" sz="2901"/>
          </a:p>
          <a:p>
            <a:pPr indent="0" lvl="0" marL="0" rtl="0" algn="l">
              <a:spcBef>
                <a:spcPts val="1200"/>
              </a:spcBef>
              <a:spcAft>
                <a:spcPts val="0"/>
              </a:spcAft>
              <a:buNone/>
            </a:pPr>
            <a:r>
              <a:rPr b="1" lang="en" sz="2901"/>
              <a:t>Create your own puzzle using this website/ or use paper and write one:</a:t>
            </a:r>
            <a:endParaRPr b="1" sz="2901"/>
          </a:p>
          <a:p>
            <a:pPr indent="0" lvl="0" marL="0" rtl="0" algn="l">
              <a:spcBef>
                <a:spcPts val="1200"/>
              </a:spcBef>
              <a:spcAft>
                <a:spcPts val="0"/>
              </a:spcAft>
              <a:buNone/>
            </a:pPr>
            <a:r>
              <a:rPr b="1" lang="en" sz="2901" u="sng">
                <a:solidFill>
                  <a:schemeClr val="hlink"/>
                </a:solidFill>
                <a:hlinkClick r:id="rId3"/>
              </a:rPr>
              <a:t>https://puzzlemaker.discoveryeducation.com/criss-cross</a:t>
            </a:r>
            <a:endParaRPr b="1" sz="2901"/>
          </a:p>
          <a:p>
            <a:pPr indent="0" lvl="0" marL="0" rtl="0" algn="l">
              <a:spcBef>
                <a:spcPts val="1200"/>
              </a:spcBef>
              <a:spcAft>
                <a:spcPts val="0"/>
              </a:spcAft>
              <a:buNone/>
            </a:pPr>
            <a:r>
              <a:rPr lang="en"/>
              <a:t>This is a website that helps you to make a puzzle from scratch. The link above is for a simple crossword.</a:t>
            </a:r>
            <a:endParaRPr/>
          </a:p>
          <a:p>
            <a:pPr indent="0" lvl="0" marL="0" rtl="0" algn="l">
              <a:spcBef>
                <a:spcPts val="1200"/>
              </a:spcBef>
              <a:spcAft>
                <a:spcPts val="1200"/>
              </a:spcAft>
              <a:buNone/>
            </a:pPr>
            <a:r>
              <a:t/>
            </a:r>
            <a:endParaRPr/>
          </a:p>
        </p:txBody>
      </p:sp>
      <p:pic>
        <p:nvPicPr>
          <p:cNvPr id="166" name="Google Shape;166;p25"/>
          <p:cNvPicPr preferRelativeResize="0"/>
          <p:nvPr/>
        </p:nvPicPr>
        <p:blipFill>
          <a:blip r:embed="rId4">
            <a:alphaModFix/>
          </a:blip>
          <a:stretch>
            <a:fillRect/>
          </a:stretch>
        </p:blipFill>
        <p:spPr>
          <a:xfrm>
            <a:off x="7548513" y="1592325"/>
            <a:ext cx="979425" cy="979425"/>
          </a:xfrm>
          <a:prstGeom prst="rect">
            <a:avLst/>
          </a:prstGeom>
          <a:noFill/>
          <a:ln>
            <a:noFill/>
          </a:ln>
        </p:spPr>
      </p:pic>
      <p:pic>
        <p:nvPicPr>
          <p:cNvPr id="167" name="Google Shape;167;p25"/>
          <p:cNvPicPr preferRelativeResize="0"/>
          <p:nvPr/>
        </p:nvPicPr>
        <p:blipFill>
          <a:blip r:embed="rId5">
            <a:alphaModFix/>
          </a:blip>
          <a:stretch>
            <a:fillRect/>
          </a:stretch>
        </p:blipFill>
        <p:spPr>
          <a:xfrm>
            <a:off x="7608820" y="178700"/>
            <a:ext cx="858800" cy="725875"/>
          </a:xfrm>
          <a:prstGeom prst="rect">
            <a:avLst/>
          </a:prstGeom>
          <a:noFill/>
          <a:ln>
            <a:noFill/>
          </a:ln>
        </p:spPr>
      </p:pic>
      <p:pic>
        <p:nvPicPr>
          <p:cNvPr id="168" name="Google Shape;168;p25"/>
          <p:cNvPicPr preferRelativeResize="0"/>
          <p:nvPr/>
        </p:nvPicPr>
        <p:blipFill>
          <a:blip r:embed="rId6">
            <a:alphaModFix/>
          </a:blip>
          <a:stretch>
            <a:fillRect/>
          </a:stretch>
        </p:blipFill>
        <p:spPr>
          <a:xfrm>
            <a:off x="7715245" y="3685195"/>
            <a:ext cx="1306050" cy="13060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Q7. Advice from the bible</a:t>
            </a:r>
            <a:endParaRPr/>
          </a:p>
        </p:txBody>
      </p:sp>
      <p:sp>
        <p:nvSpPr>
          <p:cNvPr id="174" name="Google Shape;174;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200000"/>
              </a:lnSpc>
              <a:spcBef>
                <a:spcPts val="0"/>
              </a:spcBef>
              <a:spcAft>
                <a:spcPts val="0"/>
              </a:spcAft>
              <a:buNone/>
            </a:pPr>
            <a:r>
              <a:rPr b="1" lang="en" sz="1500">
                <a:solidFill>
                  <a:schemeClr val="dk1"/>
                </a:solidFill>
              </a:rPr>
              <a:t>Advice from the bible on how to communicate on social media sites. NKJV</a:t>
            </a:r>
            <a:endParaRPr b="1" sz="1500">
              <a:solidFill>
                <a:schemeClr val="dk1"/>
              </a:solidFill>
            </a:endParaRPr>
          </a:p>
          <a:p>
            <a:pPr indent="0" lvl="0" marL="0" rtl="0" algn="l">
              <a:lnSpc>
                <a:spcPct val="200000"/>
              </a:lnSpc>
              <a:spcBef>
                <a:spcPts val="0"/>
              </a:spcBef>
              <a:spcAft>
                <a:spcPts val="0"/>
              </a:spcAft>
              <a:buNone/>
            </a:pPr>
            <a:r>
              <a:rPr b="1" lang="en" sz="1500">
                <a:solidFill>
                  <a:schemeClr val="dk1"/>
                </a:solidFill>
              </a:rPr>
              <a:t>Read each verse and fill in the gaps.</a:t>
            </a:r>
            <a:endParaRPr b="1" sz="1500">
              <a:solidFill>
                <a:schemeClr val="dk1"/>
              </a:solidFill>
            </a:endParaRPr>
          </a:p>
          <a:p>
            <a:pPr indent="0" lvl="0" marL="0" rtl="0" algn="l">
              <a:lnSpc>
                <a:spcPct val="200000"/>
              </a:lnSpc>
              <a:spcBef>
                <a:spcPts val="0"/>
              </a:spcBef>
              <a:spcAft>
                <a:spcPts val="0"/>
              </a:spcAft>
              <a:buClr>
                <a:schemeClr val="dk1"/>
              </a:buClr>
              <a:buSzPts val="1100"/>
              <a:buFont typeface="Arial"/>
              <a:buNone/>
            </a:pPr>
            <a:r>
              <a:rPr lang="en" sz="1500">
                <a:solidFill>
                  <a:schemeClr val="dk1"/>
                </a:solidFill>
              </a:rPr>
              <a:t>Matthew 24:14: I can use social media in a p ________________ manner by p_____________ the gospel in all the world as a w_______________ to all the nations.</a:t>
            </a:r>
            <a:endParaRPr sz="1500">
              <a:solidFill>
                <a:schemeClr val="dk1"/>
              </a:solidFill>
            </a:endParaRPr>
          </a:p>
          <a:p>
            <a:pPr indent="0" lvl="0" marL="0" rtl="0" algn="l">
              <a:spcBef>
                <a:spcPts val="0"/>
              </a:spcBef>
              <a:spcAft>
                <a:spcPts val="0"/>
              </a:spcAft>
              <a:buClr>
                <a:schemeClr val="dk1"/>
              </a:buClr>
              <a:buSzPts val="1100"/>
              <a:buFont typeface="Arial"/>
              <a:buNone/>
            </a:pPr>
            <a:r>
              <a:t/>
            </a:r>
            <a:endParaRPr sz="1500">
              <a:solidFill>
                <a:schemeClr val="dk1"/>
              </a:solidFill>
            </a:endParaRPr>
          </a:p>
          <a:p>
            <a:pPr indent="0" lvl="0" marL="0" rtl="0" algn="l">
              <a:lnSpc>
                <a:spcPct val="200000"/>
              </a:lnSpc>
              <a:spcBef>
                <a:spcPts val="0"/>
              </a:spcBef>
              <a:spcAft>
                <a:spcPts val="0"/>
              </a:spcAft>
              <a:buClr>
                <a:schemeClr val="dk1"/>
              </a:buClr>
              <a:buSzPts val="1100"/>
              <a:buFont typeface="Arial"/>
              <a:buNone/>
            </a:pPr>
            <a:r>
              <a:rPr lang="en" sz="1500">
                <a:solidFill>
                  <a:schemeClr val="dk1"/>
                </a:solidFill>
              </a:rPr>
              <a:t>Matthew 28:19: Social media can be used to make d____________________ of all the nations using c______________ such as images, videos and text that is appropriate to my c_________________ upbringing.</a:t>
            </a:r>
            <a:endParaRPr sz="1500">
              <a:solidFill>
                <a:schemeClr val="dk1"/>
              </a:solidFill>
            </a:endParaRPr>
          </a:p>
          <a:p>
            <a:pPr indent="0" lvl="0" marL="0" rtl="0" algn="l">
              <a:spcBef>
                <a:spcPts val="0"/>
              </a:spcBef>
              <a:spcAft>
                <a:spcPts val="1200"/>
              </a:spcAft>
              <a:buNone/>
            </a:pPr>
            <a:r>
              <a:t/>
            </a:r>
            <a:endParaRPr sz="2100"/>
          </a:p>
        </p:txBody>
      </p:sp>
      <p:pic>
        <p:nvPicPr>
          <p:cNvPr id="175" name="Google Shape;175;p26"/>
          <p:cNvPicPr preferRelativeResize="0"/>
          <p:nvPr/>
        </p:nvPicPr>
        <p:blipFill>
          <a:blip r:embed="rId3">
            <a:alphaModFix/>
          </a:blip>
          <a:stretch>
            <a:fillRect/>
          </a:stretch>
        </p:blipFill>
        <p:spPr>
          <a:xfrm>
            <a:off x="7608820" y="178700"/>
            <a:ext cx="858800" cy="725875"/>
          </a:xfrm>
          <a:prstGeom prst="rect">
            <a:avLst/>
          </a:prstGeom>
          <a:noFill/>
          <a:ln>
            <a:noFill/>
          </a:ln>
        </p:spPr>
      </p:pic>
      <p:pic>
        <p:nvPicPr>
          <p:cNvPr id="176" name="Google Shape;176;p26"/>
          <p:cNvPicPr preferRelativeResize="0"/>
          <p:nvPr/>
        </p:nvPicPr>
        <p:blipFill>
          <a:blip r:embed="rId4">
            <a:alphaModFix/>
          </a:blip>
          <a:stretch>
            <a:fillRect/>
          </a:stretch>
        </p:blipFill>
        <p:spPr>
          <a:xfrm>
            <a:off x="8162498" y="4132457"/>
            <a:ext cx="858800" cy="858817"/>
          </a:xfrm>
          <a:prstGeom prst="rect">
            <a:avLst/>
          </a:prstGeom>
          <a:noFill/>
          <a:ln>
            <a:noFill/>
          </a:ln>
        </p:spPr>
      </p:pic>
      <p:pic>
        <p:nvPicPr>
          <p:cNvPr id="177" name="Google Shape;177;p26"/>
          <p:cNvPicPr preferRelativeResize="0"/>
          <p:nvPr/>
        </p:nvPicPr>
        <p:blipFill>
          <a:blip r:embed="rId5">
            <a:alphaModFix/>
          </a:blip>
          <a:stretch>
            <a:fillRect/>
          </a:stretch>
        </p:blipFill>
        <p:spPr>
          <a:xfrm>
            <a:off x="8162500" y="1294400"/>
            <a:ext cx="572701" cy="572701"/>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R</a:t>
            </a:r>
            <a:r>
              <a:rPr lang="en"/>
              <a:t>7. Advice from the bible</a:t>
            </a:r>
            <a:endParaRPr/>
          </a:p>
        </p:txBody>
      </p:sp>
      <p:sp>
        <p:nvSpPr>
          <p:cNvPr id="183" name="Google Shape;183;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10000"/>
          </a:bodyPr>
          <a:lstStyle/>
          <a:p>
            <a:pPr indent="0" lvl="0" marL="0" rtl="0" algn="l">
              <a:lnSpc>
                <a:spcPct val="200000"/>
              </a:lnSpc>
              <a:spcBef>
                <a:spcPts val="0"/>
              </a:spcBef>
              <a:spcAft>
                <a:spcPts val="0"/>
              </a:spcAft>
              <a:buClr>
                <a:schemeClr val="dk1"/>
              </a:buClr>
              <a:buSzPct val="55010"/>
              <a:buFont typeface="Arial"/>
              <a:buNone/>
            </a:pPr>
            <a:r>
              <a:rPr b="1" lang="en" sz="1999">
                <a:solidFill>
                  <a:schemeClr val="dk1"/>
                </a:solidFill>
              </a:rPr>
              <a:t>Advice from the bible on how to communicate on social media sites. NKJV</a:t>
            </a:r>
            <a:endParaRPr b="1" sz="1999">
              <a:solidFill>
                <a:schemeClr val="dk1"/>
              </a:solidFill>
            </a:endParaRPr>
          </a:p>
          <a:p>
            <a:pPr indent="0" lvl="0" marL="0" rtl="0" algn="l">
              <a:lnSpc>
                <a:spcPct val="200000"/>
              </a:lnSpc>
              <a:spcBef>
                <a:spcPts val="0"/>
              </a:spcBef>
              <a:spcAft>
                <a:spcPts val="0"/>
              </a:spcAft>
              <a:buClr>
                <a:schemeClr val="dk1"/>
              </a:buClr>
              <a:buSzPct val="55010"/>
              <a:buFont typeface="Arial"/>
              <a:buNone/>
            </a:pPr>
            <a:r>
              <a:rPr b="1" lang="en" sz="1999">
                <a:solidFill>
                  <a:schemeClr val="dk1"/>
                </a:solidFill>
              </a:rPr>
              <a:t>Read each verse and fill in the gaps.</a:t>
            </a:r>
            <a:endParaRPr sz="2399"/>
          </a:p>
          <a:p>
            <a:pPr indent="0" lvl="0" marL="0" rtl="0" algn="l">
              <a:spcBef>
                <a:spcPts val="0"/>
              </a:spcBef>
              <a:spcAft>
                <a:spcPts val="0"/>
              </a:spcAft>
              <a:buNone/>
            </a:pPr>
            <a:r>
              <a:rPr lang="en"/>
              <a:t>Ephesians 4:29: In my i__________________ with others on social media sites, I must not use c_______________  words but rather what is g_____________ for necessary e_____________ in order to impart g________________ to the hearers.</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t>Proverbs 15:28: In my r_____________ to others when communicating on social media, I should s_______________ how to answer, so that my words are always kind.</a:t>
            </a:r>
            <a:endParaRPr/>
          </a:p>
        </p:txBody>
      </p:sp>
      <p:pic>
        <p:nvPicPr>
          <p:cNvPr id="184" name="Google Shape;184;p27"/>
          <p:cNvPicPr preferRelativeResize="0"/>
          <p:nvPr/>
        </p:nvPicPr>
        <p:blipFill>
          <a:blip r:embed="rId3">
            <a:alphaModFix/>
          </a:blip>
          <a:stretch>
            <a:fillRect/>
          </a:stretch>
        </p:blipFill>
        <p:spPr>
          <a:xfrm>
            <a:off x="8162498" y="4132457"/>
            <a:ext cx="858800" cy="858817"/>
          </a:xfrm>
          <a:prstGeom prst="rect">
            <a:avLst/>
          </a:prstGeom>
          <a:noFill/>
          <a:ln>
            <a:noFill/>
          </a:ln>
        </p:spPr>
      </p:pic>
      <p:pic>
        <p:nvPicPr>
          <p:cNvPr id="185" name="Google Shape;185;p27"/>
          <p:cNvPicPr preferRelativeResize="0"/>
          <p:nvPr/>
        </p:nvPicPr>
        <p:blipFill>
          <a:blip r:embed="rId4">
            <a:alphaModFix/>
          </a:blip>
          <a:stretch>
            <a:fillRect/>
          </a:stretch>
        </p:blipFill>
        <p:spPr>
          <a:xfrm>
            <a:off x="8162500" y="1720175"/>
            <a:ext cx="572701" cy="572701"/>
          </a:xfrm>
          <a:prstGeom prst="rect">
            <a:avLst/>
          </a:prstGeom>
          <a:noFill/>
          <a:ln>
            <a:noFill/>
          </a:ln>
        </p:spPr>
      </p:pic>
      <p:pic>
        <p:nvPicPr>
          <p:cNvPr id="186" name="Google Shape;186;p27"/>
          <p:cNvPicPr preferRelativeResize="0"/>
          <p:nvPr/>
        </p:nvPicPr>
        <p:blipFill>
          <a:blip r:embed="rId5">
            <a:alphaModFix/>
          </a:blip>
          <a:stretch>
            <a:fillRect/>
          </a:stretch>
        </p:blipFill>
        <p:spPr>
          <a:xfrm>
            <a:off x="7608820" y="178700"/>
            <a:ext cx="858800" cy="72587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Q8 Advice from the bible</a:t>
            </a:r>
            <a:endParaRPr/>
          </a:p>
        </p:txBody>
      </p:sp>
      <p:sp>
        <p:nvSpPr>
          <p:cNvPr id="192" name="Google Shape;192;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Read </a:t>
            </a:r>
            <a:r>
              <a:rPr lang="en"/>
              <a:t>Philippians</a:t>
            </a:r>
            <a:r>
              <a:rPr lang="en"/>
              <a:t> 2</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Unity through humility</a:t>
            </a:r>
            <a:endParaRPr/>
          </a:p>
          <a:p>
            <a:pPr indent="0" lvl="0" marL="0" rtl="0" algn="l">
              <a:spcBef>
                <a:spcPts val="1200"/>
              </a:spcBef>
              <a:spcAft>
                <a:spcPts val="0"/>
              </a:spcAft>
              <a:buNone/>
            </a:pPr>
            <a:r>
              <a:rPr lang="en"/>
              <a:t>The humbled and exalted Christ</a:t>
            </a:r>
            <a:endParaRPr/>
          </a:p>
          <a:p>
            <a:pPr indent="0" lvl="0" marL="0" rtl="0" algn="l">
              <a:spcBef>
                <a:spcPts val="1200"/>
              </a:spcBef>
              <a:spcAft>
                <a:spcPts val="1200"/>
              </a:spcAft>
              <a:buNone/>
            </a:pPr>
            <a:r>
              <a:rPr lang="en"/>
              <a:t>Light bearers</a:t>
            </a:r>
            <a:endParaRPr/>
          </a:p>
        </p:txBody>
      </p:sp>
      <p:pic>
        <p:nvPicPr>
          <p:cNvPr id="193" name="Google Shape;193;p28"/>
          <p:cNvPicPr preferRelativeResize="0"/>
          <p:nvPr/>
        </p:nvPicPr>
        <p:blipFill>
          <a:blip r:embed="rId3">
            <a:alphaModFix/>
          </a:blip>
          <a:stretch>
            <a:fillRect/>
          </a:stretch>
        </p:blipFill>
        <p:spPr>
          <a:xfrm>
            <a:off x="7894925" y="3919350"/>
            <a:ext cx="572701" cy="572701"/>
          </a:xfrm>
          <a:prstGeom prst="rect">
            <a:avLst/>
          </a:prstGeom>
          <a:noFill/>
          <a:ln>
            <a:noFill/>
          </a:ln>
        </p:spPr>
      </p:pic>
      <p:pic>
        <p:nvPicPr>
          <p:cNvPr id="194" name="Google Shape;194;p28"/>
          <p:cNvPicPr preferRelativeResize="0"/>
          <p:nvPr/>
        </p:nvPicPr>
        <p:blipFill>
          <a:blip r:embed="rId4">
            <a:alphaModFix/>
          </a:blip>
          <a:stretch>
            <a:fillRect/>
          </a:stretch>
        </p:blipFill>
        <p:spPr>
          <a:xfrm>
            <a:off x="7608820" y="178700"/>
            <a:ext cx="858800" cy="72587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Q8 Look at some extracts from a social media profile</a:t>
            </a:r>
            <a:endParaRPr/>
          </a:p>
        </p:txBody>
      </p:sp>
      <p:graphicFrame>
        <p:nvGraphicFramePr>
          <p:cNvPr id="200" name="Google Shape;200;p29"/>
          <p:cNvGraphicFramePr/>
          <p:nvPr/>
        </p:nvGraphicFramePr>
        <p:xfrm>
          <a:off x="386850" y="1314125"/>
          <a:ext cx="3000000" cy="3000000"/>
        </p:xfrm>
        <a:graphic>
          <a:graphicData uri="http://schemas.openxmlformats.org/drawingml/2006/table">
            <a:tbl>
              <a:tblPr>
                <a:noFill/>
                <a:tableStyleId>{AE55ABD0-A8E4-41F0-A905-56F71182C0F6}</a:tableStyleId>
              </a:tblPr>
              <a:tblGrid>
                <a:gridCol w="8370300"/>
              </a:tblGrid>
              <a:tr h="3551075">
                <a:tc>
                  <a:txBody>
                    <a:bodyPr/>
                    <a:lstStyle/>
                    <a:p>
                      <a:pPr indent="0" lvl="0" marL="0" rtl="0" algn="l">
                        <a:spcBef>
                          <a:spcPts val="0"/>
                        </a:spcBef>
                        <a:spcAft>
                          <a:spcPts val="0"/>
                        </a:spcAft>
                        <a:buNone/>
                      </a:pPr>
                      <a:r>
                        <a:rPr i="1" lang="en" sz="1600"/>
                        <a:t>….Guess what I heard today? </a:t>
                      </a:r>
                      <a:r>
                        <a:rPr b="1" i="1" lang="en" sz="1600"/>
                        <a:t>A person</a:t>
                      </a:r>
                      <a:r>
                        <a:rPr i="1" lang="en" sz="1600"/>
                        <a:t> was arguing with </a:t>
                      </a:r>
                      <a:r>
                        <a:rPr b="1" i="1" lang="en" sz="1600"/>
                        <a:t>another person</a:t>
                      </a:r>
                      <a:r>
                        <a:rPr i="1" lang="en" sz="1600"/>
                        <a:t>!!</a:t>
                      </a:r>
                      <a:endParaRPr i="1" sz="1600"/>
                    </a:p>
                    <a:p>
                      <a:pPr indent="0" lvl="0" marL="0" rtl="0" algn="l">
                        <a:spcBef>
                          <a:spcPts val="0"/>
                        </a:spcBef>
                        <a:spcAft>
                          <a:spcPts val="0"/>
                        </a:spcAft>
                        <a:buNone/>
                      </a:pPr>
                      <a:r>
                        <a:t/>
                      </a:r>
                      <a:endParaRPr i="1" sz="1600"/>
                    </a:p>
                    <a:p>
                      <a:pPr indent="0" lvl="0" marL="0" rtl="0" algn="l">
                        <a:spcBef>
                          <a:spcPts val="0"/>
                        </a:spcBef>
                        <a:spcAft>
                          <a:spcPts val="0"/>
                        </a:spcAft>
                        <a:buNone/>
                      </a:pPr>
                      <a:r>
                        <a:rPr i="1" lang="en" sz="1600"/>
                        <a:t>…..I don't enjoy going to </a:t>
                      </a:r>
                      <a:r>
                        <a:rPr b="1" i="1" lang="en" sz="1600"/>
                        <a:t>NAME of School </a:t>
                      </a:r>
                      <a:r>
                        <a:rPr i="1" lang="en" sz="1600"/>
                        <a:t>and I only like </a:t>
                      </a:r>
                      <a:r>
                        <a:rPr b="1" i="1" lang="en" sz="1600"/>
                        <a:t>Mrs Teacher name</a:t>
                      </a:r>
                      <a:r>
                        <a:rPr i="1" lang="en" sz="1600"/>
                        <a:t>.</a:t>
                      </a:r>
                      <a:endParaRPr i="1" sz="1600"/>
                    </a:p>
                    <a:p>
                      <a:pPr indent="0" lvl="0" marL="0" rtl="0" algn="l">
                        <a:spcBef>
                          <a:spcPts val="0"/>
                        </a:spcBef>
                        <a:spcAft>
                          <a:spcPts val="0"/>
                        </a:spcAft>
                        <a:buNone/>
                      </a:pPr>
                      <a:r>
                        <a:t/>
                      </a:r>
                      <a:endParaRPr i="1" sz="1600"/>
                    </a:p>
                    <a:p>
                      <a:pPr indent="0" lvl="0" marL="0" rtl="0" algn="l">
                        <a:spcBef>
                          <a:spcPts val="0"/>
                        </a:spcBef>
                        <a:spcAft>
                          <a:spcPts val="0"/>
                        </a:spcAft>
                        <a:buNone/>
                      </a:pPr>
                      <a:r>
                        <a:rPr i="1" lang="en" sz="1600"/>
                        <a:t>…..Here is my</a:t>
                      </a:r>
                      <a:r>
                        <a:rPr b="1" i="1" lang="en" sz="1600"/>
                        <a:t> address, street number and postcode</a:t>
                      </a:r>
                      <a:r>
                        <a:rPr i="1" lang="en" sz="1600"/>
                        <a:t>, I would love to make new friends in my neighbourhood..</a:t>
                      </a:r>
                      <a:endParaRPr i="1" sz="1600"/>
                    </a:p>
                    <a:p>
                      <a:pPr indent="0" lvl="0" marL="0" rtl="0" algn="l">
                        <a:spcBef>
                          <a:spcPts val="0"/>
                        </a:spcBef>
                        <a:spcAft>
                          <a:spcPts val="0"/>
                        </a:spcAft>
                        <a:buNone/>
                      </a:pPr>
                      <a:r>
                        <a:t/>
                      </a:r>
                      <a:endParaRPr i="1" sz="1600"/>
                    </a:p>
                    <a:p>
                      <a:pPr indent="0" lvl="0" marL="0" rtl="0" algn="l">
                        <a:spcBef>
                          <a:spcPts val="0"/>
                        </a:spcBef>
                        <a:spcAft>
                          <a:spcPts val="0"/>
                        </a:spcAft>
                        <a:buNone/>
                      </a:pPr>
                      <a:r>
                        <a:rPr i="1" lang="en" sz="1600"/>
                        <a:t>…..My parents are always working and leave me with my big sister </a:t>
                      </a:r>
                      <a:r>
                        <a:rPr b="1" i="1" lang="en" sz="1600"/>
                        <a:t>overnight so I can chat after school</a:t>
                      </a:r>
                      <a:r>
                        <a:rPr i="1" lang="en" sz="1600"/>
                        <a:t>.</a:t>
                      </a:r>
                      <a:endParaRPr i="1" sz="1600"/>
                    </a:p>
                    <a:p>
                      <a:pPr indent="0" lvl="0" marL="0" rtl="0" algn="l">
                        <a:spcBef>
                          <a:spcPts val="0"/>
                        </a:spcBef>
                        <a:spcAft>
                          <a:spcPts val="0"/>
                        </a:spcAft>
                        <a:buNone/>
                      </a:pPr>
                      <a:r>
                        <a:t/>
                      </a:r>
                      <a:endParaRPr i="1" sz="1600"/>
                    </a:p>
                    <a:p>
                      <a:pPr indent="0" lvl="0" marL="0" rtl="0" algn="l">
                        <a:spcBef>
                          <a:spcPts val="0"/>
                        </a:spcBef>
                        <a:spcAft>
                          <a:spcPts val="0"/>
                        </a:spcAft>
                        <a:buNone/>
                      </a:pPr>
                      <a:r>
                        <a:rPr i="1" lang="en" sz="1600"/>
                        <a:t>…...Just checked into </a:t>
                      </a:r>
                      <a:r>
                        <a:rPr b="1" i="1" lang="en" sz="1600"/>
                        <a:t>a place</a:t>
                      </a:r>
                      <a:r>
                        <a:rPr i="1" lang="en" sz="1600"/>
                        <a:t> with my sister, I am so bored as she is with her friends and I was forced to tag along.</a:t>
                      </a:r>
                      <a:endParaRPr i="1" sz="1600"/>
                    </a:p>
                  </a:txBody>
                  <a:tcPr marT="63500" marB="63500" marR="63500" marL="63500"/>
                </a:tc>
              </a:tr>
            </a:tbl>
          </a:graphicData>
        </a:graphic>
      </p:graphicFrame>
      <p:pic>
        <p:nvPicPr>
          <p:cNvPr id="201" name="Google Shape;201;p29"/>
          <p:cNvPicPr preferRelativeResize="0"/>
          <p:nvPr/>
        </p:nvPicPr>
        <p:blipFill>
          <a:blip r:embed="rId3">
            <a:alphaModFix/>
          </a:blip>
          <a:stretch>
            <a:fillRect/>
          </a:stretch>
        </p:blipFill>
        <p:spPr>
          <a:xfrm>
            <a:off x="8109300" y="4097400"/>
            <a:ext cx="572701" cy="572701"/>
          </a:xfrm>
          <a:prstGeom prst="rect">
            <a:avLst/>
          </a:prstGeom>
          <a:noFill/>
          <a:ln>
            <a:noFill/>
          </a:ln>
        </p:spPr>
      </p:pic>
      <p:pic>
        <p:nvPicPr>
          <p:cNvPr id="202" name="Google Shape;202;p29"/>
          <p:cNvPicPr preferRelativeResize="0"/>
          <p:nvPr/>
        </p:nvPicPr>
        <p:blipFill>
          <a:blip r:embed="rId4">
            <a:alphaModFix/>
          </a:blip>
          <a:stretch>
            <a:fillRect/>
          </a:stretch>
        </p:blipFill>
        <p:spPr>
          <a:xfrm>
            <a:off x="8109295" y="291850"/>
            <a:ext cx="858800" cy="72587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Q8. Complete the reflection question...</a:t>
            </a:r>
            <a:endParaRPr/>
          </a:p>
        </p:txBody>
      </p:sp>
      <p:sp>
        <p:nvSpPr>
          <p:cNvPr id="208" name="Google Shape;208;p30"/>
          <p:cNvSpPr txBox="1"/>
          <p:nvPr/>
        </p:nvSpPr>
        <p:spPr>
          <a:xfrm>
            <a:off x="656225" y="1729375"/>
            <a:ext cx="7999200" cy="2970600"/>
          </a:xfrm>
          <a:prstGeom prst="rect">
            <a:avLst/>
          </a:prstGeom>
          <a:noFill/>
          <a:ln>
            <a:noFill/>
          </a:ln>
        </p:spPr>
        <p:txBody>
          <a:bodyPr anchorCtr="0" anchor="t" bIns="91425" lIns="91425" spcFirstLastPara="1" rIns="91425" wrap="square" tIns="91425">
            <a:spAutoFit/>
          </a:bodyPr>
          <a:lstStyle/>
          <a:p>
            <a:pPr indent="0" lvl="0" marL="457200" rtl="0" algn="l">
              <a:lnSpc>
                <a:spcPct val="115000"/>
              </a:lnSpc>
              <a:spcBef>
                <a:spcPts val="0"/>
              </a:spcBef>
              <a:spcAft>
                <a:spcPts val="0"/>
              </a:spcAft>
              <a:buNone/>
            </a:pPr>
            <a:r>
              <a:rPr lang="en" sz="2000">
                <a:solidFill>
                  <a:schemeClr val="dk1"/>
                </a:solidFill>
              </a:rPr>
              <a:t>Does the profile reflect the character of Jesus? Explain your answer</a:t>
            </a:r>
            <a:endParaRPr sz="2000">
              <a:solidFill>
                <a:schemeClr val="dk1"/>
              </a:solidFill>
            </a:endParaRPr>
          </a:p>
          <a:p>
            <a:pPr indent="0" lvl="0" marL="457200" rtl="0" algn="l">
              <a:lnSpc>
                <a:spcPct val="115000"/>
              </a:lnSpc>
              <a:spcBef>
                <a:spcPts val="0"/>
              </a:spcBef>
              <a:spcAft>
                <a:spcPts val="0"/>
              </a:spcAft>
              <a:buNone/>
            </a:pPr>
            <a:r>
              <a:t/>
            </a:r>
            <a:endParaRPr sz="2000">
              <a:solidFill>
                <a:schemeClr val="dk1"/>
              </a:solidFill>
            </a:endParaRPr>
          </a:p>
          <a:p>
            <a:pPr indent="0" lvl="0" marL="457200" rtl="0" algn="l">
              <a:lnSpc>
                <a:spcPct val="115000"/>
              </a:lnSpc>
              <a:spcBef>
                <a:spcPts val="0"/>
              </a:spcBef>
              <a:spcAft>
                <a:spcPts val="0"/>
              </a:spcAft>
              <a:buNone/>
            </a:pPr>
            <a:r>
              <a:t/>
            </a:r>
            <a:endParaRPr sz="2000">
              <a:solidFill>
                <a:schemeClr val="dk1"/>
              </a:solidFill>
            </a:endParaRPr>
          </a:p>
          <a:p>
            <a:pPr indent="0" lvl="0" marL="457200" rtl="0" algn="l">
              <a:lnSpc>
                <a:spcPct val="115000"/>
              </a:lnSpc>
              <a:spcBef>
                <a:spcPts val="0"/>
              </a:spcBef>
              <a:spcAft>
                <a:spcPts val="0"/>
              </a:spcAft>
              <a:buNone/>
            </a:pPr>
            <a:r>
              <a:t/>
            </a:r>
            <a:endParaRPr sz="2000">
              <a:solidFill>
                <a:schemeClr val="dk1"/>
              </a:solidFill>
            </a:endParaRPr>
          </a:p>
          <a:p>
            <a:pPr indent="0" lvl="0" marL="457200" rtl="0" algn="l">
              <a:lnSpc>
                <a:spcPct val="115000"/>
              </a:lnSpc>
              <a:spcBef>
                <a:spcPts val="0"/>
              </a:spcBef>
              <a:spcAft>
                <a:spcPts val="0"/>
              </a:spcAft>
              <a:buNone/>
            </a:pPr>
            <a:r>
              <a:rPr lang="en" sz="2000">
                <a:solidFill>
                  <a:schemeClr val="dk1"/>
                </a:solidFill>
              </a:rPr>
              <a:t>Suggest some improvements:</a:t>
            </a:r>
            <a:endParaRPr sz="2000">
              <a:solidFill>
                <a:schemeClr val="dk1"/>
              </a:solidFill>
            </a:endParaRPr>
          </a:p>
          <a:p>
            <a:pPr indent="0" lvl="0" marL="457200" rtl="0" algn="l">
              <a:lnSpc>
                <a:spcPct val="115000"/>
              </a:lnSpc>
              <a:spcBef>
                <a:spcPts val="0"/>
              </a:spcBef>
              <a:spcAft>
                <a:spcPts val="0"/>
              </a:spcAft>
              <a:buNone/>
            </a:pPr>
            <a:r>
              <a:t/>
            </a:r>
            <a:endParaRPr sz="2000">
              <a:solidFill>
                <a:schemeClr val="dk1"/>
              </a:solidFill>
            </a:endParaRPr>
          </a:p>
          <a:p>
            <a:pPr indent="0" lvl="0" marL="457200" rtl="0" algn="l">
              <a:lnSpc>
                <a:spcPct val="115000"/>
              </a:lnSpc>
              <a:spcBef>
                <a:spcPts val="0"/>
              </a:spcBef>
              <a:spcAft>
                <a:spcPts val="0"/>
              </a:spcAft>
              <a:buNone/>
            </a:pPr>
            <a:r>
              <a:t/>
            </a:r>
            <a:endParaRPr sz="2000">
              <a:solidFill>
                <a:schemeClr val="dk1"/>
              </a:solidFill>
            </a:endParaRPr>
          </a:p>
        </p:txBody>
      </p:sp>
      <p:pic>
        <p:nvPicPr>
          <p:cNvPr id="209" name="Google Shape;209;p30"/>
          <p:cNvPicPr preferRelativeResize="0"/>
          <p:nvPr/>
        </p:nvPicPr>
        <p:blipFill>
          <a:blip r:embed="rId3">
            <a:alphaModFix/>
          </a:blip>
          <a:stretch>
            <a:fillRect/>
          </a:stretch>
        </p:blipFill>
        <p:spPr>
          <a:xfrm>
            <a:off x="7608820" y="178700"/>
            <a:ext cx="858800" cy="725875"/>
          </a:xfrm>
          <a:prstGeom prst="rect">
            <a:avLst/>
          </a:prstGeom>
          <a:noFill/>
          <a:ln>
            <a:noFill/>
          </a:ln>
        </p:spPr>
      </p:pic>
      <p:pic>
        <p:nvPicPr>
          <p:cNvPr id="210" name="Google Shape;210;p30"/>
          <p:cNvPicPr preferRelativeResize="0"/>
          <p:nvPr/>
        </p:nvPicPr>
        <p:blipFill>
          <a:blip r:embed="rId4">
            <a:alphaModFix/>
          </a:blip>
          <a:stretch>
            <a:fillRect/>
          </a:stretch>
        </p:blipFill>
        <p:spPr>
          <a:xfrm>
            <a:off x="8162498" y="4132457"/>
            <a:ext cx="858800" cy="858817"/>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Q9. Spiritual based Social media use</a:t>
            </a:r>
            <a:endParaRPr/>
          </a:p>
        </p:txBody>
      </p:sp>
      <p:sp>
        <p:nvSpPr>
          <p:cNvPr id="216" name="Google Shape;216;p3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a:bodyPr>
          <a:lstStyle/>
          <a:p>
            <a:pPr indent="0" lvl="0" marL="0" rtl="0" algn="l">
              <a:spcBef>
                <a:spcPts val="0"/>
              </a:spcBef>
              <a:spcAft>
                <a:spcPts val="0"/>
              </a:spcAft>
              <a:buNone/>
            </a:pPr>
            <a:r>
              <a:rPr b="1" i="1" lang="en"/>
              <a:t>This is important work for you to do after the curriculum camp to complete your honour!</a:t>
            </a:r>
            <a:endParaRPr b="1" i="1"/>
          </a:p>
          <a:p>
            <a:pPr indent="0" lvl="0" marL="0" rtl="0" algn="l">
              <a:spcBef>
                <a:spcPts val="1200"/>
              </a:spcBef>
              <a:spcAft>
                <a:spcPts val="0"/>
              </a:spcAft>
              <a:buNone/>
            </a:pPr>
            <a:r>
              <a:rPr b="1" lang="en"/>
              <a:t>Demonstrate your ability to use  social media by creating a spiritually-based post for Children’s ministry or Pathfinders with your church media team/counsellors/ss teacher.</a:t>
            </a:r>
            <a:endParaRPr b="1"/>
          </a:p>
          <a:p>
            <a:pPr indent="0" lvl="0" marL="0" rtl="0" algn="l">
              <a:spcBef>
                <a:spcPts val="1200"/>
              </a:spcBef>
              <a:spcAft>
                <a:spcPts val="0"/>
              </a:spcAft>
              <a:buNone/>
            </a:pPr>
            <a:r>
              <a:rPr lang="en"/>
              <a:t>	</a:t>
            </a:r>
            <a:endParaRPr/>
          </a:p>
          <a:p>
            <a:pPr indent="0" lvl="0" marL="0" rtl="0" algn="l">
              <a:spcBef>
                <a:spcPts val="1200"/>
              </a:spcBef>
              <a:spcAft>
                <a:spcPts val="0"/>
              </a:spcAft>
              <a:buNone/>
            </a:pPr>
            <a:r>
              <a:rPr lang="en"/>
              <a:t>E.g design a post which can help people to not use social media until they are over the age limit. </a:t>
            </a:r>
            <a:endParaRPr/>
          </a:p>
          <a:p>
            <a:pPr indent="0" lvl="0" marL="0" rtl="0" algn="l">
              <a:spcBef>
                <a:spcPts val="1200"/>
              </a:spcBef>
              <a:spcAft>
                <a:spcPts val="0"/>
              </a:spcAft>
              <a:buNone/>
            </a:pPr>
            <a:r>
              <a:rPr lang="en"/>
              <a:t>E.g design a spiritually-based post on your favourite bible verse.</a:t>
            </a:r>
            <a:endParaRPr/>
          </a:p>
          <a:p>
            <a:pPr indent="0" lvl="0" marL="0" rtl="0" algn="l">
              <a:spcBef>
                <a:spcPts val="1200"/>
              </a:spcBef>
              <a:spcAft>
                <a:spcPts val="0"/>
              </a:spcAft>
              <a:buNone/>
            </a:pPr>
            <a:r>
              <a:rPr lang="en"/>
              <a:t>(A screenshot image/picture would be the best way to evidence this)</a:t>
            </a:r>
            <a:endParaRPr/>
          </a:p>
          <a:p>
            <a:pPr indent="0" lvl="0" marL="0" rtl="0" algn="l">
              <a:spcBef>
                <a:spcPts val="1200"/>
              </a:spcBef>
              <a:spcAft>
                <a:spcPts val="1200"/>
              </a:spcAft>
              <a:buNone/>
            </a:pPr>
            <a:r>
              <a:t/>
            </a:r>
            <a:endParaRPr/>
          </a:p>
        </p:txBody>
      </p:sp>
      <p:pic>
        <p:nvPicPr>
          <p:cNvPr id="217" name="Google Shape;217;p31"/>
          <p:cNvPicPr preferRelativeResize="0"/>
          <p:nvPr/>
        </p:nvPicPr>
        <p:blipFill>
          <a:blip r:embed="rId3">
            <a:alphaModFix/>
          </a:blip>
          <a:stretch>
            <a:fillRect/>
          </a:stretch>
        </p:blipFill>
        <p:spPr>
          <a:xfrm>
            <a:off x="7608820" y="178700"/>
            <a:ext cx="858800" cy="725875"/>
          </a:xfrm>
          <a:prstGeom prst="rect">
            <a:avLst/>
          </a:prstGeom>
          <a:noFill/>
          <a:ln>
            <a:noFill/>
          </a:ln>
        </p:spPr>
      </p:pic>
      <p:pic>
        <p:nvPicPr>
          <p:cNvPr id="218" name="Google Shape;218;p31"/>
          <p:cNvPicPr preferRelativeResize="0"/>
          <p:nvPr/>
        </p:nvPicPr>
        <p:blipFill>
          <a:blip r:embed="rId4">
            <a:alphaModFix/>
          </a:blip>
          <a:stretch>
            <a:fillRect/>
          </a:stretch>
        </p:blipFill>
        <p:spPr>
          <a:xfrm>
            <a:off x="8162498" y="4132457"/>
            <a:ext cx="858800" cy="85881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pic>
        <p:nvPicPr>
          <p:cNvPr id="62" name="Google Shape;62;p14"/>
          <p:cNvPicPr preferRelativeResize="0"/>
          <p:nvPr/>
        </p:nvPicPr>
        <p:blipFill>
          <a:blip r:embed="rId3">
            <a:alphaModFix/>
          </a:blip>
          <a:stretch>
            <a:fillRect/>
          </a:stretch>
        </p:blipFill>
        <p:spPr>
          <a:xfrm>
            <a:off x="1472075" y="481725"/>
            <a:ext cx="5734750" cy="3770175"/>
          </a:xfrm>
          <a:prstGeom prst="rect">
            <a:avLst/>
          </a:prstGeom>
          <a:noFill/>
          <a:ln>
            <a:noFill/>
          </a:ln>
        </p:spPr>
      </p:pic>
      <p:sp>
        <p:nvSpPr>
          <p:cNvPr id="63" name="Google Shape;63;p14"/>
          <p:cNvSpPr txBox="1"/>
          <p:nvPr>
            <p:ph idx="1" type="subTitle"/>
          </p:nvPr>
        </p:nvSpPr>
        <p:spPr>
          <a:xfrm>
            <a:off x="240750" y="4350900"/>
            <a:ext cx="8520600" cy="792600"/>
          </a:xfrm>
          <a:prstGeom prst="rect">
            <a:avLst/>
          </a:prstGeom>
        </p:spPr>
        <p:txBody>
          <a:bodyPr anchorCtr="0" anchor="t" bIns="91425" lIns="91425" spcFirstLastPara="1" rIns="91425" wrap="square" tIns="91425">
            <a:normAutofit fontScale="85000" lnSpcReduction="20000"/>
          </a:bodyPr>
          <a:lstStyle/>
          <a:p>
            <a:pPr indent="0" lvl="0" marL="0" rtl="0" algn="ctr">
              <a:spcBef>
                <a:spcPts val="0"/>
              </a:spcBef>
              <a:spcAft>
                <a:spcPts val="0"/>
              </a:spcAft>
              <a:buNone/>
            </a:pPr>
            <a:r>
              <a:rPr lang="en"/>
              <a:t>This honour is about thinking about the two questions above and applying the advice from the Holy Bible!</a:t>
            </a:r>
            <a:endParaRPr/>
          </a:p>
        </p:txBody>
      </p:sp>
      <p:pic>
        <p:nvPicPr>
          <p:cNvPr id="64" name="Google Shape;64;p14"/>
          <p:cNvPicPr preferRelativeResize="0"/>
          <p:nvPr/>
        </p:nvPicPr>
        <p:blipFill>
          <a:blip r:embed="rId4">
            <a:alphaModFix/>
          </a:blip>
          <a:stretch>
            <a:fillRect/>
          </a:stretch>
        </p:blipFill>
        <p:spPr>
          <a:xfrm>
            <a:off x="7526100" y="1926150"/>
            <a:ext cx="1280626" cy="197582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pic>
        <p:nvPicPr>
          <p:cNvPr id="223" name="Google Shape;223;p32"/>
          <p:cNvPicPr preferRelativeResize="0"/>
          <p:nvPr/>
        </p:nvPicPr>
        <p:blipFill>
          <a:blip r:embed="rId3">
            <a:alphaModFix/>
          </a:blip>
          <a:stretch>
            <a:fillRect/>
          </a:stretch>
        </p:blipFill>
        <p:spPr>
          <a:xfrm>
            <a:off x="1472075" y="481725"/>
            <a:ext cx="5734750" cy="3770175"/>
          </a:xfrm>
          <a:prstGeom prst="rect">
            <a:avLst/>
          </a:prstGeom>
          <a:noFill/>
          <a:ln>
            <a:noFill/>
          </a:ln>
        </p:spPr>
      </p:pic>
      <p:sp>
        <p:nvSpPr>
          <p:cNvPr id="224" name="Google Shape;224;p32"/>
          <p:cNvSpPr txBox="1"/>
          <p:nvPr>
            <p:ph idx="1" type="subTitle"/>
          </p:nvPr>
        </p:nvSpPr>
        <p:spPr>
          <a:xfrm>
            <a:off x="240750" y="4350900"/>
            <a:ext cx="8520600" cy="792600"/>
          </a:xfrm>
          <a:prstGeom prst="rect">
            <a:avLst/>
          </a:prstGeom>
        </p:spPr>
        <p:txBody>
          <a:bodyPr anchorCtr="0" anchor="t" bIns="91425" lIns="91425" spcFirstLastPara="1" rIns="91425" wrap="square" tIns="91425">
            <a:normAutofit fontScale="85000" lnSpcReduction="20000"/>
          </a:bodyPr>
          <a:lstStyle/>
          <a:p>
            <a:pPr indent="0" lvl="0" marL="0" rtl="0" algn="ctr">
              <a:spcBef>
                <a:spcPts val="0"/>
              </a:spcBef>
              <a:spcAft>
                <a:spcPts val="0"/>
              </a:spcAft>
              <a:buNone/>
            </a:pPr>
            <a:r>
              <a:rPr lang="en"/>
              <a:t>What we have learnt this session.</a:t>
            </a:r>
            <a:endParaRPr/>
          </a:p>
          <a:p>
            <a:pPr indent="0" lvl="0" marL="0" rtl="0" algn="ctr">
              <a:spcBef>
                <a:spcPts val="0"/>
              </a:spcBef>
              <a:spcAft>
                <a:spcPts val="0"/>
              </a:spcAft>
              <a:buNone/>
            </a:pPr>
            <a:r>
              <a:rPr lang="en"/>
              <a:t>God bless and stay safe online.</a:t>
            </a:r>
            <a:endParaRPr/>
          </a:p>
        </p:txBody>
      </p:sp>
      <p:pic>
        <p:nvPicPr>
          <p:cNvPr id="225" name="Google Shape;225;p32"/>
          <p:cNvPicPr preferRelativeResize="0"/>
          <p:nvPr/>
        </p:nvPicPr>
        <p:blipFill rotWithShape="1">
          <a:blip r:embed="rId4">
            <a:alphaModFix/>
          </a:blip>
          <a:srcRect b="9526" l="0" r="0" t="0"/>
          <a:stretch/>
        </p:blipFill>
        <p:spPr>
          <a:xfrm>
            <a:off x="7526100" y="1926150"/>
            <a:ext cx="1280626" cy="178762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388620" lvl="0" marL="457200" rtl="0" algn="l">
              <a:spcBef>
                <a:spcPts val="0"/>
              </a:spcBef>
              <a:spcAft>
                <a:spcPts val="0"/>
              </a:spcAft>
              <a:buSzPct val="100000"/>
              <a:buAutoNum type="arabicPeriod"/>
            </a:pPr>
            <a:r>
              <a:rPr lang="en"/>
              <a:t>What is Social Media</a:t>
            </a:r>
            <a:endParaRPr/>
          </a:p>
        </p:txBody>
      </p:sp>
      <p:sp>
        <p:nvSpPr>
          <p:cNvPr id="70" name="Google Shape;70;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Social media is the means by which communication among user groups is encouraged by c</a:t>
            </a:r>
            <a:r>
              <a:rPr b="1" lang="en"/>
              <a:t>reating, sharing, and exchanging </a:t>
            </a:r>
            <a:r>
              <a:rPr lang="en"/>
              <a:t>information of interest.</a:t>
            </a:r>
            <a:endParaRPr/>
          </a:p>
          <a:p>
            <a:pPr indent="0" lvl="0" marL="0" rtl="0" algn="l">
              <a:spcBef>
                <a:spcPts val="1200"/>
              </a:spcBef>
              <a:spcAft>
                <a:spcPts val="0"/>
              </a:spcAft>
              <a:buNone/>
            </a:pPr>
            <a:r>
              <a:rPr lang="en"/>
              <a:t>This </a:t>
            </a:r>
            <a:r>
              <a:rPr lang="en"/>
              <a:t>differs from traditional media (newspapers, television, magazines, radio, outdoor displays) in many ways but most significantly by who </a:t>
            </a:r>
            <a:r>
              <a:rPr b="1" lang="en"/>
              <a:t>controls </a:t>
            </a:r>
            <a:r>
              <a:rPr lang="en"/>
              <a:t>the message and content. </a:t>
            </a:r>
            <a:endParaRPr/>
          </a:p>
          <a:p>
            <a:pPr indent="0" lvl="0" marL="0" rtl="0" algn="l">
              <a:spcBef>
                <a:spcPts val="1200"/>
              </a:spcBef>
              <a:spcAft>
                <a:spcPts val="0"/>
              </a:spcAft>
              <a:buNone/>
            </a:pPr>
            <a:r>
              <a:rPr lang="en"/>
              <a:t>Social media is democratized with anyone with Internet access able to join, generate content, promote content, and discuss content. </a:t>
            </a:r>
            <a:endParaRPr/>
          </a:p>
          <a:p>
            <a:pPr indent="0" lvl="0" marL="0" rtl="0" algn="l">
              <a:spcBef>
                <a:spcPts val="1200"/>
              </a:spcBef>
              <a:spcAft>
                <a:spcPts val="1200"/>
              </a:spcAft>
              <a:buNone/>
            </a:pPr>
            <a:r>
              <a:rPr lang="en"/>
              <a:t>Traditional media is controlled by a corporation and its staff who decide what messages are sent out and, if there is feedback (like letters to the editor or similar) what feedback is shared over the media.</a:t>
            </a:r>
            <a:endParaRPr/>
          </a:p>
        </p:txBody>
      </p:sp>
      <p:pic>
        <p:nvPicPr>
          <p:cNvPr id="71" name="Google Shape;71;p15"/>
          <p:cNvPicPr preferRelativeResize="0"/>
          <p:nvPr/>
        </p:nvPicPr>
        <p:blipFill>
          <a:blip r:embed="rId3">
            <a:alphaModFix/>
          </a:blip>
          <a:stretch>
            <a:fillRect/>
          </a:stretch>
        </p:blipFill>
        <p:spPr>
          <a:xfrm>
            <a:off x="7608820" y="178700"/>
            <a:ext cx="858800" cy="725875"/>
          </a:xfrm>
          <a:prstGeom prst="rect">
            <a:avLst/>
          </a:prstGeom>
          <a:noFill/>
          <a:ln>
            <a:noFill/>
          </a:ln>
        </p:spPr>
      </p:pic>
      <p:pic>
        <p:nvPicPr>
          <p:cNvPr id="72" name="Google Shape;72;p15"/>
          <p:cNvPicPr preferRelativeResize="0"/>
          <p:nvPr/>
        </p:nvPicPr>
        <p:blipFill>
          <a:blip r:embed="rId4">
            <a:alphaModFix/>
          </a:blip>
          <a:stretch>
            <a:fillRect/>
          </a:stretch>
        </p:blipFill>
        <p:spPr>
          <a:xfrm>
            <a:off x="0" y="4375700"/>
            <a:ext cx="572700" cy="572700"/>
          </a:xfrm>
          <a:prstGeom prst="rect">
            <a:avLst/>
          </a:prstGeom>
          <a:noFill/>
          <a:ln>
            <a:noFill/>
          </a:ln>
        </p:spPr>
      </p:pic>
      <p:pic>
        <p:nvPicPr>
          <p:cNvPr id="73" name="Google Shape;73;p15"/>
          <p:cNvPicPr preferRelativeResize="0"/>
          <p:nvPr/>
        </p:nvPicPr>
        <p:blipFill>
          <a:blip r:embed="rId5">
            <a:alphaModFix/>
          </a:blip>
          <a:stretch>
            <a:fillRect/>
          </a:stretch>
        </p:blipFill>
        <p:spPr>
          <a:xfrm>
            <a:off x="7693550" y="4075400"/>
            <a:ext cx="979425" cy="9794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Complete Q1 - workbook</a:t>
            </a:r>
            <a:endParaRPr/>
          </a:p>
        </p:txBody>
      </p:sp>
      <p:sp>
        <p:nvSpPr>
          <p:cNvPr id="79" name="Google Shape;79;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What is social media? Choose one correct answer. (Circle/Tick neatly)</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A.A huge network of computers all connected together. </a:t>
            </a:r>
            <a:endParaRPr/>
          </a:p>
          <a:p>
            <a:pPr indent="0" lvl="0" marL="0" rtl="0" algn="l">
              <a:spcBef>
                <a:spcPts val="1200"/>
              </a:spcBef>
              <a:spcAft>
                <a:spcPts val="0"/>
              </a:spcAft>
              <a:buNone/>
            </a:pPr>
            <a:r>
              <a:rPr lang="en"/>
              <a:t>B. A collection of webpages found on this.</a:t>
            </a:r>
            <a:endParaRPr/>
          </a:p>
          <a:p>
            <a:pPr indent="0" lvl="0" marL="0" rtl="0" algn="l">
              <a:spcBef>
                <a:spcPts val="1200"/>
              </a:spcBef>
              <a:spcAft>
                <a:spcPts val="0"/>
              </a:spcAft>
              <a:buNone/>
            </a:pPr>
            <a:r>
              <a:rPr lang="en"/>
              <a:t>C. A set of related web pages located under a single domain name, typically produced by a single person or organization.</a:t>
            </a:r>
            <a:endParaRPr/>
          </a:p>
          <a:p>
            <a:pPr indent="0" lvl="0" marL="0" rtl="0" algn="l">
              <a:spcBef>
                <a:spcPts val="1200"/>
              </a:spcBef>
              <a:spcAft>
                <a:spcPts val="1200"/>
              </a:spcAft>
              <a:buNone/>
            </a:pPr>
            <a:r>
              <a:rPr lang="en"/>
              <a:t>D. Websites and applications that enable users to create and share content or to participate in social networking.</a:t>
            </a:r>
            <a:endParaRPr/>
          </a:p>
        </p:txBody>
      </p:sp>
      <p:pic>
        <p:nvPicPr>
          <p:cNvPr id="80" name="Google Shape;80;p16"/>
          <p:cNvPicPr preferRelativeResize="0"/>
          <p:nvPr/>
        </p:nvPicPr>
        <p:blipFill>
          <a:blip r:embed="rId3">
            <a:alphaModFix/>
          </a:blip>
          <a:stretch>
            <a:fillRect/>
          </a:stretch>
        </p:blipFill>
        <p:spPr>
          <a:xfrm>
            <a:off x="7608820" y="178700"/>
            <a:ext cx="858800" cy="725875"/>
          </a:xfrm>
          <a:prstGeom prst="rect">
            <a:avLst/>
          </a:prstGeom>
          <a:noFill/>
          <a:ln>
            <a:noFill/>
          </a:ln>
        </p:spPr>
      </p:pic>
      <p:pic>
        <p:nvPicPr>
          <p:cNvPr id="81" name="Google Shape;81;p16"/>
          <p:cNvPicPr preferRelativeResize="0"/>
          <p:nvPr/>
        </p:nvPicPr>
        <p:blipFill>
          <a:blip r:embed="rId4">
            <a:alphaModFix/>
          </a:blip>
          <a:stretch>
            <a:fillRect/>
          </a:stretch>
        </p:blipFill>
        <p:spPr>
          <a:xfrm>
            <a:off x="7608820" y="1592320"/>
            <a:ext cx="1306050" cy="13060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Can you identify these common social media sites?</a:t>
            </a:r>
            <a:endParaRPr/>
          </a:p>
        </p:txBody>
      </p:sp>
      <p:sp>
        <p:nvSpPr>
          <p:cNvPr id="87" name="Google Shape;87;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88" name="Google Shape;88;p17"/>
          <p:cNvPicPr preferRelativeResize="0"/>
          <p:nvPr/>
        </p:nvPicPr>
        <p:blipFill>
          <a:blip r:embed="rId3">
            <a:alphaModFix/>
          </a:blip>
          <a:stretch>
            <a:fillRect/>
          </a:stretch>
        </p:blipFill>
        <p:spPr>
          <a:xfrm>
            <a:off x="461950" y="1314450"/>
            <a:ext cx="8220075" cy="1257300"/>
          </a:xfrm>
          <a:prstGeom prst="rect">
            <a:avLst/>
          </a:prstGeom>
          <a:noFill/>
          <a:ln>
            <a:noFill/>
          </a:ln>
        </p:spPr>
      </p:pic>
      <p:pic>
        <p:nvPicPr>
          <p:cNvPr id="89" name="Google Shape;89;p17"/>
          <p:cNvPicPr preferRelativeResize="0"/>
          <p:nvPr/>
        </p:nvPicPr>
        <p:blipFill>
          <a:blip r:embed="rId4">
            <a:alphaModFix/>
          </a:blip>
          <a:stretch>
            <a:fillRect/>
          </a:stretch>
        </p:blipFill>
        <p:spPr>
          <a:xfrm>
            <a:off x="264137" y="3741900"/>
            <a:ext cx="1678563" cy="1257300"/>
          </a:xfrm>
          <a:prstGeom prst="rect">
            <a:avLst/>
          </a:prstGeom>
          <a:noFill/>
          <a:ln>
            <a:noFill/>
          </a:ln>
        </p:spPr>
      </p:pic>
      <p:pic>
        <p:nvPicPr>
          <p:cNvPr id="90" name="Google Shape;90;p17"/>
          <p:cNvPicPr preferRelativeResize="0"/>
          <p:nvPr/>
        </p:nvPicPr>
        <p:blipFill rotWithShape="1">
          <a:blip r:embed="rId5">
            <a:alphaModFix/>
          </a:blip>
          <a:srcRect b="0" l="16171" r="14451" t="5141"/>
          <a:stretch/>
        </p:blipFill>
        <p:spPr>
          <a:xfrm>
            <a:off x="1892118" y="3680026"/>
            <a:ext cx="1390782" cy="1381050"/>
          </a:xfrm>
          <a:prstGeom prst="rect">
            <a:avLst/>
          </a:prstGeom>
          <a:noFill/>
          <a:ln>
            <a:noFill/>
          </a:ln>
        </p:spPr>
      </p:pic>
      <p:pic>
        <p:nvPicPr>
          <p:cNvPr id="91" name="Google Shape;91;p17"/>
          <p:cNvPicPr preferRelativeResize="0"/>
          <p:nvPr/>
        </p:nvPicPr>
        <p:blipFill>
          <a:blip r:embed="rId6">
            <a:alphaModFix/>
          </a:blip>
          <a:stretch>
            <a:fillRect/>
          </a:stretch>
        </p:blipFill>
        <p:spPr>
          <a:xfrm>
            <a:off x="6332800" y="3741900"/>
            <a:ext cx="1257300" cy="1257300"/>
          </a:xfrm>
          <a:prstGeom prst="rect">
            <a:avLst/>
          </a:prstGeom>
          <a:noFill/>
          <a:ln>
            <a:noFill/>
          </a:ln>
        </p:spPr>
      </p:pic>
      <p:pic>
        <p:nvPicPr>
          <p:cNvPr id="92" name="Google Shape;92;p17"/>
          <p:cNvPicPr preferRelativeResize="0"/>
          <p:nvPr/>
        </p:nvPicPr>
        <p:blipFill>
          <a:blip r:embed="rId7">
            <a:alphaModFix/>
          </a:blip>
          <a:stretch>
            <a:fillRect/>
          </a:stretch>
        </p:blipFill>
        <p:spPr>
          <a:xfrm>
            <a:off x="4854213" y="3675163"/>
            <a:ext cx="1390775" cy="1390775"/>
          </a:xfrm>
          <a:prstGeom prst="rect">
            <a:avLst/>
          </a:prstGeom>
          <a:noFill/>
          <a:ln>
            <a:noFill/>
          </a:ln>
        </p:spPr>
      </p:pic>
      <p:pic>
        <p:nvPicPr>
          <p:cNvPr id="93" name="Google Shape;93;p17"/>
          <p:cNvPicPr preferRelativeResize="0"/>
          <p:nvPr/>
        </p:nvPicPr>
        <p:blipFill>
          <a:blip r:embed="rId8">
            <a:alphaModFix/>
          </a:blip>
          <a:stretch>
            <a:fillRect/>
          </a:stretch>
        </p:blipFill>
        <p:spPr>
          <a:xfrm>
            <a:off x="7959595" y="178700"/>
            <a:ext cx="858800" cy="725875"/>
          </a:xfrm>
          <a:prstGeom prst="rect">
            <a:avLst/>
          </a:prstGeom>
          <a:noFill/>
          <a:ln>
            <a:noFill/>
          </a:ln>
        </p:spPr>
      </p:pic>
      <p:pic>
        <p:nvPicPr>
          <p:cNvPr id="94" name="Google Shape;94;p17"/>
          <p:cNvPicPr preferRelativeResize="0"/>
          <p:nvPr/>
        </p:nvPicPr>
        <p:blipFill>
          <a:blip r:embed="rId9">
            <a:alphaModFix/>
          </a:blip>
          <a:stretch>
            <a:fillRect/>
          </a:stretch>
        </p:blipFill>
        <p:spPr>
          <a:xfrm>
            <a:off x="7959600" y="3951250"/>
            <a:ext cx="979425" cy="979425"/>
          </a:xfrm>
          <a:prstGeom prst="rect">
            <a:avLst/>
          </a:prstGeom>
          <a:noFill/>
          <a:ln>
            <a:noFill/>
          </a:ln>
        </p:spPr>
      </p:pic>
      <p:sp>
        <p:nvSpPr>
          <p:cNvPr id="95" name="Google Shape;95;p17"/>
          <p:cNvSpPr txBox="1"/>
          <p:nvPr>
            <p:ph type="title"/>
          </p:nvPr>
        </p:nvSpPr>
        <p:spPr>
          <a:xfrm>
            <a:off x="311700" y="2666300"/>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What sort of features do they have</a:t>
            </a:r>
            <a:r>
              <a:rPr lang="en"/>
              <a:t>? What can you do on them?</a:t>
            </a:r>
            <a:endParaRPr/>
          </a:p>
        </p:txBody>
      </p:sp>
      <p:pic>
        <p:nvPicPr>
          <p:cNvPr id="96" name="Google Shape;96;p17"/>
          <p:cNvPicPr preferRelativeResize="0"/>
          <p:nvPr/>
        </p:nvPicPr>
        <p:blipFill>
          <a:blip r:embed="rId10">
            <a:alphaModFix/>
          </a:blip>
          <a:stretch>
            <a:fillRect/>
          </a:stretch>
        </p:blipFill>
        <p:spPr>
          <a:xfrm>
            <a:off x="3509101" y="3741901"/>
            <a:ext cx="1257300" cy="12573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Q2. Types of Social Media - complete type and example</a:t>
            </a:r>
            <a:endParaRPr/>
          </a:p>
        </p:txBody>
      </p:sp>
      <p:graphicFrame>
        <p:nvGraphicFramePr>
          <p:cNvPr id="102" name="Google Shape;102;p18"/>
          <p:cNvGraphicFramePr/>
          <p:nvPr/>
        </p:nvGraphicFramePr>
        <p:xfrm>
          <a:off x="1457325" y="1234300"/>
          <a:ext cx="3000000" cy="3000000"/>
        </p:xfrm>
        <a:graphic>
          <a:graphicData uri="http://schemas.openxmlformats.org/drawingml/2006/table">
            <a:tbl>
              <a:tblPr>
                <a:noFill/>
                <a:tableStyleId>{AE55ABD0-A8E4-41F0-A905-56F71182C0F6}</a:tableStyleId>
              </a:tblPr>
              <a:tblGrid>
                <a:gridCol w="1333500"/>
                <a:gridCol w="3790950"/>
                <a:gridCol w="1104900"/>
              </a:tblGrid>
              <a:tr h="12700">
                <a:tc>
                  <a:txBody>
                    <a:bodyPr/>
                    <a:lstStyle/>
                    <a:p>
                      <a:pPr indent="0" lvl="0" marL="0" rtl="0" algn="l">
                        <a:spcBef>
                          <a:spcPts val="0"/>
                        </a:spcBef>
                        <a:spcAft>
                          <a:spcPts val="0"/>
                        </a:spcAft>
                        <a:buNone/>
                      </a:pPr>
                      <a:r>
                        <a:rPr b="1" lang="en" sz="1100"/>
                        <a:t>Type of Social Media</a:t>
                      </a:r>
                      <a:endParaRPr b="1" sz="1100"/>
                    </a:p>
                  </a:txBody>
                  <a:tcPr marT="63500" marB="63500" marR="63500" marL="63500">
                    <a:solidFill>
                      <a:srgbClr val="9FC5E8"/>
                    </a:solidFill>
                  </a:tcPr>
                </a:tc>
                <a:tc>
                  <a:txBody>
                    <a:bodyPr/>
                    <a:lstStyle/>
                    <a:p>
                      <a:pPr indent="0" lvl="0" marL="0" rtl="0" algn="l">
                        <a:spcBef>
                          <a:spcPts val="0"/>
                        </a:spcBef>
                        <a:spcAft>
                          <a:spcPts val="0"/>
                        </a:spcAft>
                        <a:buNone/>
                      </a:pPr>
                      <a:r>
                        <a:rPr b="1" lang="en" sz="1100"/>
                        <a:t>Definition</a:t>
                      </a:r>
                      <a:endParaRPr b="1" sz="1100"/>
                    </a:p>
                  </a:txBody>
                  <a:tcPr marT="63500" marB="63500" marR="63500" marL="63500">
                    <a:solidFill>
                      <a:srgbClr val="9FC5E8"/>
                    </a:solidFill>
                  </a:tcPr>
                </a:tc>
                <a:tc>
                  <a:txBody>
                    <a:bodyPr/>
                    <a:lstStyle/>
                    <a:p>
                      <a:pPr indent="0" lvl="0" marL="0" rtl="0" algn="l">
                        <a:spcBef>
                          <a:spcPts val="0"/>
                        </a:spcBef>
                        <a:spcAft>
                          <a:spcPts val="0"/>
                        </a:spcAft>
                        <a:buNone/>
                      </a:pPr>
                      <a:r>
                        <a:rPr b="1" lang="en" sz="1100"/>
                        <a:t>Example</a:t>
                      </a:r>
                      <a:endParaRPr b="1" sz="1100"/>
                    </a:p>
                  </a:txBody>
                  <a:tcPr marT="63500" marB="63500" marR="63500" marL="63500">
                    <a:solidFill>
                      <a:srgbClr val="9FC5E8"/>
                    </a:solidFill>
                  </a:tcPr>
                </a:tc>
              </a:tr>
              <a:tr h="12700">
                <a:tc>
                  <a:txBody>
                    <a:bodyPr/>
                    <a:lstStyle/>
                    <a:p>
                      <a:pPr indent="0" lvl="0" marL="0" rtl="0" algn="l">
                        <a:spcBef>
                          <a:spcPts val="0"/>
                        </a:spcBef>
                        <a:spcAft>
                          <a:spcPts val="0"/>
                        </a:spcAft>
                        <a:buNone/>
                      </a:pPr>
                      <a:r>
                        <a:rPr lang="en" sz="1100"/>
                        <a:t>1.</a:t>
                      </a:r>
                      <a:endParaRPr sz="1100"/>
                    </a:p>
                  </a:txBody>
                  <a:tcPr marT="63500" marB="63500" marR="63500" marL="63500"/>
                </a:tc>
                <a:tc>
                  <a:txBody>
                    <a:bodyPr/>
                    <a:lstStyle/>
                    <a:p>
                      <a:pPr indent="0" lvl="0" marL="0" rtl="0" algn="l">
                        <a:spcBef>
                          <a:spcPts val="0"/>
                        </a:spcBef>
                        <a:spcAft>
                          <a:spcPts val="0"/>
                        </a:spcAft>
                        <a:buNone/>
                      </a:pPr>
                      <a:r>
                        <a:rPr lang="en" sz="1100"/>
                        <a:t>A digital audio file made available on the internet for downloading to a computer or mobile device, typically available as a series, new installments of which can be received by subscribers automatically. The files can be stored and played back on demand.e.g.  sermons, seminars, like a radio show.</a:t>
                      </a:r>
                      <a:endParaRPr sz="1100"/>
                    </a:p>
                  </a:txBody>
                  <a:tcPr marT="63500" marB="63500" marR="63500" marL="63500"/>
                </a:tc>
                <a:tc>
                  <a:txBody>
                    <a:bodyPr/>
                    <a:lstStyle/>
                    <a:p>
                      <a:pPr indent="0" lvl="0" marL="0" rtl="0" algn="l">
                        <a:spcBef>
                          <a:spcPts val="0"/>
                        </a:spcBef>
                        <a:spcAft>
                          <a:spcPts val="0"/>
                        </a:spcAft>
                        <a:buNone/>
                      </a:pPr>
                      <a:r>
                        <a:t/>
                      </a:r>
                      <a:endParaRPr sz="1100"/>
                    </a:p>
                  </a:txBody>
                  <a:tcPr marT="63500" marB="63500" marR="63500" marL="63500"/>
                </a:tc>
              </a:tr>
              <a:tr h="12700">
                <a:tc>
                  <a:txBody>
                    <a:bodyPr/>
                    <a:lstStyle/>
                    <a:p>
                      <a:pPr indent="0" lvl="0" marL="0" rtl="0" algn="l">
                        <a:spcBef>
                          <a:spcPts val="0"/>
                        </a:spcBef>
                        <a:spcAft>
                          <a:spcPts val="0"/>
                        </a:spcAft>
                        <a:buNone/>
                      </a:pPr>
                      <a:r>
                        <a:rPr lang="en" sz="1100"/>
                        <a:t>2.</a:t>
                      </a:r>
                      <a:endParaRPr sz="1100"/>
                    </a:p>
                  </a:txBody>
                  <a:tcPr marT="63500" marB="63500" marR="63500" marL="63500"/>
                </a:tc>
                <a:tc>
                  <a:txBody>
                    <a:bodyPr/>
                    <a:lstStyle/>
                    <a:p>
                      <a:pPr indent="0" lvl="0" marL="0" rtl="0" algn="l">
                        <a:spcBef>
                          <a:spcPts val="0"/>
                        </a:spcBef>
                        <a:spcAft>
                          <a:spcPts val="0"/>
                        </a:spcAft>
                        <a:buNone/>
                      </a:pPr>
                      <a:r>
                        <a:rPr lang="en" sz="1150">
                          <a:solidFill>
                            <a:srgbClr val="252525"/>
                          </a:solidFill>
                          <a:highlight>
                            <a:srgbClr val="FFFFFF"/>
                          </a:highlight>
                          <a:latin typeface="Trebuchet MS"/>
                          <a:ea typeface="Trebuchet MS"/>
                          <a:cs typeface="Trebuchet MS"/>
                          <a:sym typeface="Trebuchet MS"/>
                        </a:rPr>
                        <a:t>Designed to connect people together who share common interests through the Internet. Each person that is a part of the social network has a profile that list their interest, as well as information they choose to reveal about themselves.</a:t>
                      </a:r>
                      <a:endParaRPr sz="1100"/>
                    </a:p>
                  </a:txBody>
                  <a:tcPr marT="63500" marB="63500" marR="63500" marL="63500"/>
                </a:tc>
                <a:tc>
                  <a:txBody>
                    <a:bodyPr/>
                    <a:lstStyle/>
                    <a:p>
                      <a:pPr indent="0" lvl="0" marL="0" rtl="0" algn="l">
                        <a:spcBef>
                          <a:spcPts val="0"/>
                        </a:spcBef>
                        <a:spcAft>
                          <a:spcPts val="0"/>
                        </a:spcAft>
                        <a:buNone/>
                      </a:pPr>
                      <a:r>
                        <a:t/>
                      </a:r>
                      <a:endParaRPr sz="1100"/>
                    </a:p>
                  </a:txBody>
                  <a:tcPr marT="63500" marB="63500" marR="63500" marL="63500"/>
                </a:tc>
              </a:tr>
              <a:tr h="12700">
                <a:tc>
                  <a:txBody>
                    <a:bodyPr/>
                    <a:lstStyle/>
                    <a:p>
                      <a:pPr indent="0" lvl="0" marL="0" rtl="0" algn="l">
                        <a:spcBef>
                          <a:spcPts val="0"/>
                        </a:spcBef>
                        <a:spcAft>
                          <a:spcPts val="0"/>
                        </a:spcAft>
                        <a:buNone/>
                      </a:pPr>
                      <a:r>
                        <a:rPr lang="en" sz="1100"/>
                        <a:t>3.</a:t>
                      </a:r>
                      <a:endParaRPr sz="1100"/>
                    </a:p>
                  </a:txBody>
                  <a:tcPr marT="63500" marB="63500" marR="63500" marL="63500"/>
                </a:tc>
                <a:tc>
                  <a:txBody>
                    <a:bodyPr/>
                    <a:lstStyle/>
                    <a:p>
                      <a:pPr indent="0" lvl="0" marL="0" rtl="0" algn="l">
                        <a:spcBef>
                          <a:spcPts val="0"/>
                        </a:spcBef>
                        <a:spcAft>
                          <a:spcPts val="0"/>
                        </a:spcAft>
                        <a:buNone/>
                      </a:pPr>
                      <a:r>
                        <a:rPr lang="en" sz="1150">
                          <a:solidFill>
                            <a:srgbClr val="252525"/>
                          </a:solidFill>
                          <a:highlight>
                            <a:srgbClr val="FFFFFF"/>
                          </a:highlight>
                          <a:latin typeface="Trebuchet MS"/>
                          <a:ea typeface="Trebuchet MS"/>
                          <a:cs typeface="Trebuchet MS"/>
                          <a:sym typeface="Trebuchet MS"/>
                        </a:rPr>
                        <a:t>A web-based dialogue site that promotes discussions by short messages. It facilitates discussion through organized threaded conversations. These sites often retain posts for a long time, and may be searchable. PHPBB is a popular, free-to-use forum package. Many hobbies have large forums devoted to the topic.</a:t>
                      </a:r>
                      <a:endParaRPr sz="1100"/>
                    </a:p>
                  </a:txBody>
                  <a:tcPr marT="63500" marB="63500" marR="63500" marL="63500"/>
                </a:tc>
                <a:tc>
                  <a:txBody>
                    <a:bodyPr/>
                    <a:lstStyle/>
                    <a:p>
                      <a:pPr indent="0" lvl="0" marL="0" rtl="0" algn="l">
                        <a:spcBef>
                          <a:spcPts val="0"/>
                        </a:spcBef>
                        <a:spcAft>
                          <a:spcPts val="0"/>
                        </a:spcAft>
                        <a:buNone/>
                      </a:pPr>
                      <a:r>
                        <a:t/>
                      </a:r>
                      <a:endParaRPr sz="1100"/>
                    </a:p>
                  </a:txBody>
                  <a:tcPr marT="63500" marB="63500" marR="63500" marL="63500"/>
                </a:tc>
              </a:tr>
            </a:tbl>
          </a:graphicData>
        </a:graphic>
      </p:graphicFrame>
      <p:pic>
        <p:nvPicPr>
          <p:cNvPr id="103" name="Google Shape;103;p18"/>
          <p:cNvPicPr preferRelativeResize="0"/>
          <p:nvPr/>
        </p:nvPicPr>
        <p:blipFill>
          <a:blip r:embed="rId3">
            <a:alphaModFix/>
          </a:blip>
          <a:stretch>
            <a:fillRect/>
          </a:stretch>
        </p:blipFill>
        <p:spPr>
          <a:xfrm>
            <a:off x="8204920" y="195725"/>
            <a:ext cx="858800" cy="725875"/>
          </a:xfrm>
          <a:prstGeom prst="rect">
            <a:avLst/>
          </a:prstGeom>
          <a:noFill/>
          <a:ln>
            <a:noFill/>
          </a:ln>
        </p:spPr>
      </p:pic>
      <p:pic>
        <p:nvPicPr>
          <p:cNvPr id="104" name="Google Shape;104;p18"/>
          <p:cNvPicPr preferRelativeResize="0"/>
          <p:nvPr/>
        </p:nvPicPr>
        <p:blipFill>
          <a:blip r:embed="rId4">
            <a:alphaModFix/>
          </a:blip>
          <a:stretch>
            <a:fillRect/>
          </a:stretch>
        </p:blipFill>
        <p:spPr>
          <a:xfrm>
            <a:off x="7837945" y="3844145"/>
            <a:ext cx="1306050" cy="13060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Q2 Types of Social Media - complete type and example</a:t>
            </a:r>
            <a:endParaRPr/>
          </a:p>
        </p:txBody>
      </p:sp>
      <p:sp>
        <p:nvSpPr>
          <p:cNvPr id="110" name="Google Shape;110;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graphicFrame>
        <p:nvGraphicFramePr>
          <p:cNvPr id="111" name="Google Shape;111;p19"/>
          <p:cNvGraphicFramePr/>
          <p:nvPr/>
        </p:nvGraphicFramePr>
        <p:xfrm>
          <a:off x="1358450" y="1235075"/>
          <a:ext cx="3000000" cy="3000000"/>
        </p:xfrm>
        <a:graphic>
          <a:graphicData uri="http://schemas.openxmlformats.org/drawingml/2006/table">
            <a:tbl>
              <a:tblPr>
                <a:noFill/>
                <a:tableStyleId>{AE55ABD0-A8E4-41F0-A905-56F71182C0F6}</a:tableStyleId>
              </a:tblPr>
              <a:tblGrid>
                <a:gridCol w="1333500"/>
                <a:gridCol w="3790950"/>
                <a:gridCol w="1104900"/>
              </a:tblGrid>
              <a:tr h="12700">
                <a:tc>
                  <a:txBody>
                    <a:bodyPr/>
                    <a:lstStyle/>
                    <a:p>
                      <a:pPr indent="0" lvl="0" marL="0" rtl="0" algn="l">
                        <a:spcBef>
                          <a:spcPts val="0"/>
                        </a:spcBef>
                        <a:spcAft>
                          <a:spcPts val="0"/>
                        </a:spcAft>
                        <a:buNone/>
                      </a:pPr>
                      <a:r>
                        <a:rPr b="1" lang="en" sz="1100"/>
                        <a:t>Type of Social Media</a:t>
                      </a:r>
                      <a:endParaRPr b="1" sz="1100"/>
                    </a:p>
                  </a:txBody>
                  <a:tcPr marT="63500" marB="63500" marR="63500" marL="63500">
                    <a:solidFill>
                      <a:srgbClr val="9FC5E8"/>
                    </a:solidFill>
                  </a:tcPr>
                </a:tc>
                <a:tc>
                  <a:txBody>
                    <a:bodyPr/>
                    <a:lstStyle/>
                    <a:p>
                      <a:pPr indent="0" lvl="0" marL="0" rtl="0" algn="l">
                        <a:spcBef>
                          <a:spcPts val="0"/>
                        </a:spcBef>
                        <a:spcAft>
                          <a:spcPts val="0"/>
                        </a:spcAft>
                        <a:buNone/>
                      </a:pPr>
                      <a:r>
                        <a:rPr b="1" lang="en" sz="1100"/>
                        <a:t>Definition</a:t>
                      </a:r>
                      <a:endParaRPr b="1" sz="1100"/>
                    </a:p>
                  </a:txBody>
                  <a:tcPr marT="63500" marB="63500" marR="63500" marL="63500">
                    <a:solidFill>
                      <a:srgbClr val="9FC5E8"/>
                    </a:solidFill>
                  </a:tcPr>
                </a:tc>
                <a:tc>
                  <a:txBody>
                    <a:bodyPr/>
                    <a:lstStyle/>
                    <a:p>
                      <a:pPr indent="0" lvl="0" marL="0" rtl="0" algn="l">
                        <a:spcBef>
                          <a:spcPts val="0"/>
                        </a:spcBef>
                        <a:spcAft>
                          <a:spcPts val="0"/>
                        </a:spcAft>
                        <a:buNone/>
                      </a:pPr>
                      <a:r>
                        <a:rPr b="1" lang="en" sz="1100"/>
                        <a:t>Example</a:t>
                      </a:r>
                      <a:endParaRPr b="1" sz="1100"/>
                    </a:p>
                  </a:txBody>
                  <a:tcPr marT="63500" marB="63500" marR="63500" marL="63500">
                    <a:solidFill>
                      <a:srgbClr val="9FC5E8"/>
                    </a:solidFill>
                  </a:tcPr>
                </a:tc>
              </a:tr>
              <a:tr h="12700">
                <a:tc>
                  <a:txBody>
                    <a:bodyPr/>
                    <a:lstStyle/>
                    <a:p>
                      <a:pPr indent="0" lvl="0" marL="0" rtl="0" algn="l">
                        <a:spcBef>
                          <a:spcPts val="0"/>
                        </a:spcBef>
                        <a:spcAft>
                          <a:spcPts val="0"/>
                        </a:spcAft>
                        <a:buNone/>
                      </a:pPr>
                      <a:r>
                        <a:rPr lang="en" sz="1100"/>
                        <a:t>4.</a:t>
                      </a:r>
                      <a:endParaRPr sz="1100"/>
                    </a:p>
                  </a:txBody>
                  <a:tcPr marT="63500" marB="63500" marR="63500" marL="63500"/>
                </a:tc>
                <a:tc>
                  <a:txBody>
                    <a:bodyPr/>
                    <a:lstStyle/>
                    <a:p>
                      <a:pPr indent="0" lvl="0" marL="0" rtl="0" algn="l">
                        <a:spcBef>
                          <a:spcPts val="0"/>
                        </a:spcBef>
                        <a:spcAft>
                          <a:spcPts val="0"/>
                        </a:spcAft>
                        <a:buNone/>
                      </a:pPr>
                      <a:r>
                        <a:rPr lang="en" sz="1150">
                          <a:solidFill>
                            <a:srgbClr val="252525"/>
                          </a:solidFill>
                          <a:highlight>
                            <a:srgbClr val="FFFFFF"/>
                          </a:highlight>
                          <a:latin typeface="Trebuchet MS"/>
                          <a:ea typeface="Trebuchet MS"/>
                          <a:cs typeface="Trebuchet MS"/>
                          <a:sym typeface="Trebuchet MS"/>
                        </a:rPr>
                        <a:t>A site designed for discussion or information purposes that contain post messages. These sites allow comments to be left along with images, as well as the opportunity for users to build social relations with their readers.</a:t>
                      </a:r>
                      <a:endParaRPr sz="1100"/>
                    </a:p>
                  </a:txBody>
                  <a:tcPr marT="63500" marB="63500" marR="63500" marL="63500"/>
                </a:tc>
                <a:tc>
                  <a:txBody>
                    <a:bodyPr/>
                    <a:lstStyle/>
                    <a:p>
                      <a:pPr indent="0" lvl="0" marL="0" rtl="0" algn="l">
                        <a:spcBef>
                          <a:spcPts val="0"/>
                        </a:spcBef>
                        <a:spcAft>
                          <a:spcPts val="0"/>
                        </a:spcAft>
                        <a:buNone/>
                      </a:pPr>
                      <a:r>
                        <a:t/>
                      </a:r>
                      <a:endParaRPr sz="1100"/>
                    </a:p>
                  </a:txBody>
                  <a:tcPr marT="63500" marB="63500" marR="63500" marL="63500"/>
                </a:tc>
              </a:tr>
              <a:tr h="12700">
                <a:tc>
                  <a:txBody>
                    <a:bodyPr/>
                    <a:lstStyle/>
                    <a:p>
                      <a:pPr indent="0" lvl="0" marL="0" rtl="0" algn="l">
                        <a:spcBef>
                          <a:spcPts val="0"/>
                        </a:spcBef>
                        <a:spcAft>
                          <a:spcPts val="0"/>
                        </a:spcAft>
                        <a:buNone/>
                      </a:pPr>
                      <a:r>
                        <a:rPr lang="en" sz="1100"/>
                        <a:t>5.</a:t>
                      </a:r>
                      <a:endParaRPr sz="1100"/>
                    </a:p>
                  </a:txBody>
                  <a:tcPr marT="63500" marB="63500" marR="63500" marL="63500"/>
                </a:tc>
                <a:tc>
                  <a:txBody>
                    <a:bodyPr/>
                    <a:lstStyle/>
                    <a:p>
                      <a:pPr indent="0" lvl="0" marL="0" rtl="0" algn="l">
                        <a:spcBef>
                          <a:spcPts val="0"/>
                        </a:spcBef>
                        <a:spcAft>
                          <a:spcPts val="0"/>
                        </a:spcAft>
                        <a:buNone/>
                      </a:pPr>
                      <a:r>
                        <a:rPr lang="en" sz="1150">
                          <a:solidFill>
                            <a:srgbClr val="252525"/>
                          </a:solidFill>
                          <a:highlight>
                            <a:srgbClr val="FFFFFF"/>
                          </a:highlight>
                          <a:latin typeface="Trebuchet MS"/>
                          <a:ea typeface="Trebuchet MS"/>
                          <a:cs typeface="Trebuchet MS"/>
                          <a:sym typeface="Trebuchet MS"/>
                        </a:rPr>
                        <a:t>the process of tagging and sharing references to resources that may be found on the Internet. Users are able to share, edit, and annotate web documents. The main information is not saved, just a bookmarked link and perhaps some brief explanation text guiding others to another website with the information to reference. </a:t>
                      </a:r>
                      <a:endParaRPr sz="1100"/>
                    </a:p>
                  </a:txBody>
                  <a:tcPr marT="63500" marB="63500" marR="63500" marL="63500"/>
                </a:tc>
                <a:tc>
                  <a:txBody>
                    <a:bodyPr/>
                    <a:lstStyle/>
                    <a:p>
                      <a:pPr indent="0" lvl="0" marL="0" rtl="0" algn="l">
                        <a:spcBef>
                          <a:spcPts val="0"/>
                        </a:spcBef>
                        <a:spcAft>
                          <a:spcPts val="0"/>
                        </a:spcAft>
                        <a:buNone/>
                      </a:pPr>
                      <a:r>
                        <a:t/>
                      </a:r>
                      <a:endParaRPr sz="1100"/>
                    </a:p>
                  </a:txBody>
                  <a:tcPr marT="63500" marB="63500" marR="63500" marL="63500"/>
                </a:tc>
              </a:tr>
              <a:tr h="12700">
                <a:tc>
                  <a:txBody>
                    <a:bodyPr/>
                    <a:lstStyle/>
                    <a:p>
                      <a:pPr indent="0" lvl="0" marL="0" rtl="0" algn="l">
                        <a:spcBef>
                          <a:spcPts val="0"/>
                        </a:spcBef>
                        <a:spcAft>
                          <a:spcPts val="0"/>
                        </a:spcAft>
                        <a:buNone/>
                      </a:pPr>
                      <a:r>
                        <a:rPr lang="en" sz="1100"/>
                        <a:t>6.</a:t>
                      </a:r>
                      <a:endParaRPr sz="1100"/>
                    </a:p>
                  </a:txBody>
                  <a:tcPr marT="63500" marB="63500" marR="63500" marL="63500"/>
                </a:tc>
                <a:tc>
                  <a:txBody>
                    <a:bodyPr/>
                    <a:lstStyle/>
                    <a:p>
                      <a:pPr indent="0" lvl="0" marL="0" rtl="0" algn="l">
                        <a:spcBef>
                          <a:spcPts val="0"/>
                        </a:spcBef>
                        <a:spcAft>
                          <a:spcPts val="0"/>
                        </a:spcAft>
                        <a:buNone/>
                      </a:pPr>
                      <a:r>
                        <a:rPr lang="en" sz="1150">
                          <a:solidFill>
                            <a:srgbClr val="252525"/>
                          </a:solidFill>
                          <a:highlight>
                            <a:srgbClr val="FFFFFF"/>
                          </a:highlight>
                          <a:latin typeface="Trebuchet MS"/>
                          <a:ea typeface="Trebuchet MS"/>
                          <a:cs typeface="Trebuchet MS"/>
                          <a:sym typeface="Trebuchet MS"/>
                        </a:rPr>
                        <a:t>The process of sending short messages among two or more devices over a network. This form of media has now developed into sending pictures, video, and sound.</a:t>
                      </a:r>
                      <a:endParaRPr sz="1100"/>
                    </a:p>
                  </a:txBody>
                  <a:tcPr marT="63500" marB="63500" marR="63500" marL="63500"/>
                </a:tc>
                <a:tc>
                  <a:txBody>
                    <a:bodyPr/>
                    <a:lstStyle/>
                    <a:p>
                      <a:pPr indent="0" lvl="0" marL="0" rtl="0" algn="l">
                        <a:spcBef>
                          <a:spcPts val="0"/>
                        </a:spcBef>
                        <a:spcAft>
                          <a:spcPts val="0"/>
                        </a:spcAft>
                        <a:buNone/>
                      </a:pPr>
                      <a:r>
                        <a:t/>
                      </a:r>
                      <a:endParaRPr sz="1100"/>
                    </a:p>
                  </a:txBody>
                  <a:tcPr marT="63500" marB="63500" marR="63500" marL="63500"/>
                </a:tc>
              </a:tr>
            </a:tbl>
          </a:graphicData>
        </a:graphic>
      </p:graphicFrame>
      <p:pic>
        <p:nvPicPr>
          <p:cNvPr id="112" name="Google Shape;112;p19"/>
          <p:cNvPicPr preferRelativeResize="0"/>
          <p:nvPr/>
        </p:nvPicPr>
        <p:blipFill>
          <a:blip r:embed="rId3">
            <a:alphaModFix/>
          </a:blip>
          <a:stretch>
            <a:fillRect/>
          </a:stretch>
        </p:blipFill>
        <p:spPr>
          <a:xfrm>
            <a:off x="8162495" y="93525"/>
            <a:ext cx="858800" cy="725875"/>
          </a:xfrm>
          <a:prstGeom prst="rect">
            <a:avLst/>
          </a:prstGeom>
          <a:noFill/>
          <a:ln>
            <a:noFill/>
          </a:ln>
        </p:spPr>
      </p:pic>
      <p:pic>
        <p:nvPicPr>
          <p:cNvPr id="113" name="Google Shape;113;p19"/>
          <p:cNvPicPr preferRelativeResize="0"/>
          <p:nvPr/>
        </p:nvPicPr>
        <p:blipFill>
          <a:blip r:embed="rId4">
            <a:alphaModFix/>
          </a:blip>
          <a:stretch>
            <a:fillRect/>
          </a:stretch>
        </p:blipFill>
        <p:spPr>
          <a:xfrm>
            <a:off x="7715245" y="3685195"/>
            <a:ext cx="1306050" cy="13060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Q3 Advantages of Social Media - write context</a:t>
            </a:r>
            <a:endParaRPr/>
          </a:p>
        </p:txBody>
      </p:sp>
      <p:graphicFrame>
        <p:nvGraphicFramePr>
          <p:cNvPr id="119" name="Google Shape;119;p20"/>
          <p:cNvGraphicFramePr/>
          <p:nvPr/>
        </p:nvGraphicFramePr>
        <p:xfrm>
          <a:off x="480500" y="1145325"/>
          <a:ext cx="3000000" cy="3000000"/>
        </p:xfrm>
        <a:graphic>
          <a:graphicData uri="http://schemas.openxmlformats.org/drawingml/2006/table">
            <a:tbl>
              <a:tblPr>
                <a:noFill/>
                <a:tableStyleId>{AE55ABD0-A8E4-41F0-A905-56F71182C0F6}</a:tableStyleId>
              </a:tblPr>
              <a:tblGrid>
                <a:gridCol w="3783725"/>
                <a:gridCol w="3783725"/>
              </a:tblGrid>
              <a:tr h="975275">
                <a:tc>
                  <a:txBody>
                    <a:bodyPr/>
                    <a:lstStyle/>
                    <a:p>
                      <a:pPr indent="0" lvl="0" marL="0" rtl="0" algn="l">
                        <a:spcBef>
                          <a:spcPts val="0"/>
                        </a:spcBef>
                        <a:spcAft>
                          <a:spcPts val="0"/>
                        </a:spcAft>
                        <a:buNone/>
                      </a:pPr>
                      <a:r>
                        <a:rPr lang="en" sz="1100"/>
                        <a:t>Information can be </a:t>
                      </a:r>
                      <a:r>
                        <a:rPr b="1" lang="en" sz="1100"/>
                        <a:t>spread very quickly</a:t>
                      </a:r>
                      <a:r>
                        <a:rPr lang="en" sz="1100"/>
                        <a:t> over social media.</a:t>
                      </a:r>
                      <a:endParaRPr sz="1100"/>
                    </a:p>
                  </a:txBody>
                  <a:tcPr marT="63500" marB="63500" marR="63500" marL="63500"/>
                </a:tc>
                <a:tc>
                  <a:txBody>
                    <a:bodyPr/>
                    <a:lstStyle/>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txBody>
                  <a:tcPr marT="63500" marB="63500" marR="63500" marL="63500"/>
                </a:tc>
              </a:tr>
              <a:tr h="563825">
                <a:tc>
                  <a:txBody>
                    <a:bodyPr/>
                    <a:lstStyle/>
                    <a:p>
                      <a:pPr indent="0" lvl="0" marL="0" rtl="0" algn="l">
                        <a:spcBef>
                          <a:spcPts val="0"/>
                        </a:spcBef>
                        <a:spcAft>
                          <a:spcPts val="0"/>
                        </a:spcAft>
                        <a:buNone/>
                      </a:pPr>
                      <a:r>
                        <a:rPr lang="en" sz="1150">
                          <a:solidFill>
                            <a:srgbClr val="252525"/>
                          </a:solidFill>
                          <a:highlight>
                            <a:srgbClr val="FFFFFF"/>
                          </a:highlight>
                          <a:latin typeface="Trebuchet MS"/>
                          <a:ea typeface="Trebuchet MS"/>
                          <a:cs typeface="Trebuchet MS"/>
                          <a:sym typeface="Trebuchet MS"/>
                        </a:rPr>
                        <a:t>You can </a:t>
                      </a:r>
                      <a:r>
                        <a:rPr b="1" lang="en" sz="1150">
                          <a:solidFill>
                            <a:srgbClr val="252525"/>
                          </a:solidFill>
                          <a:highlight>
                            <a:srgbClr val="FFFFFF"/>
                          </a:highlight>
                          <a:latin typeface="Trebuchet MS"/>
                          <a:ea typeface="Trebuchet MS"/>
                          <a:cs typeface="Trebuchet MS"/>
                          <a:sym typeface="Trebuchet MS"/>
                        </a:rPr>
                        <a:t>find things, people and resources</a:t>
                      </a:r>
                      <a:r>
                        <a:rPr lang="en" sz="1150">
                          <a:solidFill>
                            <a:srgbClr val="252525"/>
                          </a:solidFill>
                          <a:highlight>
                            <a:srgbClr val="FFFFFF"/>
                          </a:highlight>
                          <a:latin typeface="Trebuchet MS"/>
                          <a:ea typeface="Trebuchet MS"/>
                          <a:cs typeface="Trebuchet MS"/>
                          <a:sym typeface="Trebuchet MS"/>
                        </a:rPr>
                        <a:t> very quickly on social media.</a:t>
                      </a:r>
                      <a:endParaRPr sz="1100"/>
                    </a:p>
                  </a:txBody>
                  <a:tcPr marT="63500" marB="63500" marR="63500" marL="63500"/>
                </a:tc>
                <a:tc>
                  <a:txBody>
                    <a:bodyPr/>
                    <a:lstStyle/>
                    <a:p>
                      <a:pPr indent="0" lvl="0" marL="0" rtl="0" algn="l">
                        <a:spcBef>
                          <a:spcPts val="0"/>
                        </a:spcBef>
                        <a:spcAft>
                          <a:spcPts val="0"/>
                        </a:spcAft>
                        <a:buNone/>
                      </a:pPr>
                      <a:r>
                        <a:t/>
                      </a:r>
                      <a:endParaRPr sz="1150">
                        <a:solidFill>
                          <a:srgbClr val="252525"/>
                        </a:solidFill>
                        <a:highlight>
                          <a:srgbClr val="FFFFFF"/>
                        </a:highlight>
                        <a:latin typeface="Trebuchet MS"/>
                        <a:ea typeface="Trebuchet MS"/>
                        <a:cs typeface="Trebuchet MS"/>
                        <a:sym typeface="Trebuchet MS"/>
                      </a:endParaRPr>
                    </a:p>
                    <a:p>
                      <a:pPr indent="0" lvl="0" marL="0" rtl="0" algn="l">
                        <a:spcBef>
                          <a:spcPts val="0"/>
                        </a:spcBef>
                        <a:spcAft>
                          <a:spcPts val="0"/>
                        </a:spcAft>
                        <a:buNone/>
                      </a:pPr>
                      <a:r>
                        <a:t/>
                      </a:r>
                      <a:endParaRPr sz="1150">
                        <a:solidFill>
                          <a:srgbClr val="252525"/>
                        </a:solidFill>
                        <a:highlight>
                          <a:srgbClr val="FFFFFF"/>
                        </a:highlight>
                        <a:latin typeface="Trebuchet MS"/>
                        <a:ea typeface="Trebuchet MS"/>
                        <a:cs typeface="Trebuchet MS"/>
                        <a:sym typeface="Trebuchet MS"/>
                      </a:endParaRPr>
                    </a:p>
                    <a:p>
                      <a:pPr indent="0" lvl="0" marL="0" rtl="0" algn="l">
                        <a:spcBef>
                          <a:spcPts val="0"/>
                        </a:spcBef>
                        <a:spcAft>
                          <a:spcPts val="0"/>
                        </a:spcAft>
                        <a:buNone/>
                      </a:pPr>
                      <a:r>
                        <a:t/>
                      </a:r>
                      <a:endParaRPr sz="1150">
                        <a:solidFill>
                          <a:srgbClr val="252525"/>
                        </a:solidFill>
                        <a:highlight>
                          <a:srgbClr val="FFFFFF"/>
                        </a:highlight>
                        <a:latin typeface="Trebuchet MS"/>
                        <a:ea typeface="Trebuchet MS"/>
                        <a:cs typeface="Trebuchet MS"/>
                        <a:sym typeface="Trebuchet MS"/>
                      </a:endParaRPr>
                    </a:p>
                    <a:p>
                      <a:pPr indent="0" lvl="0" marL="0" rtl="0" algn="l">
                        <a:spcBef>
                          <a:spcPts val="0"/>
                        </a:spcBef>
                        <a:spcAft>
                          <a:spcPts val="0"/>
                        </a:spcAft>
                        <a:buNone/>
                      </a:pPr>
                      <a:r>
                        <a:t/>
                      </a:r>
                      <a:endParaRPr sz="1150">
                        <a:solidFill>
                          <a:srgbClr val="252525"/>
                        </a:solidFill>
                        <a:highlight>
                          <a:srgbClr val="FFFFFF"/>
                        </a:highlight>
                        <a:latin typeface="Trebuchet MS"/>
                        <a:ea typeface="Trebuchet MS"/>
                        <a:cs typeface="Trebuchet MS"/>
                        <a:sym typeface="Trebuchet MS"/>
                      </a:endParaRPr>
                    </a:p>
                    <a:p>
                      <a:pPr indent="0" lvl="0" marL="0" rtl="0" algn="l">
                        <a:spcBef>
                          <a:spcPts val="0"/>
                        </a:spcBef>
                        <a:spcAft>
                          <a:spcPts val="0"/>
                        </a:spcAft>
                        <a:buNone/>
                      </a:pPr>
                      <a:r>
                        <a:t/>
                      </a:r>
                      <a:endParaRPr sz="1150">
                        <a:solidFill>
                          <a:srgbClr val="252525"/>
                        </a:solidFill>
                        <a:highlight>
                          <a:srgbClr val="FFFFFF"/>
                        </a:highlight>
                        <a:latin typeface="Trebuchet MS"/>
                        <a:ea typeface="Trebuchet MS"/>
                        <a:cs typeface="Trebuchet MS"/>
                        <a:sym typeface="Trebuchet MS"/>
                      </a:endParaRPr>
                    </a:p>
                    <a:p>
                      <a:pPr indent="0" lvl="0" marL="0" rtl="0" algn="l">
                        <a:spcBef>
                          <a:spcPts val="0"/>
                        </a:spcBef>
                        <a:spcAft>
                          <a:spcPts val="0"/>
                        </a:spcAft>
                        <a:buNone/>
                      </a:pPr>
                      <a:r>
                        <a:t/>
                      </a:r>
                      <a:endParaRPr sz="1150">
                        <a:solidFill>
                          <a:srgbClr val="252525"/>
                        </a:solidFill>
                        <a:highlight>
                          <a:srgbClr val="FFFFFF"/>
                        </a:highlight>
                        <a:latin typeface="Trebuchet MS"/>
                        <a:ea typeface="Trebuchet MS"/>
                        <a:cs typeface="Trebuchet MS"/>
                        <a:sym typeface="Trebuchet MS"/>
                      </a:endParaRPr>
                    </a:p>
                    <a:p>
                      <a:pPr indent="0" lvl="0" marL="0" rtl="0" algn="l">
                        <a:spcBef>
                          <a:spcPts val="0"/>
                        </a:spcBef>
                        <a:spcAft>
                          <a:spcPts val="0"/>
                        </a:spcAft>
                        <a:buNone/>
                      </a:pPr>
                      <a:r>
                        <a:t/>
                      </a:r>
                      <a:endParaRPr sz="1150">
                        <a:solidFill>
                          <a:srgbClr val="252525"/>
                        </a:solidFill>
                        <a:highlight>
                          <a:srgbClr val="FFFFFF"/>
                        </a:highlight>
                        <a:latin typeface="Trebuchet MS"/>
                        <a:ea typeface="Trebuchet MS"/>
                        <a:cs typeface="Trebuchet MS"/>
                        <a:sym typeface="Trebuchet MS"/>
                      </a:endParaRPr>
                    </a:p>
                  </a:txBody>
                  <a:tcPr marT="63500" marB="63500" marR="63500" marL="63500"/>
                </a:tc>
              </a:tr>
              <a:tr h="769550">
                <a:tc>
                  <a:txBody>
                    <a:bodyPr/>
                    <a:lstStyle/>
                    <a:p>
                      <a:pPr indent="0" lvl="0" marL="0" rtl="0" algn="l">
                        <a:spcBef>
                          <a:spcPts val="0"/>
                        </a:spcBef>
                        <a:spcAft>
                          <a:spcPts val="0"/>
                        </a:spcAft>
                        <a:buNone/>
                      </a:pPr>
                      <a:r>
                        <a:rPr lang="en" sz="1100"/>
                        <a:t>Social media can be used as a medium to </a:t>
                      </a:r>
                      <a:r>
                        <a:rPr b="1" lang="en" sz="1100"/>
                        <a:t>learn from others,</a:t>
                      </a:r>
                      <a:r>
                        <a:rPr lang="en" sz="1100"/>
                        <a:t> reading what people are thinking concerning topics of interest.</a:t>
                      </a:r>
                      <a:endParaRPr sz="1100"/>
                    </a:p>
                  </a:txBody>
                  <a:tcPr marT="63500" marB="63500" marR="63500" marL="63500"/>
                </a:tc>
                <a:tc>
                  <a:txBody>
                    <a:bodyPr/>
                    <a:lstStyle/>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txBody>
                  <a:tcPr marT="63500" marB="63500" marR="63500" marL="63500"/>
                </a:tc>
              </a:tr>
            </a:tbl>
          </a:graphicData>
        </a:graphic>
      </p:graphicFrame>
      <p:pic>
        <p:nvPicPr>
          <p:cNvPr id="120" name="Google Shape;120;p20"/>
          <p:cNvPicPr preferRelativeResize="0"/>
          <p:nvPr/>
        </p:nvPicPr>
        <p:blipFill>
          <a:blip r:embed="rId3">
            <a:alphaModFix/>
          </a:blip>
          <a:stretch>
            <a:fillRect/>
          </a:stretch>
        </p:blipFill>
        <p:spPr>
          <a:xfrm>
            <a:off x="4969425" y="1145325"/>
            <a:ext cx="1628775" cy="847725"/>
          </a:xfrm>
          <a:prstGeom prst="rect">
            <a:avLst/>
          </a:prstGeom>
          <a:noFill/>
          <a:ln>
            <a:noFill/>
          </a:ln>
        </p:spPr>
      </p:pic>
      <p:pic>
        <p:nvPicPr>
          <p:cNvPr id="121" name="Google Shape;121;p20"/>
          <p:cNvPicPr preferRelativeResize="0"/>
          <p:nvPr/>
        </p:nvPicPr>
        <p:blipFill rotWithShape="1">
          <a:blip r:embed="rId4">
            <a:alphaModFix/>
          </a:blip>
          <a:srcRect b="0" l="0" r="51406" t="0"/>
          <a:stretch/>
        </p:blipFill>
        <p:spPr>
          <a:xfrm>
            <a:off x="5445688" y="2618400"/>
            <a:ext cx="1152525" cy="1066800"/>
          </a:xfrm>
          <a:prstGeom prst="rect">
            <a:avLst/>
          </a:prstGeom>
          <a:noFill/>
          <a:ln>
            <a:noFill/>
          </a:ln>
        </p:spPr>
      </p:pic>
      <p:pic>
        <p:nvPicPr>
          <p:cNvPr id="122" name="Google Shape;122;p20"/>
          <p:cNvPicPr preferRelativeResize="0"/>
          <p:nvPr/>
        </p:nvPicPr>
        <p:blipFill>
          <a:blip r:embed="rId5">
            <a:alphaModFix/>
          </a:blip>
          <a:stretch>
            <a:fillRect/>
          </a:stretch>
        </p:blipFill>
        <p:spPr>
          <a:xfrm>
            <a:off x="5402825" y="3928663"/>
            <a:ext cx="1238250" cy="819150"/>
          </a:xfrm>
          <a:prstGeom prst="rect">
            <a:avLst/>
          </a:prstGeom>
          <a:noFill/>
          <a:ln>
            <a:noFill/>
          </a:ln>
        </p:spPr>
      </p:pic>
      <p:pic>
        <p:nvPicPr>
          <p:cNvPr id="123" name="Google Shape;123;p20"/>
          <p:cNvPicPr preferRelativeResize="0"/>
          <p:nvPr/>
        </p:nvPicPr>
        <p:blipFill>
          <a:blip r:embed="rId6">
            <a:alphaModFix/>
          </a:blip>
          <a:stretch>
            <a:fillRect/>
          </a:stretch>
        </p:blipFill>
        <p:spPr>
          <a:xfrm>
            <a:off x="7608820" y="178700"/>
            <a:ext cx="858800" cy="725875"/>
          </a:xfrm>
          <a:prstGeom prst="rect">
            <a:avLst/>
          </a:prstGeom>
          <a:noFill/>
          <a:ln>
            <a:noFill/>
          </a:ln>
        </p:spPr>
      </p:pic>
      <p:pic>
        <p:nvPicPr>
          <p:cNvPr id="124" name="Google Shape;124;p20"/>
          <p:cNvPicPr preferRelativeResize="0"/>
          <p:nvPr/>
        </p:nvPicPr>
        <p:blipFill>
          <a:blip r:embed="rId7">
            <a:alphaModFix/>
          </a:blip>
          <a:stretch>
            <a:fillRect/>
          </a:stretch>
        </p:blipFill>
        <p:spPr>
          <a:xfrm>
            <a:off x="7715245" y="3685195"/>
            <a:ext cx="1306050" cy="13060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Q3 Advantages of Social Media - write context</a:t>
            </a:r>
            <a:endParaRPr/>
          </a:p>
        </p:txBody>
      </p:sp>
      <p:graphicFrame>
        <p:nvGraphicFramePr>
          <p:cNvPr id="130" name="Google Shape;130;p21"/>
          <p:cNvGraphicFramePr/>
          <p:nvPr/>
        </p:nvGraphicFramePr>
        <p:xfrm>
          <a:off x="515975" y="1017775"/>
          <a:ext cx="3000000" cy="3000000"/>
        </p:xfrm>
        <a:graphic>
          <a:graphicData uri="http://schemas.openxmlformats.org/drawingml/2006/table">
            <a:tbl>
              <a:tblPr>
                <a:noFill/>
                <a:tableStyleId>{AE55ABD0-A8E4-41F0-A905-56F71182C0F6}</a:tableStyleId>
              </a:tblPr>
              <a:tblGrid>
                <a:gridCol w="3783725"/>
                <a:gridCol w="3783725"/>
              </a:tblGrid>
              <a:tr h="1235300">
                <a:tc>
                  <a:txBody>
                    <a:bodyPr/>
                    <a:lstStyle/>
                    <a:p>
                      <a:pPr indent="0" lvl="0" marL="0" rtl="0" algn="l">
                        <a:spcBef>
                          <a:spcPts val="0"/>
                        </a:spcBef>
                        <a:spcAft>
                          <a:spcPts val="0"/>
                        </a:spcAft>
                        <a:buNone/>
                      </a:pPr>
                      <a:r>
                        <a:rPr lang="en" sz="1150">
                          <a:solidFill>
                            <a:srgbClr val="252525"/>
                          </a:solidFill>
                          <a:highlight>
                            <a:srgbClr val="FFFFFF"/>
                          </a:highlight>
                          <a:latin typeface="Trebuchet MS"/>
                          <a:ea typeface="Trebuchet MS"/>
                          <a:cs typeface="Trebuchet MS"/>
                          <a:sym typeface="Trebuchet MS"/>
                        </a:rPr>
                        <a:t>Social media is fully capable of </a:t>
                      </a:r>
                      <a:r>
                        <a:rPr b="1" lang="en" sz="1150">
                          <a:solidFill>
                            <a:srgbClr val="252525"/>
                          </a:solidFill>
                          <a:highlight>
                            <a:srgbClr val="FFFFFF"/>
                          </a:highlight>
                          <a:latin typeface="Trebuchet MS"/>
                          <a:ea typeface="Trebuchet MS"/>
                          <a:cs typeface="Trebuchet MS"/>
                          <a:sym typeface="Trebuchet MS"/>
                        </a:rPr>
                        <a:t>bringing people together</a:t>
                      </a:r>
                      <a:r>
                        <a:rPr lang="en" sz="1150">
                          <a:solidFill>
                            <a:srgbClr val="252525"/>
                          </a:solidFill>
                          <a:highlight>
                            <a:srgbClr val="FFFFFF"/>
                          </a:highlight>
                          <a:latin typeface="Trebuchet MS"/>
                          <a:ea typeface="Trebuchet MS"/>
                          <a:cs typeface="Trebuchet MS"/>
                          <a:sym typeface="Trebuchet MS"/>
                        </a:rPr>
                        <a:t> from all backgrounds due to a common interest</a:t>
                      </a:r>
                      <a:endParaRPr sz="1100"/>
                    </a:p>
                  </a:txBody>
                  <a:tcPr marT="63500" marB="63500" marR="63500" marL="63500"/>
                </a:tc>
                <a:tc>
                  <a:txBody>
                    <a:bodyPr/>
                    <a:lstStyle/>
                    <a:p>
                      <a:pPr indent="0" lvl="0" marL="0" rtl="0" algn="l">
                        <a:spcBef>
                          <a:spcPts val="0"/>
                        </a:spcBef>
                        <a:spcAft>
                          <a:spcPts val="0"/>
                        </a:spcAft>
                        <a:buNone/>
                      </a:pPr>
                      <a:r>
                        <a:t/>
                      </a:r>
                      <a:endParaRPr sz="1150">
                        <a:solidFill>
                          <a:srgbClr val="252525"/>
                        </a:solidFill>
                        <a:highlight>
                          <a:srgbClr val="FFFFFF"/>
                        </a:highlight>
                        <a:latin typeface="Trebuchet MS"/>
                        <a:ea typeface="Trebuchet MS"/>
                        <a:cs typeface="Trebuchet MS"/>
                        <a:sym typeface="Trebuchet MS"/>
                      </a:endParaRPr>
                    </a:p>
                  </a:txBody>
                  <a:tcPr marT="63500" marB="63500" marR="63500" marL="63500"/>
                </a:tc>
              </a:tr>
              <a:tr h="1137825">
                <a:tc>
                  <a:txBody>
                    <a:bodyPr/>
                    <a:lstStyle/>
                    <a:p>
                      <a:pPr indent="0" lvl="0" marL="0" rtl="0" algn="l">
                        <a:spcBef>
                          <a:spcPts val="0"/>
                        </a:spcBef>
                        <a:spcAft>
                          <a:spcPts val="0"/>
                        </a:spcAft>
                        <a:buNone/>
                      </a:pPr>
                      <a:r>
                        <a:rPr lang="en" sz="1100"/>
                        <a:t>Social media is an excellent tool that can be used for </a:t>
                      </a:r>
                      <a:r>
                        <a:rPr b="1" lang="en" sz="1100"/>
                        <a:t>marketing</a:t>
                      </a:r>
                      <a:r>
                        <a:rPr lang="en" sz="1100"/>
                        <a:t> and promotion.</a:t>
                      </a:r>
                      <a:endParaRPr sz="1100"/>
                    </a:p>
                  </a:txBody>
                  <a:tcPr marT="63500" marB="63500" marR="63500" marL="63500"/>
                </a:tc>
                <a:tc>
                  <a:txBody>
                    <a:bodyPr/>
                    <a:lstStyle/>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p>
                      <a:pPr indent="0" lvl="0" marL="0" rtl="0" algn="l">
                        <a:spcBef>
                          <a:spcPts val="0"/>
                        </a:spcBef>
                        <a:spcAft>
                          <a:spcPts val="0"/>
                        </a:spcAft>
                        <a:buNone/>
                      </a:pPr>
                      <a:r>
                        <a:t/>
                      </a:r>
                      <a:endParaRPr sz="1100"/>
                    </a:p>
                  </a:txBody>
                  <a:tcPr marT="63500" marB="63500" marR="63500" marL="63500"/>
                </a:tc>
              </a:tr>
            </a:tbl>
          </a:graphicData>
        </a:graphic>
      </p:graphicFrame>
      <p:pic>
        <p:nvPicPr>
          <p:cNvPr id="131" name="Google Shape;131;p21"/>
          <p:cNvPicPr preferRelativeResize="0"/>
          <p:nvPr/>
        </p:nvPicPr>
        <p:blipFill rotWithShape="1">
          <a:blip r:embed="rId3">
            <a:alphaModFix/>
          </a:blip>
          <a:srcRect b="5904" l="6829" r="6613" t="41613"/>
          <a:stretch/>
        </p:blipFill>
        <p:spPr>
          <a:xfrm>
            <a:off x="5237425" y="1276325"/>
            <a:ext cx="1533525" cy="685800"/>
          </a:xfrm>
          <a:prstGeom prst="rect">
            <a:avLst/>
          </a:prstGeom>
          <a:noFill/>
          <a:ln>
            <a:noFill/>
          </a:ln>
        </p:spPr>
      </p:pic>
      <p:pic>
        <p:nvPicPr>
          <p:cNvPr id="132" name="Google Shape;132;p21"/>
          <p:cNvPicPr preferRelativeResize="0"/>
          <p:nvPr/>
        </p:nvPicPr>
        <p:blipFill rotWithShape="1">
          <a:blip r:embed="rId4">
            <a:alphaModFix/>
          </a:blip>
          <a:srcRect b="0" l="0" r="0" t="10128"/>
          <a:stretch/>
        </p:blipFill>
        <p:spPr>
          <a:xfrm>
            <a:off x="5366000" y="2772525"/>
            <a:ext cx="1276350" cy="1143000"/>
          </a:xfrm>
          <a:prstGeom prst="rect">
            <a:avLst/>
          </a:prstGeom>
          <a:noFill/>
          <a:ln>
            <a:noFill/>
          </a:ln>
        </p:spPr>
      </p:pic>
      <p:pic>
        <p:nvPicPr>
          <p:cNvPr id="133" name="Google Shape;133;p21"/>
          <p:cNvPicPr preferRelativeResize="0"/>
          <p:nvPr/>
        </p:nvPicPr>
        <p:blipFill>
          <a:blip r:embed="rId5">
            <a:alphaModFix/>
          </a:blip>
          <a:stretch>
            <a:fillRect/>
          </a:stretch>
        </p:blipFill>
        <p:spPr>
          <a:xfrm>
            <a:off x="7608820" y="178700"/>
            <a:ext cx="858800" cy="725875"/>
          </a:xfrm>
          <a:prstGeom prst="rect">
            <a:avLst/>
          </a:prstGeom>
          <a:noFill/>
          <a:ln>
            <a:noFill/>
          </a:ln>
        </p:spPr>
      </p:pic>
      <p:pic>
        <p:nvPicPr>
          <p:cNvPr id="134" name="Google Shape;134;p21"/>
          <p:cNvPicPr preferRelativeResize="0"/>
          <p:nvPr/>
        </p:nvPicPr>
        <p:blipFill>
          <a:blip r:embed="rId6">
            <a:alphaModFix/>
          </a:blip>
          <a:stretch>
            <a:fillRect/>
          </a:stretch>
        </p:blipFill>
        <p:spPr>
          <a:xfrm>
            <a:off x="7715245" y="3685195"/>
            <a:ext cx="1306050" cy="13060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