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0" r:id="rId4"/>
    <p:sldId id="263" r:id="rId5"/>
    <p:sldId id="264" r:id="rId6"/>
    <p:sldId id="261" r:id="rId7"/>
    <p:sldId id="267" r:id="rId8"/>
    <p:sldId id="269" r:id="rId9"/>
    <p:sldId id="272" r:id="rId10"/>
    <p:sldId id="270" r:id="rId11"/>
    <p:sldId id="266" r:id="rId12"/>
    <p:sldId id="273" r:id="rId13"/>
    <p:sldId id="271" r:id="rId14"/>
    <p:sldId id="268" r:id="rId15"/>
    <p:sldId id="274" r:id="rId16"/>
    <p:sldId id="262" r:id="rId17"/>
    <p:sldId id="276" r:id="rId18"/>
    <p:sldId id="257" r:id="rId19"/>
    <p:sldId id="258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0B374-1AC8-416A-82FF-31FA168C662D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C65447-3BAF-4A9D-B19D-2C54948D8BC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383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C65447-3BAF-4A9D-B19D-2C54948D8BC7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024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14EF1-ABBE-4164-A68F-E248C76F42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5E391-F9F4-4DF7-99DD-EBC2B93F5C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56CFBD-9DF9-4B1F-91BA-68051F369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71856-2906-414F-8A40-BD5EB5454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1BFF48-7C6E-42B9-8AC3-C6F58D9F2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93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ECD1D-16D0-4F05-B1D5-EF60FC543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2613A7-1DEA-4BDB-8EA9-AEB07CD03D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5E9952-956D-49C6-9F71-6395374D5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4E9B3-C44F-47F4-B80B-08F2928EE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3AC4AB-97BD-4378-BA0B-04E7D00E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623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85C730-9129-4905-9CD2-1CF9E28EA0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501BD-BBF0-4ADB-A1FF-9C8DCCFEC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F9325-3FDE-4950-BA74-2359FF7DF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B9C991-51BE-4695-BBBE-0FDE806E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9DB06B-16EC-453B-9139-B3805C98D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014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5BDC4-A27A-4A59-840B-866A82D2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33124-3E9B-4CE2-95DF-4DB6DEA3D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DAF714-F0BD-4931-8F76-696DA7DAE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14F379-7B7C-4132-89B4-D6533ABE7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7844A-AD10-4A89-A3AB-30A7ED47DE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93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5D563C-7F0F-481F-A923-F34028D10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453357-712A-462D-B9E0-B0B50A55B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FADFD6-C568-49EF-9187-A62F68B4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696A9-935D-47C0-9A9C-F911D5F6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18D417-BEC4-4A87-B8C6-44AA642BD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259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59F48-9BEB-481D-99C3-8CDB25A8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833A7B-BFF7-482C-9C9E-1BB0556199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32D602-DBD7-40CD-A57E-C6AF2F37D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B20CA-420F-4E1C-85BB-7CC33888D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F5718-6322-4E1C-83F9-6EF63A653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97EA9D-B698-4398-9D40-BDF4F4F8F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16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7FDDA5-6268-4392-BF1F-3B88488A5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C1241F-AD61-40A6-ABD9-D6A53A7422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B131F6-036B-4306-8891-6C7F710B1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DF15BC-0C8F-4FBE-A86F-281CE436E4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FD8B16-F04A-4A8A-94D8-05654B156C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4B1E76-387F-4D09-B937-920BBAA2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C6B401-6071-4AAF-92AC-DF0223E0B4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B7EB06-8AC2-428C-9FB0-3445056C8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9597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AC1909-969A-4BC7-893D-671E8DB77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728F3A-B5E9-4A97-840E-1147D958D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684D76-987D-40E1-A757-6CC3B23F1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C77E-582E-4568-AF9C-C7E087ADF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683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945656-1360-4C40-8754-F4B8FE93B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ECFD98-ACA7-428A-A532-76D73BA84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2FBE4-BEAB-4C73-907E-4329A6BFA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242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0CB41-02E3-48DF-B564-808E8726F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EBF04-3ECC-4318-82D1-A78A982C3B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15831E-4B5A-4FFF-8A91-CD42616F74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97445F-488B-40D0-BEA1-5272A2ED3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372081-C9C7-4870-9455-ABE8491D9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E8F3C-E48F-4311-BA09-69E6D2A03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56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9F28-E7B3-45BB-B605-AC6AA701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EC52B7-C5C6-4921-BC37-23222F6B43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A09211-21F3-43ED-9728-AFB3C9B67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993D12-B616-4335-B1C9-2D2246F15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A8689-3C37-42A5-A22D-CF5BBFD52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A12A67-17A5-416F-BDA8-5B722E025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77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4DE8A7-0FEF-4CA2-AC4A-58EE6315D2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9B30C7-95E7-4994-A2E5-7A5DAEFDC2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1CF1C-77AC-4D4F-865D-4E43DE8283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1FD62-001E-492A-A978-FDF0902FBB2A}" type="datetimeFigureOut">
              <a:rPr lang="en-GB" smtClean="0"/>
              <a:t>12/06/2020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377EAC-F3EB-4D3B-93E1-C39265EE9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07BA6E-E8C4-492E-A997-B82A88A07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2C616-45B6-4767-868E-0101047C819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232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slide" Target="slide11.xml"/><Relationship Id="rId7" Type="http://schemas.openxmlformats.org/officeDocument/2006/relationships/image" Target="../media/image14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97E4B-0FF6-406A-829A-81943C47D3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581891"/>
            <a:ext cx="3363242" cy="3740727"/>
          </a:xfrm>
        </p:spPr>
        <p:txBody>
          <a:bodyPr>
            <a:normAutofit/>
          </a:bodyPr>
          <a:lstStyle/>
          <a:p>
            <a:pPr algn="l"/>
            <a:r>
              <a:rPr lang="en-GB" sz="4800"/>
              <a:t>The wastefully extravagant son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657ECE-9F48-4A53-BA23-FB2FCE5576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533020"/>
            <a:ext cx="3363242" cy="1612930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THE PRODIGAL SON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928B637-0DC7-44E2-B81C-7B7971DC84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37627" y="1438184"/>
            <a:ext cx="6847062" cy="385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DD1EADF2-3328-4352-B3C5-2E1B3AB3A4E0}"/>
              </a:ext>
            </a:extLst>
          </p:cNvPr>
          <p:cNvSpPr/>
          <p:nvPr/>
        </p:nvSpPr>
        <p:spPr>
          <a:xfrm flipH="1">
            <a:off x="2041235" y="4747491"/>
            <a:ext cx="77585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D448C1-404A-4243-94AC-274C4D465556}"/>
              </a:ext>
            </a:extLst>
          </p:cNvPr>
          <p:cNvSpPr/>
          <p:nvPr/>
        </p:nvSpPr>
        <p:spPr>
          <a:xfrm flipV="1">
            <a:off x="6705599" y="4721660"/>
            <a:ext cx="4571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2D0DCFA-C250-4A65-963E-079CDAAD8B9B}"/>
              </a:ext>
            </a:extLst>
          </p:cNvPr>
          <p:cNvSpPr/>
          <p:nvPr/>
        </p:nvSpPr>
        <p:spPr>
          <a:xfrm>
            <a:off x="11877031" y="6868823"/>
            <a:ext cx="184731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30888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46FEA-43FA-442B-8934-4F9AECFB2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 JOHN 1:9</a:t>
            </a:r>
          </a:p>
        </p:txBody>
      </p:sp>
      <p:pic>
        <p:nvPicPr>
          <p:cNvPr id="10242" name="Picture 2" descr="Image result for turn sign">
            <a:extLst>
              <a:ext uri="{FF2B5EF4-FFF2-40B4-BE49-F238E27FC236}">
                <a16:creationId xmlns:a16="http://schemas.microsoft.com/office/drawing/2014/main" id="{6F328C65-202A-4760-83DD-B5C1ECCAD4A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9914" y="2416630"/>
            <a:ext cx="4882923" cy="338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96C662D-F372-4F43-92D4-34E690BD686C}"/>
              </a:ext>
            </a:extLst>
          </p:cNvPr>
          <p:cNvSpPr/>
          <p:nvPr/>
        </p:nvSpPr>
        <p:spPr>
          <a:xfrm flipH="1">
            <a:off x="341683" y="365125"/>
            <a:ext cx="4470461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538C4-8704-41FF-B004-CA2CB66FCB4B}"/>
              </a:ext>
            </a:extLst>
          </p:cNvPr>
          <p:cNvSpPr/>
          <p:nvPr/>
        </p:nvSpPr>
        <p:spPr>
          <a:xfrm flipH="1">
            <a:off x="452583" y="505209"/>
            <a:ext cx="39953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65568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577AC791-7AA9-42AE-B818-976FCE64261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47514566"/>
                  </p:ext>
                </p:extLst>
              </p:nvPr>
            </p:nvGraphicFramePr>
            <p:xfrm>
              <a:off x="1219200" y="3157864"/>
              <a:ext cx="1802488" cy="1714500"/>
            </p:xfrm>
            <a:graphic>
              <a:graphicData uri="http://schemas.microsoft.com/office/powerpoint/2016/slidezoom">
                <pslz:sldZm>
                  <pslz:sldZmObj sldId="266" cId="3886503579">
                    <pslz:zmPr id="{C93BB87C-77FD-4E5D-BC29-6389CA2AB23A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2488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77AC791-7AA9-42AE-B818-976FCE64261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19200" y="3157864"/>
                <a:ext cx="1802488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FAB241D9-AF55-4403-9D46-13D36A34C92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5771" y="2566341"/>
            <a:ext cx="3060457" cy="172531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1BAD5AA-2035-4476-A504-57870754A1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8171" y="2718741"/>
            <a:ext cx="3060457" cy="1725318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28F52C56-138C-4DF3-B130-DB350742CDA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74611793"/>
                  </p:ext>
                </p:extLst>
              </p:nvPr>
            </p:nvGraphicFramePr>
            <p:xfrm>
              <a:off x="2881745" y="3600912"/>
              <a:ext cx="3048000" cy="1714500"/>
            </p:xfrm>
            <a:graphic>
              <a:graphicData uri="http://schemas.microsoft.com/office/powerpoint/2016/slidezoom">
                <pslz:sldZm>
                  <pslz:sldZmObj sldId="266" cId="3886503579">
                    <pslz:zmPr id="{11ABA78E-9580-492C-9992-ADE8E19C0EAF}" returnToParent="0" transitionDur="100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8F52C56-138C-4DF3-B130-DB350742CDA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881745" y="3600912"/>
                <a:ext cx="3048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  <p:pic>
        <p:nvPicPr>
          <p:cNvPr id="8" name="Picture 7">
            <a:extLst>
              <a:ext uri="{FF2B5EF4-FFF2-40B4-BE49-F238E27FC236}">
                <a16:creationId xmlns:a16="http://schemas.microsoft.com/office/drawing/2014/main" id="{A37A9B01-0E34-4A51-9366-E70EBE7695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70571" y="2871141"/>
            <a:ext cx="3060457" cy="1725318"/>
          </a:xfrm>
          <a:prstGeom prst="rect">
            <a:avLst/>
          </a:prstGeom>
        </p:spPr>
      </p:pic>
      <p:pic>
        <p:nvPicPr>
          <p:cNvPr id="12290" name="Picture 2" descr="See the source image">
            <a:extLst>
              <a:ext uri="{FF2B5EF4-FFF2-40B4-BE49-F238E27FC236}">
                <a16:creationId xmlns:a16="http://schemas.microsoft.com/office/drawing/2014/main" id="{0814E94F-BF83-4E61-92A6-60F2D3549E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43" y="609600"/>
            <a:ext cx="7007043" cy="5430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Image result for prodigal son father running">
            <a:extLst>
              <a:ext uri="{FF2B5EF4-FFF2-40B4-BE49-F238E27FC236}">
                <a16:creationId xmlns:a16="http://schemas.microsoft.com/office/drawing/2014/main" id="{22999AC8-9F3B-4259-B4C2-6A33CF8389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200900" y="609600"/>
            <a:ext cx="5218742" cy="5430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65035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>
            <a:extLst>
              <a:ext uri="{FF2B5EF4-FFF2-40B4-BE49-F238E27FC236}">
                <a16:creationId xmlns:a16="http://schemas.microsoft.com/office/drawing/2014/main" id="{5DF65E64-D518-4D29-BB9E-2A19C34B38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0999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62542EEC-4F7C-4AE2-933E-EAC8EB3FA3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C4568E-27EE-4442-AAF4-8FC3ECBE3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1856" y="3113415"/>
            <a:ext cx="4036334" cy="238760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600"/>
              <a:t>ACTION SPEAKS LOUDER THAN WORDS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824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362" name="Picture 2" descr="Image result for love is an action word">
            <a:extLst>
              <a:ext uri="{FF2B5EF4-FFF2-40B4-BE49-F238E27FC236}">
                <a16:creationId xmlns:a16="http://schemas.microsoft.com/office/drawing/2014/main" id="{22929B4C-3709-4FF9-A22D-0099EBC8561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267"/>
          <a:stretch/>
        </p:blipFill>
        <p:spPr bwMode="auto">
          <a:xfrm>
            <a:off x="733507" y="666728"/>
            <a:ext cx="5536001" cy="5465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7" name="Group 76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60480" y="3154317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78" name="Rectangle 77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9" name="Rectangle 78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1235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70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69" name="Freeform: Shape 72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270" name="Rectangle 74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266" name="Picture 2" descr="See the source image">
            <a:extLst>
              <a:ext uri="{FF2B5EF4-FFF2-40B4-BE49-F238E27FC236}">
                <a16:creationId xmlns:a16="http://schemas.microsoft.com/office/drawing/2014/main" id="{F14385B9-1820-4863-A4EC-23874EA1C0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9613" y="609860"/>
            <a:ext cx="7428086" cy="5571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" name="Isosceles Triangle 82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149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ight Triangle 7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386" name="Picture 2" descr="Image result for IMAGES OF THE PRODIGAL BROTHER VERY UPSET">
            <a:extLst>
              <a:ext uri="{FF2B5EF4-FFF2-40B4-BE49-F238E27FC236}">
                <a16:creationId xmlns:a16="http://schemas.microsoft.com/office/drawing/2014/main" id="{3D7AE3B6-A069-4732-8052-9CC02D317F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62163" y="1129769"/>
            <a:ext cx="7746709" cy="4556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37753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54EE9-7BC6-4A4D-83FC-81302BBC0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444444"/>
                </a:solidFill>
                <a:latin typeface="Roboto"/>
              </a:rPr>
              <a:t>The message of the prodigal son is a message of </a:t>
            </a:r>
            <a:r>
              <a:rPr lang="en-GB" b="1" dirty="0">
                <a:solidFill>
                  <a:srgbClr val="C00000"/>
                </a:solidFill>
                <a:latin typeface="Roboto"/>
              </a:rPr>
              <a:t>forgiveness</a:t>
            </a:r>
            <a:r>
              <a:rPr lang="en-GB" dirty="0">
                <a:solidFill>
                  <a:srgbClr val="444444"/>
                </a:solidFill>
                <a:latin typeface="Roboto"/>
              </a:rPr>
              <a:t> &amp; </a:t>
            </a:r>
            <a:r>
              <a:rPr lang="en-GB" dirty="0">
                <a:solidFill>
                  <a:srgbClr val="FF0000"/>
                </a:solidFill>
                <a:latin typeface="Roboto"/>
              </a:rPr>
              <a:t>redemption. </a:t>
            </a:r>
            <a:r>
              <a:rPr lang="en-GB" dirty="0">
                <a:latin typeface="Roboto"/>
              </a:rPr>
              <a:t>The</a:t>
            </a:r>
            <a:r>
              <a:rPr lang="en-GB" dirty="0">
                <a:solidFill>
                  <a:srgbClr val="444444"/>
                </a:solidFill>
                <a:latin typeface="Roboto"/>
              </a:rPr>
              <a:t> story of the prodigal son is one of first: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444444"/>
                </a:solidFill>
                <a:latin typeface="Roboto"/>
              </a:rPr>
              <a:t> pride,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444444"/>
                </a:solidFill>
                <a:latin typeface="Roboto"/>
              </a:rPr>
              <a:t>second wild living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444444"/>
                </a:solidFill>
                <a:latin typeface="Roboto"/>
              </a:rPr>
              <a:t>third failure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444444"/>
                </a:solidFill>
                <a:latin typeface="Roboto"/>
              </a:rPr>
              <a:t>finally realization that repentance is required for a clean start.</a:t>
            </a:r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E6C7DE-DF87-4BE3-BD93-42784AF87107}"/>
              </a:ext>
            </a:extLst>
          </p:cNvPr>
          <p:cNvSpPr/>
          <p:nvPr/>
        </p:nvSpPr>
        <p:spPr>
          <a:xfrm rot="6323764">
            <a:off x="6003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2D1E30-7AF5-47C3-9C01-8ECEBFA03830}"/>
              </a:ext>
            </a:extLst>
          </p:cNvPr>
          <p:cNvSpPr/>
          <p:nvPr/>
        </p:nvSpPr>
        <p:spPr>
          <a:xfrm>
            <a:off x="4762874" y="902295"/>
            <a:ext cx="39962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 THE LESSON</a:t>
            </a:r>
          </a:p>
        </p:txBody>
      </p:sp>
    </p:spTree>
    <p:extLst>
      <p:ext uri="{BB962C8B-B14F-4D97-AF65-F5344CB8AC3E}">
        <p14:creationId xmlns:p14="http://schemas.microsoft.com/office/powerpoint/2010/main" val="101847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793E9-B046-44BF-9782-B72ACF03D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220" y="5384492"/>
            <a:ext cx="45719" cy="83434"/>
          </a:xfrm>
        </p:spPr>
        <p:txBody>
          <a:bodyPr>
            <a:normAutofit fontScale="90000"/>
          </a:bodyPr>
          <a:lstStyle/>
          <a:p>
            <a:br>
              <a:rPr lang="en-GB" dirty="0"/>
            </a:br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74284AD-871F-4DA9-91A7-07F1BF0A3D6C}"/>
              </a:ext>
            </a:extLst>
          </p:cNvPr>
          <p:cNvSpPr/>
          <p:nvPr/>
        </p:nvSpPr>
        <p:spPr>
          <a:xfrm>
            <a:off x="2659612" y="1311564"/>
            <a:ext cx="5780524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</a:t>
            </a:r>
            <a:r>
              <a:rPr lang="en-GB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INVITATION</a:t>
            </a:r>
          </a:p>
          <a:p>
            <a:pPr algn="ctr"/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2866546-BC80-4737-AE3B-56C434DFBB20}"/>
              </a:ext>
            </a:extLst>
          </p:cNvPr>
          <p:cNvSpPr/>
          <p:nvPr/>
        </p:nvSpPr>
        <p:spPr>
          <a:xfrm>
            <a:off x="3827335" y="3527555"/>
            <a:ext cx="437455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MATT. 11:28,29</a:t>
            </a:r>
          </a:p>
        </p:txBody>
      </p:sp>
    </p:spTree>
    <p:extLst>
      <p:ext uri="{BB962C8B-B14F-4D97-AF65-F5344CB8AC3E}">
        <p14:creationId xmlns:p14="http://schemas.microsoft.com/office/powerpoint/2010/main" val="14636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D94B57-54D2-444D-A3C3-3E162E5BA653}"/>
              </a:ext>
            </a:extLst>
          </p:cNvPr>
          <p:cNvSpPr/>
          <p:nvPr/>
        </p:nvSpPr>
        <p:spPr>
          <a:xfrm>
            <a:off x="3048000" y="1582341"/>
            <a:ext cx="6096000" cy="517064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GB" dirty="0">
                <a:solidFill>
                  <a:srgbClr val="333F49"/>
                </a:solidFill>
                <a:latin typeface="Open Sans"/>
              </a:rPr>
              <a:t>The </a:t>
            </a:r>
            <a:r>
              <a:rPr lang="en-GB" b="1" dirty="0">
                <a:solidFill>
                  <a:srgbClr val="333F49"/>
                </a:solidFill>
                <a:latin typeface="inherit"/>
              </a:rPr>
              <a:t>invitation</a:t>
            </a:r>
            <a:r>
              <a:rPr lang="en-GB" dirty="0">
                <a:solidFill>
                  <a:srgbClr val="333F49"/>
                </a:solidFill>
                <a:latin typeface="Open Sans"/>
              </a:rPr>
              <a:t> of Jesus still stands. </a:t>
            </a:r>
          </a:p>
          <a:p>
            <a:pPr fontAlgn="base"/>
            <a:endParaRPr lang="en-GB" dirty="0">
              <a:solidFill>
                <a:srgbClr val="333F49"/>
              </a:solidFill>
              <a:latin typeface="Open Sans"/>
            </a:endParaRP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333F49"/>
                </a:solidFill>
                <a:latin typeface="Open Sans"/>
              </a:rPr>
              <a:t>To anyone who has gone their own way but now wants to return back to their Amazing, Gracious Father through Jesus Christ: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333F49"/>
                </a:solidFill>
                <a:latin typeface="Open Sans"/>
              </a:rPr>
              <a:t>He’s waiting for you. </a:t>
            </a:r>
            <a:r>
              <a:rPr lang="en-GB" sz="2000" dirty="0">
                <a:solidFill>
                  <a:srgbClr val="FF0000"/>
                </a:solidFill>
                <a:latin typeface="Open Sans"/>
              </a:rPr>
              <a:t>This invitation for you.</a:t>
            </a:r>
          </a:p>
          <a:p>
            <a:pPr fontAlgn="base"/>
            <a:endParaRPr lang="en-GB" dirty="0">
              <a:solidFill>
                <a:srgbClr val="333F49"/>
              </a:solidFill>
              <a:latin typeface="Open Sans"/>
            </a:endParaRP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333F49"/>
                </a:solidFill>
                <a:latin typeface="Open Sans"/>
              </a:rPr>
              <a:t>To anyone who is not necessarily lost but is hoping to find a new </a:t>
            </a:r>
            <a:r>
              <a:rPr lang="en-GB" sz="3600" dirty="0">
                <a:solidFill>
                  <a:srgbClr val="FF0000"/>
                </a:solidFill>
                <a:latin typeface="Open Sans"/>
              </a:rPr>
              <a:t>deeper meaning with Christ. </a:t>
            </a:r>
          </a:p>
          <a:p>
            <a:pPr marL="285750" indent="-285750" fontAlgn="base"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333F49"/>
                </a:solidFill>
                <a:latin typeface="Open Sans"/>
              </a:rPr>
              <a:t>Church/home – a church family where they can be nourished and encouraged — a family ultimately led by our Amazing, Gracious Father, this invitation is for you. </a:t>
            </a:r>
            <a:r>
              <a:rPr lang="en-GB" sz="4000" b="1" dirty="0">
                <a:solidFill>
                  <a:srgbClr val="FF0000"/>
                </a:solidFill>
                <a:latin typeface="inherit"/>
              </a:rPr>
              <a:t>The invitation is for all.</a:t>
            </a:r>
          </a:p>
          <a:p>
            <a:pPr fontAlgn="base"/>
            <a:endParaRPr lang="en-GB" b="1" dirty="0">
              <a:solidFill>
                <a:srgbClr val="333F49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142484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02BE27A3-EB2A-4AFE-94F7-D9093B841C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29" y="0"/>
            <a:ext cx="114626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5770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AB000CE8-734A-4FE1-B9BF-CFC7E75DF9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114" y="522515"/>
            <a:ext cx="10591800" cy="6085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28664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See the source image">
            <a:extLst>
              <a:ext uri="{FF2B5EF4-FFF2-40B4-BE49-F238E27FC236}">
                <a16:creationId xmlns:a16="http://schemas.microsoft.com/office/drawing/2014/main" id="{AA34CCEE-B9FA-4458-B576-C9A8C8CC91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928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10B9439F-7433-4786-A2BD-355FE51FB7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738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549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E3E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254AB4-85EF-4B28-9ECC-14A3FA9D9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NO SENSE TO NO CENT</a:t>
            </a:r>
          </a:p>
        </p:txBody>
      </p:sp>
      <p:sp>
        <p:nvSpPr>
          <p:cNvPr id="73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2" name="Picture 2" descr="See the source image">
            <a:extLst>
              <a:ext uri="{FF2B5EF4-FFF2-40B4-BE49-F238E27FC236}">
                <a16:creationId xmlns:a16="http://schemas.microsoft.com/office/drawing/2014/main" id="{7F3EFACB-D1B3-4E7A-81E7-0D12C44683D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500"/>
          <a:stretch/>
        </p:blipFill>
        <p:spPr bwMode="auto">
          <a:xfrm>
            <a:off x="976251" y="942538"/>
            <a:ext cx="7163222" cy="4808332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105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34DA3-0C31-4698-92F9-129430C4B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667039" cy="1676603"/>
          </a:xfrm>
        </p:spPr>
        <p:txBody>
          <a:bodyPr>
            <a:normAutofit/>
          </a:bodyPr>
          <a:lstStyle/>
          <a:p>
            <a:r>
              <a:rPr lang="en-GB" dirty="0"/>
              <a:t>IN WANT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50AD6-E8AD-48A1-9EC6-448DF4E3D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3667037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/>
              <a:t>THE RECESSION:THERE IS BOUND TO BE A SEASON OF RAIN</a:t>
            </a:r>
          </a:p>
          <a:p>
            <a:pPr marL="0" indent="0">
              <a:buNone/>
            </a:pPr>
            <a:r>
              <a:rPr lang="en-GB" sz="1800" dirty="0"/>
              <a:t>(VS. 14)</a:t>
            </a:r>
          </a:p>
        </p:txBody>
      </p:sp>
      <p:pic>
        <p:nvPicPr>
          <p:cNvPr id="6148" name="Picture 4" descr="Image result for RAIN OR RECESSION">
            <a:extLst>
              <a:ext uri="{FF2B5EF4-FFF2-40B4-BE49-F238E27FC236}">
                <a16:creationId xmlns:a16="http://schemas.microsoft.com/office/drawing/2014/main" id="{0DA40B9F-A27C-42FD-A27A-8B11AA8FA4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10" r="3671"/>
          <a:stretch/>
        </p:blipFill>
        <p:spPr bwMode="auto">
          <a:xfrm>
            <a:off x="4636008" y="640082"/>
            <a:ext cx="6916329" cy="5577837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5F88398-8635-4C2D-BB62-A6A72BA65610}"/>
              </a:ext>
            </a:extLst>
          </p:cNvPr>
          <p:cNvSpPr/>
          <p:nvPr/>
        </p:nvSpPr>
        <p:spPr>
          <a:xfrm>
            <a:off x="5218542" y="6437744"/>
            <a:ext cx="5264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GB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GB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933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6">
            <a:extLst>
              <a:ext uri="{FF2B5EF4-FFF2-40B4-BE49-F238E27FC236}">
                <a16:creationId xmlns:a16="http://schemas.microsoft.com/office/drawing/2014/main" id="{69D184B2-2226-4E31-BCCB-444330767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8533" y="918266"/>
            <a:ext cx="706127" cy="5863534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7">
            <a:extLst>
              <a:ext uri="{FF2B5EF4-FFF2-40B4-BE49-F238E27FC236}">
                <a16:creationId xmlns:a16="http://schemas.microsoft.com/office/drawing/2014/main" id="{1AC4D4E3-486A-464A-8EC8-D448810972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117879" y="643467"/>
            <a:ext cx="420307" cy="5668919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864DE13E-58EB-4475-B79C-0D4FC65123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38387" y="643467"/>
            <a:ext cx="10933503" cy="5391944"/>
          </a:xfrm>
          <a:prstGeom prst="rect">
            <a:avLst/>
          </a:prstGeom>
          <a:solidFill>
            <a:srgbClr val="FFFFFF"/>
          </a:solidFill>
          <a:ln w="12700">
            <a:solidFill>
              <a:schemeClr val="accent1"/>
            </a:solidFill>
            <a:miter lim="800000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 descr="A picture containing dog&#10;&#10;Description automatically generated">
            <a:extLst>
              <a:ext uri="{FF2B5EF4-FFF2-40B4-BE49-F238E27FC236}">
                <a16:creationId xmlns:a16="http://schemas.microsoft.com/office/drawing/2014/main" id="{83D9CFD9-1B2C-4E25-A8B3-781DC31385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172" y="1286934"/>
            <a:ext cx="7707658" cy="4105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18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7DC5C-8661-447B-A30D-D6E663537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068782" cy="1325563"/>
          </a:xfrm>
        </p:spPr>
        <p:txBody>
          <a:bodyPr>
            <a:normAutofit fontScale="90000"/>
          </a:bodyPr>
          <a:lstStyle/>
          <a:p>
            <a:r>
              <a:rPr lang="en-GB" dirty="0"/>
              <a:t>FALLEN FROM GRACE</a:t>
            </a:r>
          </a:p>
        </p:txBody>
      </p:sp>
      <p:pic>
        <p:nvPicPr>
          <p:cNvPr id="8194" name="Picture 2" descr="See the source image">
            <a:extLst>
              <a:ext uri="{FF2B5EF4-FFF2-40B4-BE49-F238E27FC236}">
                <a16:creationId xmlns:a16="http://schemas.microsoft.com/office/drawing/2014/main" id="{33308350-2DE2-4D4D-B909-C8709C99F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4286" y="1690689"/>
            <a:ext cx="6455227" cy="470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3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FDCEC-5B29-4D7E-8EBC-EDCDD877FE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0449" y="4255598"/>
            <a:ext cx="10901471" cy="1350712"/>
          </a:xfrm>
          <a:noFill/>
        </p:spPr>
        <p:txBody>
          <a:bodyPr>
            <a:normAutofit/>
          </a:bodyPr>
          <a:lstStyle/>
          <a:p>
            <a:r>
              <a:rPr lang="en-GB" sz="4200" dirty="0"/>
              <a:t>IT IS OFTEN SAID THAT WE DON’T LOOK UP AT GOD UNTIL WE ARE ON OUR BACKS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2D8C43-7F6D-4659-90D1-19F36B42D4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0449" y="5606310"/>
            <a:ext cx="10901471" cy="560388"/>
          </a:xfrm>
          <a:noFill/>
        </p:spPr>
        <p:txBody>
          <a:bodyPr>
            <a:normAutofit/>
          </a:bodyPr>
          <a:lstStyle/>
          <a:p>
            <a:endParaRPr lang="en-GB" dirty="0"/>
          </a:p>
        </p:txBody>
      </p:sp>
      <p:pic>
        <p:nvPicPr>
          <p:cNvPr id="9218" name="Picture 2" descr="Image result for SOMEONE ON THEIR BACK LOOKING UP AT THE SKY">
            <a:extLst>
              <a:ext uri="{FF2B5EF4-FFF2-40B4-BE49-F238E27FC236}">
                <a16:creationId xmlns:a16="http://schemas.microsoft.com/office/drawing/2014/main" id="{3C3D0752-5B6B-43F2-9AB8-EBCB6BC7CA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897" r="1" b="7080"/>
          <a:stretch/>
        </p:blipFill>
        <p:spPr bwMode="auto">
          <a:xfrm>
            <a:off x="2880360" y="815159"/>
            <a:ext cx="6431280" cy="297543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FC066CD-7EA0-4817-8739-352025E8EFCE}"/>
              </a:ext>
            </a:extLst>
          </p:cNvPr>
          <p:cNvSpPr/>
          <p:nvPr/>
        </p:nvSpPr>
        <p:spPr>
          <a:xfrm>
            <a:off x="6003634" y="2967335"/>
            <a:ext cx="184731" cy="18312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spcAft>
                <a:spcPts val="600"/>
              </a:spcAft>
            </a:pPr>
            <a:endParaRPr lang="en-US" sz="540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spcAft>
                <a:spcPts val="600"/>
              </a:spcAft>
            </a:pPr>
            <a:endParaRPr lang="en-US" sz="5400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3200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77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317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3318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3314" name="Picture 2" descr="Image result for prodigal son father running">
            <a:extLst>
              <a:ext uri="{FF2B5EF4-FFF2-40B4-BE49-F238E27FC236}">
                <a16:creationId xmlns:a16="http://schemas.microsoft.com/office/drawing/2014/main" id="{FA0AF6D2-687B-416E-8F36-E66043B505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236181" y="1770083"/>
            <a:ext cx="5462546" cy="3361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05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211</Words>
  <Application>Microsoft Office PowerPoint</Application>
  <PresentationFormat>Widescreen</PresentationFormat>
  <Paragraphs>31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Calibri Light</vt:lpstr>
      <vt:lpstr>inherit</vt:lpstr>
      <vt:lpstr>Open Sans</vt:lpstr>
      <vt:lpstr>Roboto</vt:lpstr>
      <vt:lpstr>Wingdings</vt:lpstr>
      <vt:lpstr>Office Theme</vt:lpstr>
      <vt:lpstr>The wastefully extravagant son</vt:lpstr>
      <vt:lpstr>PowerPoint Presentation</vt:lpstr>
      <vt:lpstr>PowerPoint Presentation</vt:lpstr>
      <vt:lpstr>NO SENSE TO NO CENT</vt:lpstr>
      <vt:lpstr>IN WANT</vt:lpstr>
      <vt:lpstr>PowerPoint Presentation</vt:lpstr>
      <vt:lpstr>FALLEN FROM GRACE</vt:lpstr>
      <vt:lpstr>IT IS OFTEN SAID THAT WE DON’T LOOK UP AT GOD UNTIL WE ARE ON OUR BACKS</vt:lpstr>
      <vt:lpstr>PowerPoint Presentation</vt:lpstr>
      <vt:lpstr>1 JOHN 1:9</vt:lpstr>
      <vt:lpstr>PowerPoint Presentation</vt:lpstr>
      <vt:lpstr>PowerPoint Presentation</vt:lpstr>
      <vt:lpstr>ACTION SPEAKS LOUDER THAN WORDS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wastefully extravagant son</dc:title>
  <dc:creator>Carol Rose</dc:creator>
  <cp:lastModifiedBy>Carol Rose</cp:lastModifiedBy>
  <cp:revision>2</cp:revision>
  <dcterms:created xsi:type="dcterms:W3CDTF">2020-05-29T17:00:57Z</dcterms:created>
  <dcterms:modified xsi:type="dcterms:W3CDTF">2020-06-12T11:40:09Z</dcterms:modified>
</cp:coreProperties>
</file>