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7" r:id="rId10"/>
    <p:sldId id="270" r:id="rId11"/>
    <p:sldId id="265" r:id="rId12"/>
    <p:sldId id="264" r:id="rId13"/>
    <p:sldId id="271" r:id="rId14"/>
    <p:sldId id="266" r:id="rId15"/>
    <p:sldId id="268"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6" autoAdjust="0"/>
    <p:restoredTop sz="94660"/>
  </p:normalViewPr>
  <p:slideViewPr>
    <p:cSldViewPr snapToGrid="0">
      <p:cViewPr varScale="1">
        <p:scale>
          <a:sx n="51" d="100"/>
          <a:sy n="51" d="100"/>
        </p:scale>
        <p:origin x="102"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ndiso Mkwanazi" userId="abf05ed24ec7d61e" providerId="LiveId" clId="{69E23759-9252-456E-8ED8-043ED762F48B}"/>
    <pc:docChg chg="undo custSel addSld modSld sldOrd">
      <pc:chgData name="Sindiso Mkwanazi" userId="abf05ed24ec7d61e" providerId="LiveId" clId="{69E23759-9252-456E-8ED8-043ED762F48B}" dt="2020-05-31T12:38:53.183" v="2462" actId="403"/>
      <pc:docMkLst>
        <pc:docMk/>
      </pc:docMkLst>
      <pc:sldChg chg="modSp mod">
        <pc:chgData name="Sindiso Mkwanazi" userId="abf05ed24ec7d61e" providerId="LiveId" clId="{69E23759-9252-456E-8ED8-043ED762F48B}" dt="2020-05-31T11:17:47.458" v="193" actId="403"/>
        <pc:sldMkLst>
          <pc:docMk/>
          <pc:sldMk cId="1423596570" sldId="259"/>
        </pc:sldMkLst>
        <pc:spChg chg="mod">
          <ac:chgData name="Sindiso Mkwanazi" userId="abf05ed24ec7d61e" providerId="LiveId" clId="{69E23759-9252-456E-8ED8-043ED762F48B}" dt="2020-05-31T11:17:47.458" v="193" actId="403"/>
          <ac:spMkLst>
            <pc:docMk/>
            <pc:sldMk cId="1423596570" sldId="259"/>
            <ac:spMk id="3" creationId="{03E86019-C385-463B-AB43-C7282BBF9D3E}"/>
          </ac:spMkLst>
        </pc:spChg>
      </pc:sldChg>
      <pc:sldChg chg="modSp new mod">
        <pc:chgData name="Sindiso Mkwanazi" userId="abf05ed24ec7d61e" providerId="LiveId" clId="{69E23759-9252-456E-8ED8-043ED762F48B}" dt="2020-05-31T11:25:57.556" v="385" actId="403"/>
        <pc:sldMkLst>
          <pc:docMk/>
          <pc:sldMk cId="957851949" sldId="260"/>
        </pc:sldMkLst>
        <pc:spChg chg="mod">
          <ac:chgData name="Sindiso Mkwanazi" userId="abf05ed24ec7d61e" providerId="LiveId" clId="{69E23759-9252-456E-8ED8-043ED762F48B}" dt="2020-05-31T11:25:39.936" v="379" actId="1076"/>
          <ac:spMkLst>
            <pc:docMk/>
            <pc:sldMk cId="957851949" sldId="260"/>
            <ac:spMk id="2" creationId="{740CC98C-3386-42B2-BB42-189EDD8140BB}"/>
          </ac:spMkLst>
        </pc:spChg>
        <pc:spChg chg="mod">
          <ac:chgData name="Sindiso Mkwanazi" userId="abf05ed24ec7d61e" providerId="LiveId" clId="{69E23759-9252-456E-8ED8-043ED762F48B}" dt="2020-05-31T11:25:57.556" v="385" actId="403"/>
          <ac:spMkLst>
            <pc:docMk/>
            <pc:sldMk cId="957851949" sldId="260"/>
            <ac:spMk id="3" creationId="{8A4362B8-E935-4920-85C2-C823FB35BE64}"/>
          </ac:spMkLst>
        </pc:spChg>
      </pc:sldChg>
      <pc:sldChg chg="modSp new mod">
        <pc:chgData name="Sindiso Mkwanazi" userId="abf05ed24ec7d61e" providerId="LiveId" clId="{69E23759-9252-456E-8ED8-043ED762F48B}" dt="2020-05-31T11:29:50.527" v="466" actId="27636"/>
        <pc:sldMkLst>
          <pc:docMk/>
          <pc:sldMk cId="3535201421" sldId="261"/>
        </pc:sldMkLst>
        <pc:spChg chg="mod">
          <ac:chgData name="Sindiso Mkwanazi" userId="abf05ed24ec7d61e" providerId="LiveId" clId="{69E23759-9252-456E-8ED8-043ED762F48B}" dt="2020-05-31T11:28:59.827" v="442" actId="20577"/>
          <ac:spMkLst>
            <pc:docMk/>
            <pc:sldMk cId="3535201421" sldId="261"/>
            <ac:spMk id="2" creationId="{847EE6D4-6882-43A3-B0E0-A1B8855018A3}"/>
          </ac:spMkLst>
        </pc:spChg>
        <pc:spChg chg="mod">
          <ac:chgData name="Sindiso Mkwanazi" userId="abf05ed24ec7d61e" providerId="LiveId" clId="{69E23759-9252-456E-8ED8-043ED762F48B}" dt="2020-05-31T11:29:50.527" v="466" actId="27636"/>
          <ac:spMkLst>
            <pc:docMk/>
            <pc:sldMk cId="3535201421" sldId="261"/>
            <ac:spMk id="3" creationId="{A3B8619E-1E3F-4BC0-8E83-0511A90F3505}"/>
          </ac:spMkLst>
        </pc:spChg>
      </pc:sldChg>
      <pc:sldChg chg="modSp new mod">
        <pc:chgData name="Sindiso Mkwanazi" userId="abf05ed24ec7d61e" providerId="LiveId" clId="{69E23759-9252-456E-8ED8-043ED762F48B}" dt="2020-05-31T11:31:29.295" v="531" actId="27636"/>
        <pc:sldMkLst>
          <pc:docMk/>
          <pc:sldMk cId="2765934622" sldId="262"/>
        </pc:sldMkLst>
        <pc:spChg chg="mod">
          <ac:chgData name="Sindiso Mkwanazi" userId="abf05ed24ec7d61e" providerId="LiveId" clId="{69E23759-9252-456E-8ED8-043ED762F48B}" dt="2020-05-31T11:30:29.139" v="517" actId="20577"/>
          <ac:spMkLst>
            <pc:docMk/>
            <pc:sldMk cId="2765934622" sldId="262"/>
            <ac:spMk id="2" creationId="{135DD139-BA9B-48C9-AB21-BFBF9323557D}"/>
          </ac:spMkLst>
        </pc:spChg>
        <pc:spChg chg="mod">
          <ac:chgData name="Sindiso Mkwanazi" userId="abf05ed24ec7d61e" providerId="LiveId" clId="{69E23759-9252-456E-8ED8-043ED762F48B}" dt="2020-05-31T11:31:29.295" v="531" actId="27636"/>
          <ac:spMkLst>
            <pc:docMk/>
            <pc:sldMk cId="2765934622" sldId="262"/>
            <ac:spMk id="3" creationId="{3EAB0059-7162-469C-92CC-7FA3C29A1247}"/>
          </ac:spMkLst>
        </pc:spChg>
      </pc:sldChg>
      <pc:sldChg chg="modSp new mod">
        <pc:chgData name="Sindiso Mkwanazi" userId="abf05ed24ec7d61e" providerId="LiveId" clId="{69E23759-9252-456E-8ED8-043ED762F48B}" dt="2020-05-31T11:34:49.716" v="952" actId="403"/>
        <pc:sldMkLst>
          <pc:docMk/>
          <pc:sldMk cId="1905313908" sldId="263"/>
        </pc:sldMkLst>
        <pc:spChg chg="mod">
          <ac:chgData name="Sindiso Mkwanazi" userId="abf05ed24ec7d61e" providerId="LiveId" clId="{69E23759-9252-456E-8ED8-043ED762F48B}" dt="2020-05-31T11:32:04.263" v="607" actId="20577"/>
          <ac:spMkLst>
            <pc:docMk/>
            <pc:sldMk cId="1905313908" sldId="263"/>
            <ac:spMk id="2" creationId="{F12A02EC-411D-4103-A876-AF60132F45DD}"/>
          </ac:spMkLst>
        </pc:spChg>
        <pc:spChg chg="mod">
          <ac:chgData name="Sindiso Mkwanazi" userId="abf05ed24ec7d61e" providerId="LiveId" clId="{69E23759-9252-456E-8ED8-043ED762F48B}" dt="2020-05-31T11:34:49.716" v="952" actId="403"/>
          <ac:spMkLst>
            <pc:docMk/>
            <pc:sldMk cId="1905313908" sldId="263"/>
            <ac:spMk id="3" creationId="{7F4F3BAA-B0B2-4C53-AEC5-A26F4D70FF16}"/>
          </ac:spMkLst>
        </pc:spChg>
      </pc:sldChg>
      <pc:sldChg chg="modSp new mod ord">
        <pc:chgData name="Sindiso Mkwanazi" userId="abf05ed24ec7d61e" providerId="LiveId" clId="{69E23759-9252-456E-8ED8-043ED762F48B}" dt="2020-05-31T12:30:16.455" v="1965"/>
        <pc:sldMkLst>
          <pc:docMk/>
          <pc:sldMk cId="2724711953" sldId="264"/>
        </pc:sldMkLst>
        <pc:spChg chg="mod">
          <ac:chgData name="Sindiso Mkwanazi" userId="abf05ed24ec7d61e" providerId="LiveId" clId="{69E23759-9252-456E-8ED8-043ED762F48B}" dt="2020-05-31T12:25:16.400" v="1526" actId="20577"/>
          <ac:spMkLst>
            <pc:docMk/>
            <pc:sldMk cId="2724711953" sldId="264"/>
            <ac:spMk id="2" creationId="{2ADB6DC7-1BA9-4923-BB15-55E52FCC9EFF}"/>
          </ac:spMkLst>
        </pc:spChg>
        <pc:spChg chg="mod">
          <ac:chgData name="Sindiso Mkwanazi" userId="abf05ed24ec7d61e" providerId="LiveId" clId="{69E23759-9252-456E-8ED8-043ED762F48B}" dt="2020-05-31T11:40:31.386" v="1036" actId="27636"/>
          <ac:spMkLst>
            <pc:docMk/>
            <pc:sldMk cId="2724711953" sldId="264"/>
            <ac:spMk id="3" creationId="{D0042389-E084-45D2-A938-1DD5AE5F738F}"/>
          </ac:spMkLst>
        </pc:spChg>
      </pc:sldChg>
      <pc:sldChg chg="modSp new mod">
        <pc:chgData name="Sindiso Mkwanazi" userId="abf05ed24ec7d61e" providerId="LiveId" clId="{69E23759-9252-456E-8ED8-043ED762F48B}" dt="2020-05-31T12:26:01.332" v="1533" actId="403"/>
        <pc:sldMkLst>
          <pc:docMk/>
          <pc:sldMk cId="733748470" sldId="265"/>
        </pc:sldMkLst>
        <pc:spChg chg="mod">
          <ac:chgData name="Sindiso Mkwanazi" userId="abf05ed24ec7d61e" providerId="LiveId" clId="{69E23759-9252-456E-8ED8-043ED762F48B}" dt="2020-05-31T12:17:38.628" v="1088" actId="20577"/>
          <ac:spMkLst>
            <pc:docMk/>
            <pc:sldMk cId="733748470" sldId="265"/>
            <ac:spMk id="2" creationId="{FF46D608-0919-4DED-B20E-561027312DC1}"/>
          </ac:spMkLst>
        </pc:spChg>
        <pc:spChg chg="mod">
          <ac:chgData name="Sindiso Mkwanazi" userId="abf05ed24ec7d61e" providerId="LiveId" clId="{69E23759-9252-456E-8ED8-043ED762F48B}" dt="2020-05-31T12:26:01.332" v="1533" actId="403"/>
          <ac:spMkLst>
            <pc:docMk/>
            <pc:sldMk cId="733748470" sldId="265"/>
            <ac:spMk id="3" creationId="{5642C79D-0400-4B24-B179-EF16C5D42F3A}"/>
          </ac:spMkLst>
        </pc:spChg>
      </pc:sldChg>
      <pc:sldChg chg="modSp new mod">
        <pc:chgData name="Sindiso Mkwanazi" userId="abf05ed24ec7d61e" providerId="LiveId" clId="{69E23759-9252-456E-8ED8-043ED762F48B}" dt="2020-05-31T12:25:38.905" v="1530" actId="20577"/>
        <pc:sldMkLst>
          <pc:docMk/>
          <pc:sldMk cId="361282158" sldId="266"/>
        </pc:sldMkLst>
        <pc:spChg chg="mod">
          <ac:chgData name="Sindiso Mkwanazi" userId="abf05ed24ec7d61e" providerId="LiveId" clId="{69E23759-9252-456E-8ED8-043ED762F48B}" dt="2020-05-31T12:25:38.905" v="1530" actId="20577"/>
          <ac:spMkLst>
            <pc:docMk/>
            <pc:sldMk cId="361282158" sldId="266"/>
            <ac:spMk id="2" creationId="{36CAA8B3-78B7-42B4-AF3C-01E1B641C7A4}"/>
          </ac:spMkLst>
        </pc:spChg>
        <pc:spChg chg="mod">
          <ac:chgData name="Sindiso Mkwanazi" userId="abf05ed24ec7d61e" providerId="LiveId" clId="{69E23759-9252-456E-8ED8-043ED762F48B}" dt="2020-05-31T12:20:22.330" v="1386" actId="403"/>
          <ac:spMkLst>
            <pc:docMk/>
            <pc:sldMk cId="361282158" sldId="266"/>
            <ac:spMk id="3" creationId="{2F5B0073-2873-44B6-8DAE-443C833CD620}"/>
          </ac:spMkLst>
        </pc:spChg>
      </pc:sldChg>
      <pc:sldChg chg="modSp new mod ord">
        <pc:chgData name="Sindiso Mkwanazi" userId="abf05ed24ec7d61e" providerId="LiveId" clId="{69E23759-9252-456E-8ED8-043ED762F48B}" dt="2020-05-31T12:28:56.558" v="1940" actId="27636"/>
        <pc:sldMkLst>
          <pc:docMk/>
          <pc:sldMk cId="3444202658" sldId="267"/>
        </pc:sldMkLst>
        <pc:spChg chg="mod">
          <ac:chgData name="Sindiso Mkwanazi" userId="abf05ed24ec7d61e" providerId="LiveId" clId="{69E23759-9252-456E-8ED8-043ED762F48B}" dt="2020-05-31T12:25:00.811" v="1522" actId="20577"/>
          <ac:spMkLst>
            <pc:docMk/>
            <pc:sldMk cId="3444202658" sldId="267"/>
            <ac:spMk id="2" creationId="{7C69F463-E89F-4EEB-A2BF-D81C8EE70C15}"/>
          </ac:spMkLst>
        </pc:spChg>
        <pc:spChg chg="mod">
          <ac:chgData name="Sindiso Mkwanazi" userId="abf05ed24ec7d61e" providerId="LiveId" clId="{69E23759-9252-456E-8ED8-043ED762F48B}" dt="2020-05-31T12:28:56.558" v="1940" actId="27636"/>
          <ac:spMkLst>
            <pc:docMk/>
            <pc:sldMk cId="3444202658" sldId="267"/>
            <ac:spMk id="3" creationId="{062CBCD1-2A60-4B57-9649-D5A6267769EA}"/>
          </ac:spMkLst>
        </pc:spChg>
      </pc:sldChg>
      <pc:sldChg chg="modSp new mod">
        <pc:chgData name="Sindiso Mkwanazi" userId="abf05ed24ec7d61e" providerId="LiveId" clId="{69E23759-9252-456E-8ED8-043ED762F48B}" dt="2020-05-31T12:37:03.669" v="2101" actId="403"/>
        <pc:sldMkLst>
          <pc:docMk/>
          <pc:sldMk cId="3477663909" sldId="268"/>
        </pc:sldMkLst>
        <pc:spChg chg="mod">
          <ac:chgData name="Sindiso Mkwanazi" userId="abf05ed24ec7d61e" providerId="LiveId" clId="{69E23759-9252-456E-8ED8-043ED762F48B}" dt="2020-05-31T12:36:42.919" v="2096" actId="14100"/>
          <ac:spMkLst>
            <pc:docMk/>
            <pc:sldMk cId="3477663909" sldId="268"/>
            <ac:spMk id="2" creationId="{49F2A367-28D0-459B-9474-3E5484640F27}"/>
          </ac:spMkLst>
        </pc:spChg>
        <pc:spChg chg="mod">
          <ac:chgData name="Sindiso Mkwanazi" userId="abf05ed24ec7d61e" providerId="LiveId" clId="{69E23759-9252-456E-8ED8-043ED762F48B}" dt="2020-05-31T12:37:03.669" v="2101" actId="403"/>
          <ac:spMkLst>
            <pc:docMk/>
            <pc:sldMk cId="3477663909" sldId="268"/>
            <ac:spMk id="3" creationId="{94448D1A-5155-43F1-B2B0-D8B86F128909}"/>
          </ac:spMkLst>
        </pc:spChg>
      </pc:sldChg>
      <pc:sldChg chg="modSp new mod">
        <pc:chgData name="Sindiso Mkwanazi" userId="abf05ed24ec7d61e" providerId="LiveId" clId="{69E23759-9252-456E-8ED8-043ED762F48B}" dt="2020-05-31T12:38:53.183" v="2462" actId="403"/>
        <pc:sldMkLst>
          <pc:docMk/>
          <pc:sldMk cId="1705194800" sldId="269"/>
        </pc:sldMkLst>
        <pc:spChg chg="mod">
          <ac:chgData name="Sindiso Mkwanazi" userId="abf05ed24ec7d61e" providerId="LiveId" clId="{69E23759-9252-456E-8ED8-043ED762F48B}" dt="2020-05-31T12:38:40.559" v="2458" actId="5793"/>
          <ac:spMkLst>
            <pc:docMk/>
            <pc:sldMk cId="1705194800" sldId="269"/>
            <ac:spMk id="2" creationId="{11D7F889-F6AE-443A-B70C-82330B20D69E}"/>
          </ac:spMkLst>
        </pc:spChg>
        <pc:spChg chg="mod">
          <ac:chgData name="Sindiso Mkwanazi" userId="abf05ed24ec7d61e" providerId="LiveId" clId="{69E23759-9252-456E-8ED8-043ED762F48B}" dt="2020-05-31T12:38:53.183" v="2462" actId="403"/>
          <ac:spMkLst>
            <pc:docMk/>
            <pc:sldMk cId="1705194800" sldId="269"/>
            <ac:spMk id="3" creationId="{1A3F8E3F-6EEE-4891-813B-2D0C44A5C5BC}"/>
          </ac:spMkLst>
        </pc:spChg>
      </pc:sldChg>
      <pc:sldChg chg="modSp new mod ord">
        <pc:chgData name="Sindiso Mkwanazi" userId="abf05ed24ec7d61e" providerId="LiveId" clId="{69E23759-9252-456E-8ED8-043ED762F48B}" dt="2020-05-31T12:30:08.263" v="1963" actId="27636"/>
        <pc:sldMkLst>
          <pc:docMk/>
          <pc:sldMk cId="744426280" sldId="270"/>
        </pc:sldMkLst>
        <pc:spChg chg="mod">
          <ac:chgData name="Sindiso Mkwanazi" userId="abf05ed24ec7d61e" providerId="LiveId" clId="{69E23759-9252-456E-8ED8-043ED762F48B}" dt="2020-05-31T12:29:27.406" v="1956" actId="20577"/>
          <ac:spMkLst>
            <pc:docMk/>
            <pc:sldMk cId="744426280" sldId="270"/>
            <ac:spMk id="2" creationId="{66380405-A833-462B-95A2-A12AE4CAF238}"/>
          </ac:spMkLst>
        </pc:spChg>
        <pc:spChg chg="mod">
          <ac:chgData name="Sindiso Mkwanazi" userId="abf05ed24ec7d61e" providerId="LiveId" clId="{69E23759-9252-456E-8ED8-043ED762F48B}" dt="2020-05-31T12:30:08.263" v="1963" actId="27636"/>
          <ac:spMkLst>
            <pc:docMk/>
            <pc:sldMk cId="744426280" sldId="270"/>
            <ac:spMk id="3" creationId="{C2C2A05C-2779-4E09-BE2D-2D8B34863EA7}"/>
          </ac:spMkLst>
        </pc:spChg>
      </pc:sldChg>
      <pc:sldChg chg="modSp new mod">
        <pc:chgData name="Sindiso Mkwanazi" userId="abf05ed24ec7d61e" providerId="LiveId" clId="{69E23759-9252-456E-8ED8-043ED762F48B}" dt="2020-05-31T12:35:56.583" v="2087" actId="14100"/>
        <pc:sldMkLst>
          <pc:docMk/>
          <pc:sldMk cId="615877967" sldId="271"/>
        </pc:sldMkLst>
        <pc:spChg chg="mod">
          <ac:chgData name="Sindiso Mkwanazi" userId="abf05ed24ec7d61e" providerId="LiveId" clId="{69E23759-9252-456E-8ED8-043ED762F48B}" dt="2020-05-31T12:32:38.861" v="1996" actId="20577"/>
          <ac:spMkLst>
            <pc:docMk/>
            <pc:sldMk cId="615877967" sldId="271"/>
            <ac:spMk id="2" creationId="{1454553B-2C5D-4434-9E42-C93A40659B61}"/>
          </ac:spMkLst>
        </pc:spChg>
        <pc:spChg chg="mod">
          <ac:chgData name="Sindiso Mkwanazi" userId="abf05ed24ec7d61e" providerId="LiveId" clId="{69E23759-9252-456E-8ED8-043ED762F48B}" dt="2020-05-31T12:35:56.583" v="2087" actId="14100"/>
          <ac:spMkLst>
            <pc:docMk/>
            <pc:sldMk cId="615877967" sldId="271"/>
            <ac:spMk id="3" creationId="{93C0A390-5644-4266-B96D-36F410F4CBD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5/31/2020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5/31/2020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5/31/2020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5/31/2020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5/31/2020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X9WZ4xoAobg" TargetMode="External"/><Relationship Id="rId2" Type="http://schemas.openxmlformats.org/officeDocument/2006/relationships/hyperlink" Target="https://youtu.be/p8uk--CoKV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469DE-9674-4BD5-9AB7-B07667853CBB}"/>
              </a:ext>
            </a:extLst>
          </p:cNvPr>
          <p:cNvSpPr>
            <a:spLocks noGrp="1"/>
          </p:cNvSpPr>
          <p:nvPr>
            <p:ph type="ctrTitle"/>
          </p:nvPr>
        </p:nvSpPr>
        <p:spPr/>
        <p:txBody>
          <a:bodyPr/>
          <a:lstStyle/>
          <a:p>
            <a:r>
              <a:rPr lang="en-GB" dirty="0"/>
              <a:t>laundering</a:t>
            </a:r>
          </a:p>
        </p:txBody>
      </p:sp>
      <p:sp>
        <p:nvSpPr>
          <p:cNvPr id="3" name="Subtitle 2">
            <a:extLst>
              <a:ext uri="{FF2B5EF4-FFF2-40B4-BE49-F238E27FC236}">
                <a16:creationId xmlns:a16="http://schemas.microsoft.com/office/drawing/2014/main" id="{C2405659-4D30-424E-B682-42E0B59482FF}"/>
              </a:ext>
            </a:extLst>
          </p:cNvPr>
          <p:cNvSpPr>
            <a:spLocks noGrp="1"/>
          </p:cNvSpPr>
          <p:nvPr>
            <p:ph type="subTitle" idx="1"/>
          </p:nvPr>
        </p:nvSpPr>
        <p:spPr/>
        <p:txBody>
          <a:bodyPr/>
          <a:lstStyle/>
          <a:p>
            <a:r>
              <a:rPr lang="en-GB" dirty="0"/>
              <a:t>By </a:t>
            </a:r>
          </a:p>
          <a:p>
            <a:r>
              <a:rPr lang="en-GB" dirty="0"/>
              <a:t>Sindi Mkwanazi</a:t>
            </a:r>
          </a:p>
        </p:txBody>
      </p:sp>
    </p:spTree>
    <p:extLst>
      <p:ext uri="{BB962C8B-B14F-4D97-AF65-F5344CB8AC3E}">
        <p14:creationId xmlns:p14="http://schemas.microsoft.com/office/powerpoint/2010/main" val="35961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80405-A833-462B-95A2-A12AE4CAF238}"/>
              </a:ext>
            </a:extLst>
          </p:cNvPr>
          <p:cNvSpPr>
            <a:spLocks noGrp="1"/>
          </p:cNvSpPr>
          <p:nvPr>
            <p:ph type="title"/>
          </p:nvPr>
        </p:nvSpPr>
        <p:spPr/>
        <p:txBody>
          <a:bodyPr/>
          <a:lstStyle/>
          <a:p>
            <a:r>
              <a:rPr lang="en-GB" dirty="0"/>
              <a:t>6. How should these items be cared for?</a:t>
            </a:r>
          </a:p>
        </p:txBody>
      </p:sp>
      <p:sp>
        <p:nvSpPr>
          <p:cNvPr id="3" name="Content Placeholder 2">
            <a:extLst>
              <a:ext uri="{FF2B5EF4-FFF2-40B4-BE49-F238E27FC236}">
                <a16:creationId xmlns:a16="http://schemas.microsoft.com/office/drawing/2014/main" id="{C2C2A05C-2779-4E09-BE2D-2D8B34863EA7}"/>
              </a:ext>
            </a:extLst>
          </p:cNvPr>
          <p:cNvSpPr>
            <a:spLocks noGrp="1"/>
          </p:cNvSpPr>
          <p:nvPr>
            <p:ph idx="1"/>
          </p:nvPr>
        </p:nvSpPr>
        <p:spPr/>
        <p:txBody>
          <a:bodyPr>
            <a:normAutofit lnSpcReduction="10000"/>
          </a:bodyPr>
          <a:lstStyle/>
          <a:p>
            <a:r>
              <a:rPr lang="en-GB" sz="2800" dirty="0"/>
              <a:t>Wipe down your appliances regularly, and use appliance touch-up paint to repair any chips in the finish. An untreated chip will lead to rust which can destroy your appliance.</a:t>
            </a:r>
          </a:p>
          <a:p>
            <a:endParaRPr lang="en-GB" sz="2800" dirty="0"/>
          </a:p>
          <a:p>
            <a:r>
              <a:rPr lang="en-GB" sz="2800" dirty="0"/>
              <a:t>Do not iron over silkscreen designs, as this will melt the paint on the garment and stick to the iron. This residue is extremely difficult to remove from an iron, and if left there, will transfer to any other garments you use it on. </a:t>
            </a:r>
          </a:p>
        </p:txBody>
      </p:sp>
    </p:spTree>
    <p:extLst>
      <p:ext uri="{BB962C8B-B14F-4D97-AF65-F5344CB8AC3E}">
        <p14:creationId xmlns:p14="http://schemas.microsoft.com/office/powerpoint/2010/main" val="744426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6D608-0919-4DED-B20E-561027312DC1}"/>
              </a:ext>
            </a:extLst>
          </p:cNvPr>
          <p:cNvSpPr>
            <a:spLocks noGrp="1"/>
          </p:cNvSpPr>
          <p:nvPr>
            <p:ph type="title"/>
          </p:nvPr>
        </p:nvSpPr>
        <p:spPr/>
        <p:txBody>
          <a:bodyPr/>
          <a:lstStyle/>
          <a:p>
            <a:r>
              <a:rPr lang="en-GB" dirty="0"/>
              <a:t>7. How are woollen and wool like garments laundered?</a:t>
            </a:r>
          </a:p>
        </p:txBody>
      </p:sp>
      <p:sp>
        <p:nvSpPr>
          <p:cNvPr id="3" name="Content Placeholder 2">
            <a:extLst>
              <a:ext uri="{FF2B5EF4-FFF2-40B4-BE49-F238E27FC236}">
                <a16:creationId xmlns:a16="http://schemas.microsoft.com/office/drawing/2014/main" id="{5642C79D-0400-4B24-B179-EF16C5D42F3A}"/>
              </a:ext>
            </a:extLst>
          </p:cNvPr>
          <p:cNvSpPr>
            <a:spLocks noGrp="1"/>
          </p:cNvSpPr>
          <p:nvPr>
            <p:ph idx="1"/>
          </p:nvPr>
        </p:nvSpPr>
        <p:spPr>
          <a:xfrm>
            <a:off x="1371600" y="2286000"/>
            <a:ext cx="10039350" cy="4152900"/>
          </a:xfrm>
        </p:spPr>
        <p:txBody>
          <a:bodyPr>
            <a:normAutofit/>
          </a:bodyPr>
          <a:lstStyle/>
          <a:p>
            <a:r>
              <a:rPr lang="en-GB" sz="3200" dirty="0"/>
              <a:t>Soak the garment in cold water for about 15 minutes. You can use shampoo instead of detergent, or you can use detergent specially formulated for wool. You can then change the water and soak the garment in clean water for another 15 minutes, or you can put it in a washing machine. If you decide to put it in a washing machine, make sure to select a setting that will </a:t>
            </a:r>
            <a:r>
              <a:rPr lang="en-GB" sz="3200" i="1" dirty="0"/>
              <a:t>not</a:t>
            </a:r>
            <a:r>
              <a:rPr lang="en-GB" sz="3200" dirty="0"/>
              <a:t> agitate the load. Also, be sure to use cold water. </a:t>
            </a:r>
          </a:p>
          <a:p>
            <a:endParaRPr lang="en-GB" sz="2800" dirty="0"/>
          </a:p>
        </p:txBody>
      </p:sp>
    </p:spTree>
    <p:extLst>
      <p:ext uri="{BB962C8B-B14F-4D97-AF65-F5344CB8AC3E}">
        <p14:creationId xmlns:p14="http://schemas.microsoft.com/office/powerpoint/2010/main" val="733748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B6DC7-1BA9-4923-BB15-55E52FCC9EFF}"/>
              </a:ext>
            </a:extLst>
          </p:cNvPr>
          <p:cNvSpPr>
            <a:spLocks noGrp="1"/>
          </p:cNvSpPr>
          <p:nvPr>
            <p:ph type="title"/>
          </p:nvPr>
        </p:nvSpPr>
        <p:spPr>
          <a:xfrm>
            <a:off x="1371600" y="304800"/>
            <a:ext cx="9601200" cy="1485900"/>
          </a:xfrm>
        </p:spPr>
        <p:txBody>
          <a:bodyPr/>
          <a:lstStyle/>
          <a:p>
            <a:r>
              <a:rPr lang="en-GB" dirty="0"/>
              <a:t>8. Know how to remove the following stains</a:t>
            </a:r>
          </a:p>
        </p:txBody>
      </p:sp>
      <p:sp>
        <p:nvSpPr>
          <p:cNvPr id="3" name="Content Placeholder 2">
            <a:extLst>
              <a:ext uri="{FF2B5EF4-FFF2-40B4-BE49-F238E27FC236}">
                <a16:creationId xmlns:a16="http://schemas.microsoft.com/office/drawing/2014/main" id="{D0042389-E084-45D2-A938-1DD5AE5F738F}"/>
              </a:ext>
            </a:extLst>
          </p:cNvPr>
          <p:cNvSpPr>
            <a:spLocks noGrp="1"/>
          </p:cNvSpPr>
          <p:nvPr>
            <p:ph idx="1"/>
          </p:nvPr>
        </p:nvSpPr>
        <p:spPr>
          <a:xfrm>
            <a:off x="1371600" y="1790700"/>
            <a:ext cx="10172700" cy="4762500"/>
          </a:xfrm>
        </p:spPr>
        <p:txBody>
          <a:bodyPr>
            <a:normAutofit lnSpcReduction="10000"/>
          </a:bodyPr>
          <a:lstStyle/>
          <a:p>
            <a:r>
              <a:rPr lang="en-GB" sz="2400" b="1" dirty="0"/>
              <a:t>Blood:</a:t>
            </a:r>
            <a:r>
              <a:rPr lang="en-GB" sz="2400" dirty="0"/>
              <a:t> If the blood is fresh, wipe it up with a sponge soaked in cool, salted water. Then rinse with clear water. If the blood is dried, use diluted hydrogen peroxide</a:t>
            </a:r>
          </a:p>
          <a:p>
            <a:r>
              <a:rPr lang="en-GB" sz="2400" b="1" dirty="0"/>
              <a:t>Chewing gum:</a:t>
            </a:r>
            <a:r>
              <a:rPr lang="en-GB" sz="2400" dirty="0"/>
              <a:t> Scrape off as much as possible first. This is easier if you cool the gum down with ice cubes first, as that makes the gum brittle rather than gummy. If the item is washable, apply a little kerosene or dry cleaning fluid and rinse it off. You may have to repeat this several times.</a:t>
            </a:r>
          </a:p>
          <a:p>
            <a:r>
              <a:rPr lang="en-GB" sz="2400" b="1" dirty="0"/>
              <a:t>Grass:</a:t>
            </a:r>
            <a:r>
              <a:rPr lang="en-GB" sz="2400" dirty="0"/>
              <a:t> If the garment is white, you may soak it in a solution of chlorinated bleach, then rinse and launder. Otherwise, apply methylate alcohol (wood alcohol) to the stain, rinse in warm water, and then wash.</a:t>
            </a:r>
          </a:p>
          <a:p>
            <a:r>
              <a:rPr lang="en-GB" sz="2400" b="1" dirty="0"/>
              <a:t>Grease:</a:t>
            </a:r>
            <a:r>
              <a:rPr lang="en-GB" sz="2400" dirty="0"/>
              <a:t> Scrape away as much of the grease as you can. Rub petroleum jelly into the stain, and then wash with a laundry powder or liquid detergent. You can also try a spot removing product.</a:t>
            </a:r>
          </a:p>
        </p:txBody>
      </p:sp>
    </p:spTree>
    <p:extLst>
      <p:ext uri="{BB962C8B-B14F-4D97-AF65-F5344CB8AC3E}">
        <p14:creationId xmlns:p14="http://schemas.microsoft.com/office/powerpoint/2010/main" val="2724711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4553B-2C5D-4434-9E42-C93A40659B61}"/>
              </a:ext>
            </a:extLst>
          </p:cNvPr>
          <p:cNvSpPr>
            <a:spLocks noGrp="1"/>
          </p:cNvSpPr>
          <p:nvPr>
            <p:ph type="title"/>
          </p:nvPr>
        </p:nvSpPr>
        <p:spPr/>
        <p:txBody>
          <a:bodyPr/>
          <a:lstStyle/>
          <a:p>
            <a:r>
              <a:rPr lang="en-GB" dirty="0"/>
              <a:t>8. Know how to remove stains.</a:t>
            </a:r>
          </a:p>
        </p:txBody>
      </p:sp>
      <p:sp>
        <p:nvSpPr>
          <p:cNvPr id="3" name="Content Placeholder 2">
            <a:extLst>
              <a:ext uri="{FF2B5EF4-FFF2-40B4-BE49-F238E27FC236}">
                <a16:creationId xmlns:a16="http://schemas.microsoft.com/office/drawing/2014/main" id="{93C0A390-5644-4266-B96D-36F410F4CBD9}"/>
              </a:ext>
            </a:extLst>
          </p:cNvPr>
          <p:cNvSpPr>
            <a:spLocks noGrp="1"/>
          </p:cNvSpPr>
          <p:nvPr>
            <p:ph idx="1"/>
          </p:nvPr>
        </p:nvSpPr>
        <p:spPr>
          <a:xfrm>
            <a:off x="1371600" y="2286000"/>
            <a:ext cx="9601200" cy="4229100"/>
          </a:xfrm>
        </p:spPr>
        <p:txBody>
          <a:bodyPr>
            <a:normAutofit lnSpcReduction="10000"/>
          </a:bodyPr>
          <a:lstStyle/>
          <a:p>
            <a:pPr marL="0" indent="0">
              <a:buNone/>
            </a:pPr>
            <a:r>
              <a:rPr lang="en-GB" sz="3200" b="1" dirty="0"/>
              <a:t>Why must stains be removed before laundering?</a:t>
            </a:r>
            <a:r>
              <a:rPr lang="en-GB" sz="3200" dirty="0"/>
              <a:t> == Putting a stained garment in a dryer will set the stain, making it even more difficult to remove. </a:t>
            </a:r>
            <a:r>
              <a:rPr lang="en-GB" sz="3200" i="1" dirty="0"/>
              <a:t>Always</a:t>
            </a:r>
            <a:r>
              <a:rPr lang="en-GB" sz="3200" dirty="0"/>
              <a:t> remove stains before laundering.</a:t>
            </a:r>
            <a:endParaRPr lang="en-GB" sz="3200" dirty="0">
              <a:hlinkClick r:id="rId2"/>
            </a:endParaRPr>
          </a:p>
          <a:p>
            <a:pPr marL="0" indent="0">
              <a:buNone/>
            </a:pPr>
            <a:endParaRPr lang="en-GB" dirty="0">
              <a:hlinkClick r:id="rId2"/>
            </a:endParaRPr>
          </a:p>
          <a:p>
            <a:r>
              <a:rPr lang="en-GB" dirty="0">
                <a:hlinkClick r:id="rId2"/>
              </a:rPr>
              <a:t>https://youtu.be/p8uk--CoKVA</a:t>
            </a:r>
            <a:endParaRPr lang="en-GB" dirty="0"/>
          </a:p>
          <a:p>
            <a:r>
              <a:rPr lang="en-GB" dirty="0">
                <a:hlinkClick r:id="rId3"/>
              </a:rPr>
              <a:t>https://youtu.be/X9WZ4xoAobg</a:t>
            </a:r>
            <a:endParaRPr lang="en-GB" dirty="0"/>
          </a:p>
          <a:p>
            <a:endParaRPr lang="en-GB" sz="2400" dirty="0"/>
          </a:p>
          <a:p>
            <a:r>
              <a:rPr lang="en-GB" sz="2400" dirty="0"/>
              <a:t>Alternative methods</a:t>
            </a:r>
          </a:p>
          <a:p>
            <a:endParaRPr lang="en-GB" sz="2400" dirty="0"/>
          </a:p>
          <a:p>
            <a:endParaRPr lang="en-GB" dirty="0"/>
          </a:p>
        </p:txBody>
      </p:sp>
    </p:spTree>
    <p:extLst>
      <p:ext uri="{BB962C8B-B14F-4D97-AF65-F5344CB8AC3E}">
        <p14:creationId xmlns:p14="http://schemas.microsoft.com/office/powerpoint/2010/main" val="615877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AA8B3-78B7-42B4-AF3C-01E1B641C7A4}"/>
              </a:ext>
            </a:extLst>
          </p:cNvPr>
          <p:cNvSpPr>
            <a:spLocks noGrp="1"/>
          </p:cNvSpPr>
          <p:nvPr>
            <p:ph type="title"/>
          </p:nvPr>
        </p:nvSpPr>
        <p:spPr/>
        <p:txBody>
          <a:bodyPr>
            <a:normAutofit fontScale="90000"/>
          </a:bodyPr>
          <a:lstStyle/>
          <a:p>
            <a:r>
              <a:rPr lang="en-GB" dirty="0"/>
              <a:t>9. Why is it important to remove garments from a dryer when the cycle is complete?</a:t>
            </a:r>
          </a:p>
        </p:txBody>
      </p:sp>
      <p:sp>
        <p:nvSpPr>
          <p:cNvPr id="3" name="Content Placeholder 2">
            <a:extLst>
              <a:ext uri="{FF2B5EF4-FFF2-40B4-BE49-F238E27FC236}">
                <a16:creationId xmlns:a16="http://schemas.microsoft.com/office/drawing/2014/main" id="{2F5B0073-2873-44B6-8DAE-443C833CD620}"/>
              </a:ext>
            </a:extLst>
          </p:cNvPr>
          <p:cNvSpPr>
            <a:spLocks noGrp="1"/>
          </p:cNvSpPr>
          <p:nvPr>
            <p:ph idx="1"/>
          </p:nvPr>
        </p:nvSpPr>
        <p:spPr/>
        <p:txBody>
          <a:bodyPr>
            <a:normAutofit/>
          </a:bodyPr>
          <a:lstStyle/>
          <a:p>
            <a:r>
              <a:rPr lang="en-GB" sz="3600" dirty="0"/>
              <a:t>When a garment is still hot from the dryer, hanging it immediately will prevent it from getting wrinkled. If you forget to remove the garments from the dryer the wrinkles will start to set.</a:t>
            </a:r>
          </a:p>
        </p:txBody>
      </p:sp>
    </p:spTree>
    <p:extLst>
      <p:ext uri="{BB962C8B-B14F-4D97-AF65-F5344CB8AC3E}">
        <p14:creationId xmlns:p14="http://schemas.microsoft.com/office/powerpoint/2010/main" val="361282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2A367-28D0-459B-9474-3E5484640F27}"/>
              </a:ext>
            </a:extLst>
          </p:cNvPr>
          <p:cNvSpPr>
            <a:spLocks noGrp="1"/>
          </p:cNvSpPr>
          <p:nvPr>
            <p:ph type="title"/>
          </p:nvPr>
        </p:nvSpPr>
        <p:spPr>
          <a:xfrm>
            <a:off x="1371600" y="495300"/>
            <a:ext cx="10172700" cy="1504950"/>
          </a:xfrm>
        </p:spPr>
        <p:txBody>
          <a:bodyPr>
            <a:normAutofit fontScale="90000"/>
          </a:bodyPr>
          <a:lstStyle/>
          <a:p>
            <a:r>
              <a:rPr lang="en-GB" dirty="0"/>
              <a:t>10. Know what type of materials should be dried only on the lowest heat setting of a dryer.</a:t>
            </a:r>
          </a:p>
        </p:txBody>
      </p:sp>
      <p:sp>
        <p:nvSpPr>
          <p:cNvPr id="3" name="Content Placeholder 2">
            <a:extLst>
              <a:ext uri="{FF2B5EF4-FFF2-40B4-BE49-F238E27FC236}">
                <a16:creationId xmlns:a16="http://schemas.microsoft.com/office/drawing/2014/main" id="{94448D1A-5155-43F1-B2B0-D8B86F128909}"/>
              </a:ext>
            </a:extLst>
          </p:cNvPr>
          <p:cNvSpPr>
            <a:spLocks noGrp="1"/>
          </p:cNvSpPr>
          <p:nvPr>
            <p:ph idx="1"/>
          </p:nvPr>
        </p:nvSpPr>
        <p:spPr/>
        <p:txBody>
          <a:bodyPr>
            <a:normAutofit/>
          </a:bodyPr>
          <a:lstStyle/>
          <a:p>
            <a:r>
              <a:rPr lang="en-GB" sz="2800" dirty="0"/>
              <a:t>Some items should not be dried in a dryer at all. Particularly, any item containing foam rubber should not be placed in a dryer except on a no-heat setting, as it can easily burst into flame. </a:t>
            </a:r>
          </a:p>
          <a:p>
            <a:r>
              <a:rPr lang="en-GB" sz="2800" dirty="0"/>
              <a:t>Knits and delicates (such as silk and nylon) should only be dried on the lowest heat settings. </a:t>
            </a:r>
          </a:p>
        </p:txBody>
      </p:sp>
    </p:spTree>
    <p:extLst>
      <p:ext uri="{BB962C8B-B14F-4D97-AF65-F5344CB8AC3E}">
        <p14:creationId xmlns:p14="http://schemas.microsoft.com/office/powerpoint/2010/main" val="3477663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7F889-F6AE-443A-B70C-82330B20D69E}"/>
              </a:ext>
            </a:extLst>
          </p:cNvPr>
          <p:cNvSpPr>
            <a:spLocks noGrp="1"/>
          </p:cNvSpPr>
          <p:nvPr>
            <p:ph type="title"/>
          </p:nvPr>
        </p:nvSpPr>
        <p:spPr/>
        <p:txBody>
          <a:bodyPr/>
          <a:lstStyle/>
          <a:p>
            <a:r>
              <a:rPr lang="en-GB" dirty="0"/>
              <a:t>Homework </a:t>
            </a:r>
          </a:p>
        </p:txBody>
      </p:sp>
      <p:sp>
        <p:nvSpPr>
          <p:cNvPr id="3" name="Content Placeholder 2">
            <a:extLst>
              <a:ext uri="{FF2B5EF4-FFF2-40B4-BE49-F238E27FC236}">
                <a16:creationId xmlns:a16="http://schemas.microsoft.com/office/drawing/2014/main" id="{1A3F8E3F-6EEE-4891-813B-2D0C44A5C5BC}"/>
              </a:ext>
            </a:extLst>
          </p:cNvPr>
          <p:cNvSpPr>
            <a:spLocks noGrp="1"/>
          </p:cNvSpPr>
          <p:nvPr>
            <p:ph idx="1"/>
          </p:nvPr>
        </p:nvSpPr>
        <p:spPr>
          <a:xfrm>
            <a:off x="1371600" y="2286000"/>
            <a:ext cx="9601200" cy="4286250"/>
          </a:xfrm>
        </p:spPr>
        <p:txBody>
          <a:bodyPr>
            <a:normAutofit/>
          </a:bodyPr>
          <a:lstStyle/>
          <a:p>
            <a:r>
              <a:rPr lang="en-GB" sz="2800" dirty="0"/>
              <a:t>Do the laundry at home for 1 week.</a:t>
            </a:r>
          </a:p>
          <a:p>
            <a:endParaRPr lang="en-GB" sz="2800" dirty="0"/>
          </a:p>
          <a:p>
            <a:r>
              <a:rPr lang="en-GB" sz="2800" dirty="0"/>
              <a:t>This includes ironing, hanging the washing on the washing line, putting clothes in the washing machine, putting clothes in the tumble dryer and hand washing clothes.</a:t>
            </a:r>
          </a:p>
          <a:p>
            <a:endParaRPr lang="en-GB" sz="2800" dirty="0"/>
          </a:p>
          <a:p>
            <a:r>
              <a:rPr lang="en-GB" sz="2800" dirty="0"/>
              <a:t>You must also iron your Pathfinder shirt and a picture of you ironing it is needed for evidence.</a:t>
            </a:r>
          </a:p>
        </p:txBody>
      </p:sp>
    </p:spTree>
    <p:extLst>
      <p:ext uri="{BB962C8B-B14F-4D97-AF65-F5344CB8AC3E}">
        <p14:creationId xmlns:p14="http://schemas.microsoft.com/office/powerpoint/2010/main" val="1705194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E9849-D341-4D5F-BCD7-790D6FC88E84}"/>
              </a:ext>
            </a:extLst>
          </p:cNvPr>
          <p:cNvSpPr>
            <a:spLocks noGrp="1"/>
          </p:cNvSpPr>
          <p:nvPr>
            <p:ph type="title"/>
          </p:nvPr>
        </p:nvSpPr>
        <p:spPr>
          <a:xfrm>
            <a:off x="1371600" y="685800"/>
            <a:ext cx="10096500" cy="1485900"/>
          </a:xfrm>
        </p:spPr>
        <p:txBody>
          <a:bodyPr/>
          <a:lstStyle/>
          <a:p>
            <a:r>
              <a:rPr lang="en-GB" dirty="0"/>
              <a:t>1. Why is it important to read labels in garments before laundering them</a:t>
            </a:r>
          </a:p>
        </p:txBody>
      </p:sp>
      <p:sp>
        <p:nvSpPr>
          <p:cNvPr id="3" name="Content Placeholder 2">
            <a:extLst>
              <a:ext uri="{FF2B5EF4-FFF2-40B4-BE49-F238E27FC236}">
                <a16:creationId xmlns:a16="http://schemas.microsoft.com/office/drawing/2014/main" id="{69FA0C92-6594-421D-AB99-5556D205937B}"/>
              </a:ext>
            </a:extLst>
          </p:cNvPr>
          <p:cNvSpPr>
            <a:spLocks noGrp="1"/>
          </p:cNvSpPr>
          <p:nvPr>
            <p:ph idx="1"/>
          </p:nvPr>
        </p:nvSpPr>
        <p:spPr>
          <a:xfrm>
            <a:off x="1371600" y="2286000"/>
            <a:ext cx="10096500" cy="3886200"/>
          </a:xfrm>
        </p:spPr>
        <p:txBody>
          <a:bodyPr>
            <a:normAutofit/>
          </a:bodyPr>
          <a:lstStyle/>
          <a:p>
            <a:r>
              <a:rPr lang="en-GB" sz="2800" dirty="0"/>
              <a:t>The labels often include the recommended washing instructions along with the materials the garment is made from </a:t>
            </a:r>
          </a:p>
          <a:p>
            <a:r>
              <a:rPr lang="en-GB" sz="2800" dirty="0"/>
              <a:t>Instructions often include :</a:t>
            </a:r>
          </a:p>
          <a:p>
            <a:r>
              <a:rPr lang="en-GB" sz="2800" dirty="0"/>
              <a:t>Wash temperature </a:t>
            </a:r>
          </a:p>
          <a:p>
            <a:r>
              <a:rPr lang="en-GB" sz="2800" dirty="0"/>
              <a:t>Rinse Temperature</a:t>
            </a:r>
          </a:p>
          <a:p>
            <a:r>
              <a:rPr lang="en-GB" sz="2800" dirty="0"/>
              <a:t>Ironing temperature and sometimes the ironing method.</a:t>
            </a:r>
          </a:p>
        </p:txBody>
      </p:sp>
    </p:spTree>
    <p:extLst>
      <p:ext uri="{BB962C8B-B14F-4D97-AF65-F5344CB8AC3E}">
        <p14:creationId xmlns:p14="http://schemas.microsoft.com/office/powerpoint/2010/main" val="2619768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335FF-D520-444B-AFC6-967A1FD77651}"/>
              </a:ext>
            </a:extLst>
          </p:cNvPr>
          <p:cNvSpPr>
            <a:spLocks noGrp="1"/>
          </p:cNvSpPr>
          <p:nvPr>
            <p:ph type="title"/>
          </p:nvPr>
        </p:nvSpPr>
        <p:spPr>
          <a:xfrm>
            <a:off x="1371600" y="438150"/>
            <a:ext cx="9601200" cy="1485900"/>
          </a:xfrm>
        </p:spPr>
        <p:txBody>
          <a:bodyPr/>
          <a:lstStyle/>
          <a:p>
            <a:r>
              <a:rPr lang="en-GB" dirty="0"/>
              <a:t>2. What is the proper way to prepare clothes for washing</a:t>
            </a:r>
          </a:p>
        </p:txBody>
      </p:sp>
      <p:sp>
        <p:nvSpPr>
          <p:cNvPr id="3" name="Content Placeholder 2">
            <a:extLst>
              <a:ext uri="{FF2B5EF4-FFF2-40B4-BE49-F238E27FC236}">
                <a16:creationId xmlns:a16="http://schemas.microsoft.com/office/drawing/2014/main" id="{CE04136C-8E45-4FAA-A722-2BF06ADB6948}"/>
              </a:ext>
            </a:extLst>
          </p:cNvPr>
          <p:cNvSpPr>
            <a:spLocks noGrp="1"/>
          </p:cNvSpPr>
          <p:nvPr>
            <p:ph idx="1"/>
          </p:nvPr>
        </p:nvSpPr>
        <p:spPr>
          <a:xfrm>
            <a:off x="1371600" y="2057400"/>
            <a:ext cx="9601200" cy="4114800"/>
          </a:xfrm>
        </p:spPr>
        <p:txBody>
          <a:bodyPr>
            <a:normAutofit fontScale="92500" lnSpcReduction="20000"/>
          </a:bodyPr>
          <a:lstStyle/>
          <a:p>
            <a:r>
              <a:rPr lang="en-GB" sz="2800" dirty="0"/>
              <a:t>Remove all items from pockets</a:t>
            </a:r>
          </a:p>
          <a:p>
            <a:r>
              <a:rPr lang="en-GB" sz="2800" dirty="0"/>
              <a:t>Zip up any zippers</a:t>
            </a:r>
          </a:p>
          <a:p>
            <a:r>
              <a:rPr lang="en-GB" sz="2800" dirty="0"/>
              <a:t>Cover any Velcro</a:t>
            </a:r>
          </a:p>
          <a:p>
            <a:r>
              <a:rPr lang="en-GB" sz="2800" dirty="0"/>
              <a:t>Tie up any strings to avoid them getting tangled with other clothes.</a:t>
            </a:r>
          </a:p>
          <a:p>
            <a:r>
              <a:rPr lang="en-GB" sz="2800" dirty="0"/>
              <a:t>Separate your laundry in like piles</a:t>
            </a:r>
          </a:p>
          <a:p>
            <a:r>
              <a:rPr lang="en-GB" sz="2800" dirty="0"/>
              <a:t>White clothing </a:t>
            </a:r>
          </a:p>
          <a:p>
            <a:r>
              <a:rPr lang="en-GB" sz="2800" dirty="0"/>
              <a:t>Delicate clothing </a:t>
            </a:r>
          </a:p>
          <a:p>
            <a:r>
              <a:rPr lang="en-GB" sz="2800" dirty="0"/>
              <a:t>Dark clothing etc.</a:t>
            </a:r>
          </a:p>
        </p:txBody>
      </p:sp>
    </p:spTree>
    <p:extLst>
      <p:ext uri="{BB962C8B-B14F-4D97-AF65-F5344CB8AC3E}">
        <p14:creationId xmlns:p14="http://schemas.microsoft.com/office/powerpoint/2010/main" val="544596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D3993-3124-4E95-AC56-D333EBEE997D}"/>
              </a:ext>
            </a:extLst>
          </p:cNvPr>
          <p:cNvSpPr>
            <a:spLocks noGrp="1"/>
          </p:cNvSpPr>
          <p:nvPr>
            <p:ph type="title"/>
          </p:nvPr>
        </p:nvSpPr>
        <p:spPr/>
        <p:txBody>
          <a:bodyPr/>
          <a:lstStyle/>
          <a:p>
            <a:r>
              <a:rPr lang="en-GB" dirty="0"/>
              <a:t>3. What types of clothing should be washed in hot</a:t>
            </a:r>
            <a:r>
              <a:rPr lang="en-GB"/>
              <a:t>, warm and cold?</a:t>
            </a:r>
          </a:p>
        </p:txBody>
      </p:sp>
      <p:sp>
        <p:nvSpPr>
          <p:cNvPr id="3" name="Content Placeholder 2">
            <a:extLst>
              <a:ext uri="{FF2B5EF4-FFF2-40B4-BE49-F238E27FC236}">
                <a16:creationId xmlns:a16="http://schemas.microsoft.com/office/drawing/2014/main" id="{03E86019-C385-463B-AB43-C7282BBF9D3E}"/>
              </a:ext>
            </a:extLst>
          </p:cNvPr>
          <p:cNvSpPr>
            <a:spLocks noGrp="1"/>
          </p:cNvSpPr>
          <p:nvPr>
            <p:ph idx="1"/>
          </p:nvPr>
        </p:nvSpPr>
        <p:spPr/>
        <p:txBody>
          <a:bodyPr>
            <a:normAutofit/>
          </a:bodyPr>
          <a:lstStyle/>
          <a:p>
            <a:r>
              <a:rPr lang="en-GB" sz="2800" dirty="0"/>
              <a:t>Hot water: white clothing &amp; Really dirty clothing </a:t>
            </a:r>
          </a:p>
          <a:p>
            <a:endParaRPr lang="en-GB" sz="2800" dirty="0"/>
          </a:p>
          <a:p>
            <a:r>
              <a:rPr lang="en-GB" sz="2800" dirty="0"/>
              <a:t>Warm water: whites and delicate clothing</a:t>
            </a:r>
          </a:p>
          <a:p>
            <a:endParaRPr lang="en-GB" sz="2800" dirty="0"/>
          </a:p>
          <a:p>
            <a:r>
              <a:rPr lang="en-GB" sz="2800" dirty="0"/>
              <a:t>Cold water: bright colours, dark colours and delicate knitted clothing</a:t>
            </a:r>
          </a:p>
        </p:txBody>
      </p:sp>
    </p:spTree>
    <p:extLst>
      <p:ext uri="{BB962C8B-B14F-4D97-AF65-F5344CB8AC3E}">
        <p14:creationId xmlns:p14="http://schemas.microsoft.com/office/powerpoint/2010/main" val="1423596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C98C-3386-42B2-BB42-189EDD8140BB}"/>
              </a:ext>
            </a:extLst>
          </p:cNvPr>
          <p:cNvSpPr>
            <a:spLocks noGrp="1"/>
          </p:cNvSpPr>
          <p:nvPr>
            <p:ph type="title"/>
          </p:nvPr>
        </p:nvSpPr>
        <p:spPr>
          <a:xfrm>
            <a:off x="1371600" y="419100"/>
            <a:ext cx="9601200" cy="1485900"/>
          </a:xfrm>
        </p:spPr>
        <p:txBody>
          <a:bodyPr>
            <a:normAutofit/>
          </a:bodyPr>
          <a:lstStyle/>
          <a:p>
            <a:r>
              <a:rPr lang="en-GB" dirty="0"/>
              <a:t>4. What precaution should be used when using chlorine bleach? </a:t>
            </a:r>
          </a:p>
        </p:txBody>
      </p:sp>
      <p:sp>
        <p:nvSpPr>
          <p:cNvPr id="3" name="Content Placeholder 2">
            <a:extLst>
              <a:ext uri="{FF2B5EF4-FFF2-40B4-BE49-F238E27FC236}">
                <a16:creationId xmlns:a16="http://schemas.microsoft.com/office/drawing/2014/main" id="{8A4362B8-E935-4920-85C2-C823FB35BE64}"/>
              </a:ext>
            </a:extLst>
          </p:cNvPr>
          <p:cNvSpPr>
            <a:spLocks noGrp="1"/>
          </p:cNvSpPr>
          <p:nvPr>
            <p:ph idx="1"/>
          </p:nvPr>
        </p:nvSpPr>
        <p:spPr>
          <a:xfrm>
            <a:off x="1371600" y="2133600"/>
            <a:ext cx="9601200" cy="4305300"/>
          </a:xfrm>
        </p:spPr>
        <p:txBody>
          <a:bodyPr/>
          <a:lstStyle/>
          <a:p>
            <a:r>
              <a:rPr lang="en-GB" sz="3200" dirty="0"/>
              <a:t>Bleach is a very powerful chemical. can burn your skin, and it can dissolve cloth. Do not get it on your skin; if you get it on your skin, wash it off right away. If you spill it on your clothing, rinse immediately. If too much bleach is used on cloth, the cloth will disintegrate. Bleach will remove dye, so it must not be used on anything other than white cloth.</a:t>
            </a:r>
          </a:p>
          <a:p>
            <a:endParaRPr lang="en-GB" dirty="0"/>
          </a:p>
        </p:txBody>
      </p:sp>
    </p:spTree>
    <p:extLst>
      <p:ext uri="{BB962C8B-B14F-4D97-AF65-F5344CB8AC3E}">
        <p14:creationId xmlns:p14="http://schemas.microsoft.com/office/powerpoint/2010/main" val="957851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EE6D4-6882-43A3-B0E0-A1B8855018A3}"/>
              </a:ext>
            </a:extLst>
          </p:cNvPr>
          <p:cNvSpPr>
            <a:spLocks noGrp="1"/>
          </p:cNvSpPr>
          <p:nvPr>
            <p:ph type="title"/>
          </p:nvPr>
        </p:nvSpPr>
        <p:spPr/>
        <p:txBody>
          <a:bodyPr/>
          <a:lstStyle/>
          <a:p>
            <a:r>
              <a:rPr lang="en-GB" dirty="0"/>
              <a:t>4. What are the advantages of powdered oxygen bleach? </a:t>
            </a:r>
          </a:p>
        </p:txBody>
      </p:sp>
      <p:sp>
        <p:nvSpPr>
          <p:cNvPr id="3" name="Content Placeholder 2">
            <a:extLst>
              <a:ext uri="{FF2B5EF4-FFF2-40B4-BE49-F238E27FC236}">
                <a16:creationId xmlns:a16="http://schemas.microsoft.com/office/drawing/2014/main" id="{A3B8619E-1E3F-4BC0-8E83-0511A90F3505}"/>
              </a:ext>
            </a:extLst>
          </p:cNvPr>
          <p:cNvSpPr>
            <a:spLocks noGrp="1"/>
          </p:cNvSpPr>
          <p:nvPr>
            <p:ph idx="1"/>
          </p:nvPr>
        </p:nvSpPr>
        <p:spPr/>
        <p:txBody>
          <a:bodyPr>
            <a:normAutofit lnSpcReduction="10000"/>
          </a:bodyPr>
          <a:lstStyle/>
          <a:p>
            <a:r>
              <a:rPr lang="en-GB" sz="2800" dirty="0"/>
              <a:t>The greatest advantage offered by powdered oxygen bleach is that it removes stains without the use of toxic chemicals. For some stains, it works even better than chlorine bleach. </a:t>
            </a:r>
          </a:p>
          <a:p>
            <a:endParaRPr lang="en-GB" sz="2800" dirty="0"/>
          </a:p>
          <a:p>
            <a:r>
              <a:rPr lang="en-GB" sz="2800" dirty="0"/>
              <a:t>It brightens fabrics and can be used on carpet. It is non-toxic to humans and animals, and it breaks down into environmentally friendly components when the oxygen is released.</a:t>
            </a:r>
          </a:p>
        </p:txBody>
      </p:sp>
    </p:spTree>
    <p:extLst>
      <p:ext uri="{BB962C8B-B14F-4D97-AF65-F5344CB8AC3E}">
        <p14:creationId xmlns:p14="http://schemas.microsoft.com/office/powerpoint/2010/main" val="3535201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DD139-BA9B-48C9-AB21-BFBF9323557D}"/>
              </a:ext>
            </a:extLst>
          </p:cNvPr>
          <p:cNvSpPr>
            <a:spLocks noGrp="1"/>
          </p:cNvSpPr>
          <p:nvPr>
            <p:ph type="title"/>
          </p:nvPr>
        </p:nvSpPr>
        <p:spPr/>
        <p:txBody>
          <a:bodyPr/>
          <a:lstStyle/>
          <a:p>
            <a:r>
              <a:rPr lang="en-GB" dirty="0"/>
              <a:t>4. Why should chlorine and ammonia never be mixed?</a:t>
            </a:r>
          </a:p>
        </p:txBody>
      </p:sp>
      <p:sp>
        <p:nvSpPr>
          <p:cNvPr id="3" name="Content Placeholder 2">
            <a:extLst>
              <a:ext uri="{FF2B5EF4-FFF2-40B4-BE49-F238E27FC236}">
                <a16:creationId xmlns:a16="http://schemas.microsoft.com/office/drawing/2014/main" id="{3EAB0059-7162-469C-92CC-7FA3C29A1247}"/>
              </a:ext>
            </a:extLst>
          </p:cNvPr>
          <p:cNvSpPr>
            <a:spLocks noGrp="1"/>
          </p:cNvSpPr>
          <p:nvPr>
            <p:ph idx="1"/>
          </p:nvPr>
        </p:nvSpPr>
        <p:spPr/>
        <p:txBody>
          <a:bodyPr>
            <a:normAutofit fontScale="92500"/>
          </a:bodyPr>
          <a:lstStyle/>
          <a:p>
            <a:r>
              <a:rPr lang="en-GB" sz="2800" dirty="0"/>
              <a:t>Bleach and ammonia should </a:t>
            </a:r>
            <a:r>
              <a:rPr lang="en-GB" sz="2800" b="1" dirty="0"/>
              <a:t>NEVER</a:t>
            </a:r>
            <a:r>
              <a:rPr lang="en-GB" sz="2800" dirty="0"/>
              <a:t> be mixed because doing so causes a chemical reaction that releases poisonous gases. </a:t>
            </a:r>
          </a:p>
          <a:p>
            <a:endParaRPr lang="en-GB" sz="2800" dirty="0"/>
          </a:p>
          <a:p>
            <a:r>
              <a:rPr lang="en-GB" sz="2800" dirty="0"/>
              <a:t>The gas released is chlorine gas which was used as a chemical warfare agent during World War I. Chlorine gas is </a:t>
            </a:r>
            <a:r>
              <a:rPr lang="en-GB" sz="2800" i="1" dirty="0"/>
              <a:t>highly</a:t>
            </a:r>
            <a:r>
              <a:rPr lang="en-GB" sz="2800" dirty="0"/>
              <a:t> toxic. Other gases that can be released include nitrogen trichloride (which can explode in your face), and hydrazine (a component of rocket fuel). </a:t>
            </a:r>
          </a:p>
        </p:txBody>
      </p:sp>
    </p:spTree>
    <p:extLst>
      <p:ext uri="{BB962C8B-B14F-4D97-AF65-F5344CB8AC3E}">
        <p14:creationId xmlns:p14="http://schemas.microsoft.com/office/powerpoint/2010/main" val="2765934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02EC-411D-4103-A876-AF60132F45DD}"/>
              </a:ext>
            </a:extLst>
          </p:cNvPr>
          <p:cNvSpPr>
            <a:spLocks noGrp="1"/>
          </p:cNvSpPr>
          <p:nvPr>
            <p:ph type="title"/>
          </p:nvPr>
        </p:nvSpPr>
        <p:spPr/>
        <p:txBody>
          <a:bodyPr/>
          <a:lstStyle/>
          <a:p>
            <a:r>
              <a:rPr lang="en-GB" dirty="0"/>
              <a:t>5. What precautions should be taken when using liquid fabric softeners?</a:t>
            </a:r>
          </a:p>
        </p:txBody>
      </p:sp>
      <p:sp>
        <p:nvSpPr>
          <p:cNvPr id="3" name="Content Placeholder 2">
            <a:extLst>
              <a:ext uri="{FF2B5EF4-FFF2-40B4-BE49-F238E27FC236}">
                <a16:creationId xmlns:a16="http://schemas.microsoft.com/office/drawing/2014/main" id="{7F4F3BAA-B0B2-4C53-AEC5-A26F4D70FF16}"/>
              </a:ext>
            </a:extLst>
          </p:cNvPr>
          <p:cNvSpPr>
            <a:spLocks noGrp="1"/>
          </p:cNvSpPr>
          <p:nvPr>
            <p:ph idx="1"/>
          </p:nvPr>
        </p:nvSpPr>
        <p:spPr/>
        <p:txBody>
          <a:bodyPr>
            <a:normAutofit/>
          </a:bodyPr>
          <a:lstStyle/>
          <a:p>
            <a:r>
              <a:rPr lang="en-GB" sz="2800" dirty="0"/>
              <a:t>Liquid fabric softeners leave an invisible residue on the garment which prevents static cling, softens the fabric and betters the smell.</a:t>
            </a:r>
          </a:p>
          <a:p>
            <a:endParaRPr lang="en-GB" sz="2800" dirty="0"/>
          </a:p>
          <a:p>
            <a:r>
              <a:rPr lang="en-GB" sz="2800" dirty="0"/>
              <a:t>It should only be used in the rinse cycle when no soap is in the water. The combination of soap and fabric softener will cause a sticky, visible residue on the clothing</a:t>
            </a:r>
          </a:p>
        </p:txBody>
      </p:sp>
    </p:spTree>
    <p:extLst>
      <p:ext uri="{BB962C8B-B14F-4D97-AF65-F5344CB8AC3E}">
        <p14:creationId xmlns:p14="http://schemas.microsoft.com/office/powerpoint/2010/main" val="1905313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9F463-E89F-4EEB-A2BF-D81C8EE70C15}"/>
              </a:ext>
            </a:extLst>
          </p:cNvPr>
          <p:cNvSpPr>
            <a:spLocks noGrp="1"/>
          </p:cNvSpPr>
          <p:nvPr>
            <p:ph type="title"/>
          </p:nvPr>
        </p:nvSpPr>
        <p:spPr>
          <a:xfrm>
            <a:off x="1371600" y="247650"/>
            <a:ext cx="10306050" cy="1276350"/>
          </a:xfrm>
        </p:spPr>
        <p:txBody>
          <a:bodyPr>
            <a:noAutofit/>
          </a:bodyPr>
          <a:lstStyle/>
          <a:p>
            <a:r>
              <a:rPr lang="en-GB" sz="3600" dirty="0"/>
              <a:t>6</a:t>
            </a:r>
            <a:r>
              <a:rPr lang="en-GB" sz="4000" dirty="0"/>
              <a:t>. What points are to be considered when selecting a washing machine, dryer and iron?</a:t>
            </a:r>
            <a:endParaRPr lang="en-GB" sz="3600" dirty="0"/>
          </a:p>
        </p:txBody>
      </p:sp>
      <p:sp>
        <p:nvSpPr>
          <p:cNvPr id="3" name="Content Placeholder 2">
            <a:extLst>
              <a:ext uri="{FF2B5EF4-FFF2-40B4-BE49-F238E27FC236}">
                <a16:creationId xmlns:a16="http://schemas.microsoft.com/office/drawing/2014/main" id="{062CBCD1-2A60-4B57-9649-D5A6267769EA}"/>
              </a:ext>
            </a:extLst>
          </p:cNvPr>
          <p:cNvSpPr>
            <a:spLocks noGrp="1"/>
          </p:cNvSpPr>
          <p:nvPr>
            <p:ph idx="1"/>
          </p:nvPr>
        </p:nvSpPr>
        <p:spPr>
          <a:xfrm>
            <a:off x="1295400" y="1771650"/>
            <a:ext cx="10458450" cy="4838700"/>
          </a:xfrm>
        </p:spPr>
        <p:txBody>
          <a:bodyPr>
            <a:normAutofit lnSpcReduction="10000"/>
          </a:bodyPr>
          <a:lstStyle/>
          <a:p>
            <a:r>
              <a:rPr lang="en-GB" sz="3200" dirty="0"/>
              <a:t>Is it an energy efficient appliance? Buying an energy efficient appliance - even if it is more expensive - can save you a lot of money in the long run. </a:t>
            </a:r>
          </a:p>
          <a:p>
            <a:r>
              <a:rPr lang="en-GB" sz="3200" dirty="0"/>
              <a:t>How large a load can it take? Another factor to consider is the amount of laundry you intend to do with the appliances. If you are going to do laundry for a family of six, you will need a larger machine than if you are going to do laundry for a family of two.</a:t>
            </a:r>
          </a:p>
          <a:p>
            <a:r>
              <a:rPr lang="en-GB" sz="3200" dirty="0"/>
              <a:t>When selecting an iron – does it have safety enhancing features. E.g. does it turn itself off when not in use?</a:t>
            </a:r>
          </a:p>
        </p:txBody>
      </p:sp>
    </p:spTree>
    <p:extLst>
      <p:ext uri="{BB962C8B-B14F-4D97-AF65-F5344CB8AC3E}">
        <p14:creationId xmlns:p14="http://schemas.microsoft.com/office/powerpoint/2010/main" val="344420265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227</TotalTime>
  <Words>1243</Words>
  <Application>Microsoft Office PowerPoint</Application>
  <PresentationFormat>Widescreen</PresentationFormat>
  <Paragraphs>71</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Franklin Gothic Book</vt:lpstr>
      <vt:lpstr>Crop</vt:lpstr>
      <vt:lpstr>laundering</vt:lpstr>
      <vt:lpstr>1. Why is it important to read labels in garments before laundering them</vt:lpstr>
      <vt:lpstr>2. What is the proper way to prepare clothes for washing</vt:lpstr>
      <vt:lpstr>3. What types of clothing should be washed in hot, warm and cold?</vt:lpstr>
      <vt:lpstr>4. What precaution should be used when using chlorine bleach? </vt:lpstr>
      <vt:lpstr>4. What are the advantages of powdered oxygen bleach? </vt:lpstr>
      <vt:lpstr>4. Why should chlorine and ammonia never be mixed?</vt:lpstr>
      <vt:lpstr>5. What precautions should be taken when using liquid fabric softeners?</vt:lpstr>
      <vt:lpstr>6. What points are to be considered when selecting a washing machine, dryer and iron?</vt:lpstr>
      <vt:lpstr>6. How should these items be cared for?</vt:lpstr>
      <vt:lpstr>7. How are woollen and wool like garments laundered?</vt:lpstr>
      <vt:lpstr>8. Know how to remove the following stains</vt:lpstr>
      <vt:lpstr>8. Know how to remove stains.</vt:lpstr>
      <vt:lpstr>9. Why is it important to remove garments from a dryer when the cycle is complete?</vt:lpstr>
      <vt:lpstr>10. Know what type of materials should be dried only on the lowest heat setting of a dryer.</vt:lpstr>
      <vt:lpstr>Homework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laundering</dc:title>
  <dc:creator>Sindiso Mkwanazi</dc:creator>
  <cp:lastModifiedBy>Sindiso Mkwanazi</cp:lastModifiedBy>
  <cp:revision>9</cp:revision>
  <dcterms:created xsi:type="dcterms:W3CDTF">2020-05-30T10:44:44Z</dcterms:created>
  <dcterms:modified xsi:type="dcterms:W3CDTF">2020-05-31T12:38:58Z</dcterms:modified>
</cp:coreProperties>
</file>