
<file path=[Content_Types].xml><?xml version="1.0" encoding="utf-8"?>
<Types xmlns="http://schemas.openxmlformats.org/package/2006/content-types">
  <Default Extension="jp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9" r:id="rId1"/>
  </p:sldMasterIdLst>
  <p:notesMasterIdLst>
    <p:notesMasterId r:id="rId29"/>
  </p:notesMasterIdLst>
  <p:handoutMasterIdLst>
    <p:handoutMasterId r:id="rId30"/>
  </p:handoutMasterIdLst>
  <p:sldIdLst>
    <p:sldId id="256" r:id="rId2"/>
    <p:sldId id="257" r:id="rId3"/>
    <p:sldId id="292" r:id="rId4"/>
    <p:sldId id="258" r:id="rId5"/>
    <p:sldId id="283" r:id="rId6"/>
    <p:sldId id="284" r:id="rId7"/>
    <p:sldId id="285" r:id="rId8"/>
    <p:sldId id="286" r:id="rId9"/>
    <p:sldId id="281" r:id="rId10"/>
    <p:sldId id="265" r:id="rId11"/>
    <p:sldId id="287" r:id="rId12"/>
    <p:sldId id="288" r:id="rId13"/>
    <p:sldId id="266" r:id="rId14"/>
    <p:sldId id="289" r:id="rId15"/>
    <p:sldId id="264" r:id="rId16"/>
    <p:sldId id="270" r:id="rId17"/>
    <p:sldId id="267" r:id="rId18"/>
    <p:sldId id="290" r:id="rId19"/>
    <p:sldId id="269" r:id="rId20"/>
    <p:sldId id="291" r:id="rId21"/>
    <p:sldId id="268" r:id="rId22"/>
    <p:sldId id="280" r:id="rId23"/>
    <p:sldId id="260" r:id="rId24"/>
    <p:sldId id="282" r:id="rId25"/>
    <p:sldId id="262" r:id="rId26"/>
    <p:sldId id="272" r:id="rId27"/>
    <p:sldId id="271"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vertBarState="minimized">
    <p:restoredLeft sz="7267" autoAdjust="0"/>
    <p:restoredTop sz="93713"/>
  </p:normalViewPr>
  <p:slideViewPr>
    <p:cSldViewPr snapToGrid="0">
      <p:cViewPr varScale="1">
        <p:scale>
          <a:sx n="108" d="100"/>
          <a:sy n="108" d="100"/>
        </p:scale>
        <p:origin x="1400" y="192"/>
      </p:cViewPr>
      <p:guideLst/>
    </p:cSldViewPr>
  </p:slideViewPr>
  <p:outlineViewPr>
    <p:cViewPr>
      <p:scale>
        <a:sx n="33" d="100"/>
        <a:sy n="33" d="100"/>
      </p:scale>
      <p:origin x="0" y="-165752"/>
    </p:cViewPr>
  </p:outlineViewPr>
  <p:notesTextViewPr>
    <p:cViewPr>
      <p:scale>
        <a:sx n="1" d="1"/>
        <a:sy n="1" d="1"/>
      </p:scale>
      <p:origin x="0" y="0"/>
    </p:cViewPr>
  </p:notesTextViewPr>
  <p:sorterViewPr>
    <p:cViewPr>
      <p:scale>
        <a:sx n="100" d="100"/>
        <a:sy n="100" d="100"/>
      </p:scale>
      <p:origin x="0" y="-6536"/>
    </p:cViewPr>
  </p:sorterViewPr>
  <p:notesViewPr>
    <p:cSldViewPr snapToGrid="0">
      <p:cViewPr varScale="1">
        <p:scale>
          <a:sx n="96" d="100"/>
          <a:sy n="96" d="100"/>
        </p:scale>
        <p:origin x="3688" y="17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7B3DC5C-0DE3-D24A-999F-E4826CF8073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E477947-A5AF-8B4F-BB67-BA59A76248E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11E2F2D-B4DF-5E41-93C6-DF58F7294A5E}" type="datetimeFigureOut">
              <a:rPr lang="en-US" smtClean="0"/>
              <a:t>5/28/20</a:t>
            </a:fld>
            <a:endParaRPr lang="en-US"/>
          </a:p>
        </p:txBody>
      </p:sp>
      <p:sp>
        <p:nvSpPr>
          <p:cNvPr id="4" name="Footer Placeholder 3">
            <a:extLst>
              <a:ext uri="{FF2B5EF4-FFF2-40B4-BE49-F238E27FC236}">
                <a16:creationId xmlns:a16="http://schemas.microsoft.com/office/drawing/2014/main" id="{64078428-8DB8-9246-9E0B-22B9E626950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8712434-04D5-5548-B1B7-23BA72F73B6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787ED9C-9763-D44C-A7ED-75A5C2B7BDAB}" type="slidenum">
              <a:rPr lang="en-US" smtClean="0"/>
              <a:t>‹#›</a:t>
            </a:fld>
            <a:endParaRPr lang="en-US"/>
          </a:p>
        </p:txBody>
      </p:sp>
    </p:spTree>
    <p:extLst>
      <p:ext uri="{BB962C8B-B14F-4D97-AF65-F5344CB8AC3E}">
        <p14:creationId xmlns:p14="http://schemas.microsoft.com/office/powerpoint/2010/main" val="14655780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44014B-04D2-CE40-B5A2-5030E5FD6888}" type="datetimeFigureOut">
              <a:rPr lang="en-US" smtClean="0"/>
              <a:t>5/28/20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D0FBC2-D8DB-3A47-A0DC-7D392EE31B37}" type="slidenum">
              <a:rPr lang="en-US" smtClean="0"/>
              <a:t>‹#›</a:t>
            </a:fld>
            <a:endParaRPr lang="en-US"/>
          </a:p>
        </p:txBody>
      </p:sp>
    </p:spTree>
    <p:extLst>
      <p:ext uri="{BB962C8B-B14F-4D97-AF65-F5344CB8AC3E}">
        <p14:creationId xmlns:p14="http://schemas.microsoft.com/office/powerpoint/2010/main" val="16858688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4D0FBC2-D8DB-3A47-A0DC-7D392EE31B37}" type="slidenum">
              <a:rPr lang="en-US" smtClean="0"/>
              <a:t>1</a:t>
            </a:fld>
            <a:endParaRPr lang="en-US"/>
          </a:p>
        </p:txBody>
      </p:sp>
    </p:spTree>
    <p:extLst>
      <p:ext uri="{BB962C8B-B14F-4D97-AF65-F5344CB8AC3E}">
        <p14:creationId xmlns:p14="http://schemas.microsoft.com/office/powerpoint/2010/main" val="9517120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GB" sz="1200" b="0" i="0" kern="1200" dirty="0">
                <a:solidFill>
                  <a:schemeClr val="tx1"/>
                </a:solidFill>
                <a:effectLst/>
                <a:latin typeface="+mn-lt"/>
                <a:ea typeface="+mn-ea"/>
                <a:cs typeface="+mn-cs"/>
              </a:rPr>
              <a:t>Wash all dishes as soon as you are finished eating.</a:t>
            </a:r>
          </a:p>
          <a:p>
            <a:pPr marL="228600" indent="-228600">
              <a:buFont typeface="+mj-lt"/>
              <a:buAutoNum type="arabicPeriod"/>
            </a:pPr>
            <a:r>
              <a:rPr lang="en-GB" sz="1200" b="0" i="0" kern="1200" dirty="0">
                <a:solidFill>
                  <a:schemeClr val="tx1"/>
                </a:solidFill>
                <a:effectLst/>
                <a:latin typeface="+mn-lt"/>
                <a:ea typeface="+mn-ea"/>
                <a:cs typeface="+mn-cs"/>
              </a:rPr>
              <a:t>Store food in animal-proof containers, or hang it beyond their reach.</a:t>
            </a:r>
          </a:p>
          <a:p>
            <a:pPr marL="228600" indent="-228600">
              <a:buFont typeface="+mj-lt"/>
              <a:buAutoNum type="arabicPeriod"/>
            </a:pPr>
            <a:r>
              <a:rPr lang="en-GB" sz="1200" b="0" i="0" kern="1200" dirty="0">
                <a:solidFill>
                  <a:schemeClr val="tx1"/>
                </a:solidFill>
                <a:effectLst/>
                <a:latin typeface="+mn-lt"/>
                <a:ea typeface="+mn-ea"/>
                <a:cs typeface="+mn-cs"/>
              </a:rPr>
              <a:t>Food storage containers should be air-tight to prevent aromas from escaping and attracting animals.</a:t>
            </a:r>
          </a:p>
          <a:p>
            <a:pPr marL="228600" indent="-228600">
              <a:buFont typeface="+mj-lt"/>
              <a:buAutoNum type="arabicPeriod"/>
            </a:pPr>
            <a:r>
              <a:rPr lang="en-GB" sz="1200" b="0" i="0" kern="1200" dirty="0">
                <a:solidFill>
                  <a:schemeClr val="tx1"/>
                </a:solidFill>
                <a:effectLst/>
                <a:latin typeface="+mn-lt"/>
                <a:ea typeface="+mn-ea"/>
                <a:cs typeface="+mn-cs"/>
              </a:rPr>
              <a:t>Do not bring food into your tent.</a:t>
            </a:r>
          </a:p>
          <a:p>
            <a:pPr marL="228600" indent="-228600">
              <a:buFont typeface="+mj-lt"/>
              <a:buAutoNum type="arabicPeriod"/>
            </a:pPr>
            <a:r>
              <a:rPr lang="en-GB" sz="1200" b="0" i="0" kern="1200" dirty="0">
                <a:solidFill>
                  <a:schemeClr val="tx1"/>
                </a:solidFill>
                <a:effectLst/>
                <a:latin typeface="+mn-lt"/>
                <a:ea typeface="+mn-ea"/>
                <a:cs typeface="+mn-cs"/>
              </a:rPr>
              <a:t>Store food trash in air-tight containers as well, and place it in an inaccessible area. Another option is to burn uneaten food.</a:t>
            </a:r>
          </a:p>
          <a:p>
            <a:pPr marL="228600" indent="-228600">
              <a:buFont typeface="+mj-lt"/>
              <a:buAutoNum type="arabicPeriod"/>
            </a:pPr>
            <a:endParaRPr lang="en-GB" sz="1200" b="0" i="0" kern="1200" dirty="0">
              <a:solidFill>
                <a:schemeClr val="tx1"/>
              </a:solidFill>
              <a:effectLst/>
              <a:latin typeface="+mn-lt"/>
              <a:ea typeface="+mn-ea"/>
              <a:cs typeface="+mn-cs"/>
            </a:endParaRPr>
          </a:p>
          <a:p>
            <a:pPr marL="0" indent="0">
              <a:buFont typeface="+mj-lt"/>
              <a:buNone/>
            </a:pPr>
            <a:r>
              <a:rPr lang="en-GB" sz="1200" b="0" i="0" kern="1200" dirty="0">
                <a:solidFill>
                  <a:schemeClr val="tx1"/>
                </a:solidFill>
                <a:effectLst/>
                <a:latin typeface="+mn-lt"/>
                <a:ea typeface="+mn-ea"/>
                <a:cs typeface="+mn-cs"/>
              </a:rPr>
              <a:t>Note that these steps will still not prevent a persistent animal from investigating. Raccoons which have been acclimated to human activity are brazen enough to enter a well-lit campsite even when humans are less than 10 meters away!</a:t>
            </a:r>
          </a:p>
          <a:p>
            <a:endParaRPr lang="en-GB" dirty="0"/>
          </a:p>
        </p:txBody>
      </p:sp>
      <p:sp>
        <p:nvSpPr>
          <p:cNvPr id="4" name="Slide Number Placeholder 3"/>
          <p:cNvSpPr>
            <a:spLocks noGrp="1"/>
          </p:cNvSpPr>
          <p:nvPr>
            <p:ph type="sldNum" sz="quarter" idx="5"/>
          </p:nvPr>
        </p:nvSpPr>
        <p:spPr/>
        <p:txBody>
          <a:bodyPr/>
          <a:lstStyle/>
          <a:p>
            <a:fld id="{E4D0FBC2-D8DB-3A47-A0DC-7D392EE31B37}" type="slidenum">
              <a:rPr lang="en-US" smtClean="0"/>
              <a:t>10</a:t>
            </a:fld>
            <a:endParaRPr lang="en-US"/>
          </a:p>
        </p:txBody>
      </p:sp>
    </p:spTree>
    <p:extLst>
      <p:ext uri="{BB962C8B-B14F-4D97-AF65-F5344CB8AC3E}">
        <p14:creationId xmlns:p14="http://schemas.microsoft.com/office/powerpoint/2010/main" val="4527770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GB" sz="1200" b="0" i="0" kern="1200" dirty="0">
                <a:solidFill>
                  <a:schemeClr val="tx1"/>
                </a:solidFill>
                <a:effectLst/>
                <a:latin typeface="+mn-lt"/>
                <a:ea typeface="+mn-ea"/>
                <a:cs typeface="+mn-cs"/>
              </a:rPr>
              <a:t>Wash all dishes as soon as you are finished eating.</a:t>
            </a:r>
          </a:p>
          <a:p>
            <a:pPr marL="228600" indent="-228600">
              <a:buFont typeface="+mj-lt"/>
              <a:buAutoNum type="arabicPeriod"/>
            </a:pPr>
            <a:r>
              <a:rPr lang="en-GB" sz="1200" b="0" i="0" kern="1200" dirty="0">
                <a:solidFill>
                  <a:schemeClr val="tx1"/>
                </a:solidFill>
                <a:effectLst/>
                <a:latin typeface="+mn-lt"/>
                <a:ea typeface="+mn-ea"/>
                <a:cs typeface="+mn-cs"/>
              </a:rPr>
              <a:t>Store food in animal-proof containers, or hang it beyond their reach.</a:t>
            </a:r>
          </a:p>
          <a:p>
            <a:pPr marL="228600" indent="-228600">
              <a:buFont typeface="+mj-lt"/>
              <a:buAutoNum type="arabicPeriod"/>
            </a:pPr>
            <a:r>
              <a:rPr lang="en-GB" sz="1200" b="0" i="0" kern="1200" dirty="0">
                <a:solidFill>
                  <a:schemeClr val="tx1"/>
                </a:solidFill>
                <a:effectLst/>
                <a:latin typeface="+mn-lt"/>
                <a:ea typeface="+mn-ea"/>
                <a:cs typeface="+mn-cs"/>
              </a:rPr>
              <a:t>Food storage containers should be air-tight to prevent aromas from escaping and attracting animals.</a:t>
            </a:r>
          </a:p>
          <a:p>
            <a:pPr marL="228600" indent="-228600">
              <a:buFont typeface="+mj-lt"/>
              <a:buAutoNum type="arabicPeriod"/>
            </a:pPr>
            <a:r>
              <a:rPr lang="en-GB" sz="1200" b="0" i="0" kern="1200" dirty="0">
                <a:solidFill>
                  <a:schemeClr val="tx1"/>
                </a:solidFill>
                <a:effectLst/>
                <a:latin typeface="+mn-lt"/>
                <a:ea typeface="+mn-ea"/>
                <a:cs typeface="+mn-cs"/>
              </a:rPr>
              <a:t>Do not bring food into your tent.</a:t>
            </a:r>
          </a:p>
          <a:p>
            <a:pPr marL="228600" indent="-228600">
              <a:buFont typeface="+mj-lt"/>
              <a:buAutoNum type="arabicPeriod"/>
            </a:pPr>
            <a:r>
              <a:rPr lang="en-GB" sz="1200" b="0" i="0" kern="1200" dirty="0">
                <a:solidFill>
                  <a:schemeClr val="tx1"/>
                </a:solidFill>
                <a:effectLst/>
                <a:latin typeface="+mn-lt"/>
                <a:ea typeface="+mn-ea"/>
                <a:cs typeface="+mn-cs"/>
              </a:rPr>
              <a:t>Store food trash in air-tight containers as well, and place it in an inaccessible area. Another option is to burn uneaten food.</a:t>
            </a:r>
          </a:p>
          <a:p>
            <a:pPr marL="228600" indent="-228600">
              <a:buFont typeface="+mj-lt"/>
              <a:buAutoNum type="arabicPeriod"/>
            </a:pPr>
            <a:endParaRPr lang="en-GB" sz="1200" b="0" i="0" kern="1200" dirty="0">
              <a:solidFill>
                <a:schemeClr val="tx1"/>
              </a:solidFill>
              <a:effectLst/>
              <a:latin typeface="+mn-lt"/>
              <a:ea typeface="+mn-ea"/>
              <a:cs typeface="+mn-cs"/>
            </a:endParaRPr>
          </a:p>
          <a:p>
            <a:pPr marL="0" indent="0">
              <a:buFont typeface="+mj-lt"/>
              <a:buNone/>
            </a:pPr>
            <a:r>
              <a:rPr lang="en-GB" sz="1200" b="0" i="0" kern="1200" dirty="0">
                <a:solidFill>
                  <a:schemeClr val="tx1"/>
                </a:solidFill>
                <a:effectLst/>
                <a:latin typeface="+mn-lt"/>
                <a:ea typeface="+mn-ea"/>
                <a:cs typeface="+mn-cs"/>
              </a:rPr>
              <a:t>Note that these steps will still not prevent a persistent animal from investigating. Raccoons which have been acclimated to human activity are brazen enough to enter a well-lit campsite even when humans are less than 10 meters away!</a:t>
            </a:r>
          </a:p>
          <a:p>
            <a:endParaRPr lang="en-GB" dirty="0"/>
          </a:p>
        </p:txBody>
      </p:sp>
      <p:sp>
        <p:nvSpPr>
          <p:cNvPr id="4" name="Slide Number Placeholder 3"/>
          <p:cNvSpPr>
            <a:spLocks noGrp="1"/>
          </p:cNvSpPr>
          <p:nvPr>
            <p:ph type="sldNum" sz="quarter" idx="5"/>
          </p:nvPr>
        </p:nvSpPr>
        <p:spPr/>
        <p:txBody>
          <a:bodyPr/>
          <a:lstStyle/>
          <a:p>
            <a:fld id="{E4D0FBC2-D8DB-3A47-A0DC-7D392EE31B37}" type="slidenum">
              <a:rPr lang="en-US" smtClean="0"/>
              <a:t>11</a:t>
            </a:fld>
            <a:endParaRPr lang="en-US"/>
          </a:p>
        </p:txBody>
      </p:sp>
    </p:spTree>
    <p:extLst>
      <p:ext uri="{BB962C8B-B14F-4D97-AF65-F5344CB8AC3E}">
        <p14:creationId xmlns:p14="http://schemas.microsoft.com/office/powerpoint/2010/main" val="6099668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GB" sz="1200" b="0" i="0" kern="1200" dirty="0">
                <a:solidFill>
                  <a:schemeClr val="tx1"/>
                </a:solidFill>
                <a:effectLst/>
                <a:latin typeface="+mn-lt"/>
                <a:ea typeface="+mn-ea"/>
                <a:cs typeface="+mn-cs"/>
              </a:rPr>
              <a:t>Wash all dishes as soon as you are finished eating.</a:t>
            </a:r>
          </a:p>
          <a:p>
            <a:pPr marL="228600" indent="-228600">
              <a:buFont typeface="+mj-lt"/>
              <a:buAutoNum type="arabicPeriod"/>
            </a:pPr>
            <a:r>
              <a:rPr lang="en-GB" sz="1200" b="0" i="0" kern="1200" dirty="0">
                <a:solidFill>
                  <a:schemeClr val="tx1"/>
                </a:solidFill>
                <a:effectLst/>
                <a:latin typeface="+mn-lt"/>
                <a:ea typeface="+mn-ea"/>
                <a:cs typeface="+mn-cs"/>
              </a:rPr>
              <a:t>Store food in animal-proof containers, or hang it beyond their reach.</a:t>
            </a:r>
          </a:p>
          <a:p>
            <a:pPr marL="228600" indent="-228600">
              <a:buFont typeface="+mj-lt"/>
              <a:buAutoNum type="arabicPeriod"/>
            </a:pPr>
            <a:r>
              <a:rPr lang="en-GB" sz="1200" b="0" i="0" kern="1200" dirty="0">
                <a:solidFill>
                  <a:schemeClr val="tx1"/>
                </a:solidFill>
                <a:effectLst/>
                <a:latin typeface="+mn-lt"/>
                <a:ea typeface="+mn-ea"/>
                <a:cs typeface="+mn-cs"/>
              </a:rPr>
              <a:t>Food storage containers should be air-tight to prevent aromas from escaping and attracting animals.</a:t>
            </a:r>
          </a:p>
          <a:p>
            <a:pPr marL="228600" indent="-228600">
              <a:buFont typeface="+mj-lt"/>
              <a:buAutoNum type="arabicPeriod"/>
            </a:pPr>
            <a:r>
              <a:rPr lang="en-GB" sz="1200" b="0" i="0" kern="1200" dirty="0">
                <a:solidFill>
                  <a:schemeClr val="tx1"/>
                </a:solidFill>
                <a:effectLst/>
                <a:latin typeface="+mn-lt"/>
                <a:ea typeface="+mn-ea"/>
                <a:cs typeface="+mn-cs"/>
              </a:rPr>
              <a:t>Do not bring food into your tent.</a:t>
            </a:r>
          </a:p>
          <a:p>
            <a:pPr marL="228600" indent="-228600">
              <a:buFont typeface="+mj-lt"/>
              <a:buAutoNum type="arabicPeriod"/>
            </a:pPr>
            <a:r>
              <a:rPr lang="en-GB" sz="1200" b="0" i="0" kern="1200" dirty="0">
                <a:solidFill>
                  <a:schemeClr val="tx1"/>
                </a:solidFill>
                <a:effectLst/>
                <a:latin typeface="+mn-lt"/>
                <a:ea typeface="+mn-ea"/>
                <a:cs typeface="+mn-cs"/>
              </a:rPr>
              <a:t>Store food trash in air-tight containers as well, and place it in an inaccessible area. Another option is to burn uneaten food.</a:t>
            </a:r>
          </a:p>
          <a:p>
            <a:pPr marL="228600" indent="-228600">
              <a:buFont typeface="+mj-lt"/>
              <a:buAutoNum type="arabicPeriod"/>
            </a:pPr>
            <a:endParaRPr lang="en-GB" sz="1200" b="0" i="0" kern="1200" dirty="0">
              <a:solidFill>
                <a:schemeClr val="tx1"/>
              </a:solidFill>
              <a:effectLst/>
              <a:latin typeface="+mn-lt"/>
              <a:ea typeface="+mn-ea"/>
              <a:cs typeface="+mn-cs"/>
            </a:endParaRPr>
          </a:p>
          <a:p>
            <a:pPr marL="0" indent="0">
              <a:buFont typeface="+mj-lt"/>
              <a:buNone/>
            </a:pPr>
            <a:r>
              <a:rPr lang="en-GB" sz="1200" b="0" i="0" kern="1200" dirty="0">
                <a:solidFill>
                  <a:schemeClr val="tx1"/>
                </a:solidFill>
                <a:effectLst/>
                <a:latin typeface="+mn-lt"/>
                <a:ea typeface="+mn-ea"/>
                <a:cs typeface="+mn-cs"/>
              </a:rPr>
              <a:t>Note that these steps will still not prevent a persistent animal from investigating. Raccoons which have been acclimated to human activity are brazen enough to enter a well-lit campsite even when humans are less than 10 meters away!</a:t>
            </a:r>
          </a:p>
          <a:p>
            <a:endParaRPr lang="en-GB" dirty="0"/>
          </a:p>
        </p:txBody>
      </p:sp>
      <p:sp>
        <p:nvSpPr>
          <p:cNvPr id="4" name="Slide Number Placeholder 3"/>
          <p:cNvSpPr>
            <a:spLocks noGrp="1"/>
          </p:cNvSpPr>
          <p:nvPr>
            <p:ph type="sldNum" sz="quarter" idx="5"/>
          </p:nvPr>
        </p:nvSpPr>
        <p:spPr/>
        <p:txBody>
          <a:bodyPr/>
          <a:lstStyle/>
          <a:p>
            <a:fld id="{E4D0FBC2-D8DB-3A47-A0DC-7D392EE31B37}" type="slidenum">
              <a:rPr lang="en-US" smtClean="0"/>
              <a:t>12</a:t>
            </a:fld>
            <a:endParaRPr lang="en-US"/>
          </a:p>
        </p:txBody>
      </p:sp>
    </p:spTree>
    <p:extLst>
      <p:ext uri="{BB962C8B-B14F-4D97-AF65-F5344CB8AC3E}">
        <p14:creationId xmlns:p14="http://schemas.microsoft.com/office/powerpoint/2010/main" val="120249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The latrine should be located at least 60 meters away from any source of water.</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The latrine should be private.</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The commode should be sturdy and well-able to support the weight of anyone using it.</a:t>
            </a:r>
          </a:p>
          <a:p>
            <a:endParaRPr lang="en-GB" dirty="0"/>
          </a:p>
          <a:p>
            <a:r>
              <a:rPr lang="en-GB" b="1" dirty="0"/>
              <a:t>Sanitation</a:t>
            </a:r>
          </a:p>
          <a:p>
            <a:endParaRPr lang="en-GB" dirty="0"/>
          </a:p>
          <a:p>
            <a:r>
              <a:rPr lang="en-GB" dirty="0"/>
              <a:t>If camping at a facility that has toilets, use them. If camping in the wilderness, you will have to either build a latrine or use cat holes. Do "your business" at least 60 meters (200 feet) away from any source of water (such as a spring, river, or lake), and at least 30 meters (100 feet) away from your camp. Dig a shallow hole 7-10cm (3-4 inches) deep and go there. Then bury it (and any toilet paper). At this depth, there is a lot of bacteria in the soil to quickly compost your waste. Digging deeper will make it take longer.</a:t>
            </a:r>
          </a:p>
          <a:p>
            <a:endParaRPr lang="en-GB" dirty="0"/>
          </a:p>
          <a:p>
            <a:r>
              <a:rPr lang="en-GB" dirty="0"/>
              <a:t>Just because you are camping does not mean you are at liberty to skip personal hygiene. Wash your hands before you eat and after you answer "nature's call." Brush your teeth before you go to bed and after breakfast. Wash your face and clean your fingernails.</a:t>
            </a:r>
          </a:p>
          <a:p>
            <a:endParaRPr lang="en-GB" dirty="0"/>
          </a:p>
          <a:p>
            <a:r>
              <a:rPr lang="en-GB" dirty="0"/>
              <a:t>Keep your kitchen clean too, and wash your dishes as soon as you finish eating. Dishes should be washed with hot, soapy, potable water. A few drops of bleach should be added to your rinse water. It's a good idea to heat dish washing water while preparing meals so that it is ready to use as soon as there are dirty dishes to wash. Be sure the water is not hot enough to scald anyone's hands. Cold water and boiling water can be mixed half-and-half for a comfortable washing temperature.</a:t>
            </a:r>
          </a:p>
        </p:txBody>
      </p:sp>
      <p:sp>
        <p:nvSpPr>
          <p:cNvPr id="4" name="Slide Number Placeholder 3"/>
          <p:cNvSpPr>
            <a:spLocks noGrp="1"/>
          </p:cNvSpPr>
          <p:nvPr>
            <p:ph type="sldNum" sz="quarter" idx="5"/>
          </p:nvPr>
        </p:nvSpPr>
        <p:spPr/>
        <p:txBody>
          <a:bodyPr/>
          <a:lstStyle/>
          <a:p>
            <a:fld id="{E4D0FBC2-D8DB-3A47-A0DC-7D392EE31B37}" type="slidenum">
              <a:rPr lang="en-US" smtClean="0"/>
              <a:t>13</a:t>
            </a:fld>
            <a:endParaRPr lang="en-US"/>
          </a:p>
        </p:txBody>
      </p:sp>
    </p:spTree>
    <p:extLst>
      <p:ext uri="{BB962C8B-B14F-4D97-AF65-F5344CB8AC3E}">
        <p14:creationId xmlns:p14="http://schemas.microsoft.com/office/powerpoint/2010/main" val="24752530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The latrine should be located at least 60 meters away from any source of water.</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The latrine should be private.</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The commode should be sturdy and well-able to support the weight of anyone using it.</a:t>
            </a:r>
          </a:p>
          <a:p>
            <a:endParaRPr lang="en-GB" dirty="0"/>
          </a:p>
          <a:p>
            <a:r>
              <a:rPr lang="en-GB" b="1" dirty="0"/>
              <a:t>Sanitation</a:t>
            </a:r>
          </a:p>
          <a:p>
            <a:endParaRPr lang="en-GB" dirty="0"/>
          </a:p>
          <a:p>
            <a:r>
              <a:rPr lang="en-GB" dirty="0"/>
              <a:t>If camping at a facility that has toilets, use them. If camping in the wilderness, you will have to either build a latrine or use cat holes. Do "your business" at least 60 meters (200 feet) away from any source of water (such as a spring, river, or lake), and at least 30 meters (100 feet) away from your camp. Dig a shallow hole 7-10cm (3-4 inches) deep and go there. Then bury it (and any toilet paper). At this depth, there is a lot of bacteria in the soil to quickly compost your waste. Digging deeper will make it take longer.</a:t>
            </a:r>
          </a:p>
          <a:p>
            <a:endParaRPr lang="en-GB" dirty="0"/>
          </a:p>
          <a:p>
            <a:r>
              <a:rPr lang="en-GB" dirty="0"/>
              <a:t>Just because you are camping does not mean you are at liberty to skip personal hygiene. Wash your hands before you eat and after you answer "nature's call." Brush your teeth before you go to bed and after breakfast. Wash your face and clean your fingernails.</a:t>
            </a:r>
          </a:p>
          <a:p>
            <a:endParaRPr lang="en-GB" dirty="0"/>
          </a:p>
          <a:p>
            <a:r>
              <a:rPr lang="en-GB" dirty="0"/>
              <a:t>Keep your kitchen clean too, and wash your dishes as soon as you finish eating. Dishes should be washed with hot, soapy, potable water. A few drops of bleach should be added to your rinse water. It's a good idea to heat dish washing water while preparing meals so that it is ready to use as soon as there are dirty dishes to wash. Be sure the water is not hot enough to scald anyone's hands. Cold water and boiling water can be mixed half-and-half for a comfortable washing temperature.</a:t>
            </a:r>
          </a:p>
        </p:txBody>
      </p:sp>
      <p:sp>
        <p:nvSpPr>
          <p:cNvPr id="4" name="Slide Number Placeholder 3"/>
          <p:cNvSpPr>
            <a:spLocks noGrp="1"/>
          </p:cNvSpPr>
          <p:nvPr>
            <p:ph type="sldNum" sz="quarter" idx="5"/>
          </p:nvPr>
        </p:nvSpPr>
        <p:spPr/>
        <p:txBody>
          <a:bodyPr/>
          <a:lstStyle/>
          <a:p>
            <a:fld id="{E4D0FBC2-D8DB-3A47-A0DC-7D392EE31B37}" type="slidenum">
              <a:rPr lang="en-US" smtClean="0"/>
              <a:t>14</a:t>
            </a:fld>
            <a:endParaRPr lang="en-US"/>
          </a:p>
        </p:txBody>
      </p:sp>
    </p:spTree>
    <p:extLst>
      <p:ext uri="{BB962C8B-B14F-4D97-AF65-F5344CB8AC3E}">
        <p14:creationId xmlns:p14="http://schemas.microsoft.com/office/powerpoint/2010/main" val="22524675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dirty="0"/>
              <a:t>Emergency Readiness</a:t>
            </a:r>
          </a:p>
          <a:p>
            <a:pPr algn="l"/>
            <a:endParaRPr lang="en-GB" dirty="0"/>
          </a:p>
          <a:p>
            <a:pPr algn="l"/>
            <a:r>
              <a:rPr lang="en-GB" dirty="0"/>
              <a:t>You should never go camping without a first aid kit. Be prepared for any emergencies that may arise. Know where you can find help from the police and where the nearest hospital is before you need to use their services. Many remote areas and camp grounds do not have good cell phone service, so do not rely on your cell phone to get you out of trouble.</a:t>
            </a:r>
          </a:p>
          <a:p>
            <a:pPr algn="l"/>
            <a:endParaRPr lang="en-GB" dirty="0"/>
          </a:p>
          <a:p>
            <a:pPr algn="l"/>
            <a:r>
              <a:rPr lang="en-GB" dirty="0"/>
              <a:t>Every Pathfinder and staff member should carry a medical release form with them at all times during a campout, so that if an emergency arises, medical personnel will have proper authorization to begin treatment. These forms should be signed and dated in the recent past - no more than a few months ago. Additionally, all staff should carry medical release forms for all the Pathfinders under their charge at all times during a campout.</a:t>
            </a:r>
          </a:p>
          <a:p>
            <a:pPr algn="l"/>
            <a:endParaRPr lang="en-GB" dirty="0"/>
          </a:p>
          <a:p>
            <a:pPr algn="l"/>
            <a:r>
              <a:rPr lang="en-GB" dirty="0"/>
              <a:t>Commercially available first aid kits available via normal retail routes have traditionally been intended for treatment of minor injuries only. </a:t>
            </a:r>
          </a:p>
          <a:p>
            <a:pPr algn="l"/>
            <a:endParaRPr lang="en-GB" dirty="0"/>
          </a:p>
          <a:p>
            <a:pPr algn="l"/>
            <a:r>
              <a:rPr lang="en-GB" dirty="0"/>
              <a:t>Typical contents include:</a:t>
            </a:r>
          </a:p>
          <a:p>
            <a:pPr marL="171450" indent="-171450" algn="l">
              <a:buFont typeface="Arial" panose="020B0604020202020204" pitchFamily="34" charset="0"/>
              <a:buChar char="•"/>
            </a:pPr>
            <a:r>
              <a:rPr lang="en-GB" dirty="0"/>
              <a:t>adhesive bandages</a:t>
            </a:r>
          </a:p>
          <a:p>
            <a:pPr marL="171450" indent="-171450" algn="l">
              <a:buFont typeface="Arial" panose="020B0604020202020204" pitchFamily="34" charset="0"/>
              <a:buChar char="•"/>
            </a:pPr>
            <a:r>
              <a:rPr lang="en-GB" dirty="0"/>
              <a:t>regular strength pain medication</a:t>
            </a:r>
          </a:p>
          <a:p>
            <a:pPr marL="171450" indent="-171450" algn="l">
              <a:buFont typeface="Arial" panose="020B0604020202020204" pitchFamily="34" charset="0"/>
              <a:buChar char="•"/>
            </a:pPr>
            <a:r>
              <a:rPr lang="en-GB" dirty="0"/>
              <a:t>gauze</a:t>
            </a:r>
          </a:p>
          <a:p>
            <a:pPr marL="171450" indent="-171450" algn="l">
              <a:buFont typeface="Arial" panose="020B0604020202020204" pitchFamily="34" charset="0"/>
              <a:buChar char="•"/>
            </a:pPr>
            <a:r>
              <a:rPr lang="en-GB" dirty="0"/>
              <a:t>low grade disinfectant.</a:t>
            </a:r>
          </a:p>
          <a:p>
            <a:pPr marL="171450" indent="-171450" algn="l">
              <a:buFont typeface="Arial" panose="020B0604020202020204" pitchFamily="34" charset="0"/>
              <a:buChar char="•"/>
            </a:pPr>
            <a:endParaRPr lang="en-GB" dirty="0"/>
          </a:p>
          <a:p>
            <a:pPr marL="0" indent="0" algn="l">
              <a:buFont typeface="Arial" panose="020B0604020202020204" pitchFamily="34" charset="0"/>
              <a:buNone/>
            </a:pPr>
            <a:r>
              <a:rPr lang="en-GB" dirty="0"/>
              <a:t>Additional items may include:</a:t>
            </a:r>
          </a:p>
          <a:p>
            <a:pPr marL="171450" indent="-171450" algn="l">
              <a:buFont typeface="Arial" panose="020B0604020202020204" pitchFamily="34" charset="0"/>
              <a:buChar char="•"/>
            </a:pPr>
            <a:r>
              <a:rPr lang="en-GB" dirty="0"/>
              <a:t>tweezers (for tick and splinter removal)</a:t>
            </a:r>
          </a:p>
          <a:p>
            <a:pPr marL="171450" indent="-171450" algn="l">
              <a:buFont typeface="Arial" panose="020B0604020202020204" pitchFamily="34" charset="0"/>
              <a:buChar char="•"/>
            </a:pPr>
            <a:r>
              <a:rPr lang="en-GB" dirty="0"/>
              <a:t>Ace bandages</a:t>
            </a:r>
          </a:p>
          <a:p>
            <a:pPr marL="171450" indent="-171450" algn="l">
              <a:buFont typeface="Arial" panose="020B0604020202020204" pitchFamily="34" charset="0"/>
              <a:buChar char="•"/>
            </a:pPr>
            <a:r>
              <a:rPr lang="en-GB" dirty="0"/>
              <a:t>burn cream</a:t>
            </a:r>
          </a:p>
          <a:p>
            <a:pPr marL="171450" indent="-171450" algn="l">
              <a:buFont typeface="Arial" panose="020B0604020202020204" pitchFamily="34" charset="0"/>
              <a:buChar char="•"/>
            </a:pPr>
            <a:r>
              <a:rPr lang="en-GB" dirty="0"/>
              <a:t>medical grade gloves (to protect the responder)</a:t>
            </a:r>
          </a:p>
          <a:p>
            <a:pPr marL="171450" indent="-171450" algn="l">
              <a:buFont typeface="Arial" panose="020B0604020202020204" pitchFamily="34" charset="0"/>
              <a:buChar char="•"/>
            </a:pPr>
            <a:r>
              <a:rPr lang="en-GB" dirty="0"/>
              <a:t>alcohol pads (for sterilizing equipment and wounds)</a:t>
            </a:r>
          </a:p>
          <a:p>
            <a:pPr marL="171450" indent="-171450" algn="l">
              <a:buFont typeface="Arial" panose="020B0604020202020204" pitchFamily="34" charset="0"/>
              <a:buChar char="•"/>
            </a:pPr>
            <a:r>
              <a:rPr lang="en-GB" dirty="0"/>
              <a:t>an epinephrine auto-injector (brand name </a:t>
            </a:r>
            <a:r>
              <a:rPr lang="en-GB" dirty="0" err="1"/>
              <a:t>Epipen</a:t>
            </a:r>
            <a:r>
              <a:rPr lang="en-GB" dirty="0"/>
              <a:t>) - often included in kits for wilderness use and in places such as summer camps, to treat anaphylactic shock.</a:t>
            </a:r>
          </a:p>
          <a:p>
            <a:pPr marL="171450" indent="-171450" algn="l">
              <a:buFont typeface="Arial" panose="020B0604020202020204" pitchFamily="34" charset="0"/>
              <a:buChar char="•"/>
            </a:pPr>
            <a:r>
              <a:rPr lang="en-GB" dirty="0"/>
              <a:t>When inspecting your club's first aid kit, be sure to check expiration dates on any medications.</a:t>
            </a:r>
          </a:p>
        </p:txBody>
      </p:sp>
      <p:sp>
        <p:nvSpPr>
          <p:cNvPr id="4" name="Slide Number Placeholder 3"/>
          <p:cNvSpPr>
            <a:spLocks noGrp="1"/>
          </p:cNvSpPr>
          <p:nvPr>
            <p:ph type="sldNum" sz="quarter" idx="5"/>
          </p:nvPr>
        </p:nvSpPr>
        <p:spPr/>
        <p:txBody>
          <a:bodyPr/>
          <a:lstStyle/>
          <a:p>
            <a:fld id="{E4D0FBC2-D8DB-3A47-A0DC-7D392EE31B37}" type="slidenum">
              <a:rPr lang="en-US" smtClean="0"/>
              <a:t>15</a:t>
            </a:fld>
            <a:endParaRPr lang="en-US"/>
          </a:p>
        </p:txBody>
      </p:sp>
    </p:spTree>
    <p:extLst>
      <p:ext uri="{BB962C8B-B14F-4D97-AF65-F5344CB8AC3E}">
        <p14:creationId xmlns:p14="http://schemas.microsoft.com/office/powerpoint/2010/main" val="8966934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GB" sz="1200" b="0" i="0" kern="1200" dirty="0">
                <a:solidFill>
                  <a:schemeClr val="tx1"/>
                </a:solidFill>
                <a:effectLst/>
                <a:latin typeface="+mn-lt"/>
                <a:ea typeface="+mn-ea"/>
                <a:cs typeface="+mn-cs"/>
              </a:rPr>
              <a:t>Camping does not absolve a person from good hygiene practices. It merely makes such practices a little less convenient.</a:t>
            </a:r>
          </a:p>
          <a:p>
            <a:pPr marL="228600" indent="-228600">
              <a:buFont typeface="+mj-lt"/>
              <a:buAutoNum type="arabicPeriod"/>
            </a:pPr>
            <a:r>
              <a:rPr lang="en-GB" sz="1200" b="0" i="0" kern="1200" dirty="0">
                <a:solidFill>
                  <a:schemeClr val="tx1"/>
                </a:solidFill>
                <a:effectLst/>
                <a:latin typeface="+mn-lt"/>
                <a:ea typeface="+mn-ea"/>
                <a:cs typeface="+mn-cs"/>
              </a:rPr>
              <a:t>Build an appropriate latrine and locate it properly (away from the campsite and away from any source of water).</a:t>
            </a:r>
          </a:p>
          <a:p>
            <a:pPr marL="228600" indent="-228600">
              <a:buFont typeface="+mj-lt"/>
              <a:buAutoNum type="arabicPeriod"/>
            </a:pPr>
            <a:r>
              <a:rPr lang="en-GB" sz="1200" b="0" i="0" kern="1200" dirty="0">
                <a:solidFill>
                  <a:schemeClr val="tx1"/>
                </a:solidFill>
                <a:effectLst/>
                <a:latin typeface="+mn-lt"/>
                <a:ea typeface="+mn-ea"/>
                <a:cs typeface="+mn-cs"/>
              </a:rPr>
              <a:t>Wash dishes in plastic tubs. One for pre-rinse, one for washing, and one for rinsing. All tubs should be filled with hot water (heat it on the camp stove), and the temperature should be checked before the dishes are washed.</a:t>
            </a:r>
          </a:p>
          <a:p>
            <a:pPr marL="228600" indent="-228600">
              <a:buFont typeface="+mj-lt"/>
              <a:buAutoNum type="arabicPeriod"/>
            </a:pPr>
            <a:r>
              <a:rPr lang="en-GB" sz="1200" b="0" i="0" kern="1200" dirty="0">
                <a:solidFill>
                  <a:schemeClr val="tx1"/>
                </a:solidFill>
                <a:effectLst/>
                <a:latin typeface="+mn-lt"/>
                <a:ea typeface="+mn-ea"/>
                <a:cs typeface="+mn-cs"/>
              </a:rPr>
              <a:t>Water temperature can be moderated by mixing hot water with cold water.</a:t>
            </a:r>
          </a:p>
          <a:p>
            <a:pPr marL="228600" indent="-228600">
              <a:buFont typeface="+mj-lt"/>
              <a:buAutoNum type="arabicPeriod"/>
            </a:pPr>
            <a:r>
              <a:rPr lang="en-GB" sz="1200" b="0" i="0" kern="1200" dirty="0">
                <a:solidFill>
                  <a:schemeClr val="tx1"/>
                </a:solidFill>
                <a:effectLst/>
                <a:latin typeface="+mn-lt"/>
                <a:ea typeface="+mn-ea"/>
                <a:cs typeface="+mn-cs"/>
              </a:rPr>
              <a:t>The final rinse tub can benefit from a teaspoon of chlorine bleach.</a:t>
            </a:r>
          </a:p>
          <a:p>
            <a:pPr marL="228600" indent="-228600">
              <a:buFont typeface="+mj-lt"/>
              <a:buAutoNum type="arabicPeriod"/>
            </a:pPr>
            <a:r>
              <a:rPr lang="en-GB" sz="1200" b="0" i="0" kern="1200" dirty="0">
                <a:solidFill>
                  <a:schemeClr val="tx1"/>
                </a:solidFill>
                <a:effectLst/>
                <a:latin typeface="+mn-lt"/>
                <a:ea typeface="+mn-ea"/>
                <a:cs typeface="+mn-cs"/>
              </a:rPr>
              <a:t>A handwashing station can be fashioned from a gallon jug (such as a milk jug). Fill it with water, screw the cap tightly in place, and suspend it from a tree. Pierce the jug with a golf tee. When the tee is removed, water will dribble out. When the tee is replaced, the flow will stop. Put a bar of soap in the toe of an old pair of pantyhose, cut the leg from the hose, and tie it to the handle of the milk jug. This will keep the soap from falling to the ground and getting covered with debris, but the soap can be used without removing it from the hose.</a:t>
            </a:r>
          </a:p>
          <a:p>
            <a:pPr marL="228600" indent="-228600">
              <a:buFont typeface="+mj-lt"/>
              <a:buAutoNum type="arabicPeriod"/>
            </a:pPr>
            <a:r>
              <a:rPr lang="en-GB" sz="1200" b="0" i="0" kern="1200" dirty="0">
                <a:solidFill>
                  <a:schemeClr val="tx1"/>
                </a:solidFill>
                <a:effectLst/>
                <a:latin typeface="+mn-lt"/>
                <a:ea typeface="+mn-ea"/>
                <a:cs typeface="+mn-cs"/>
              </a:rPr>
              <a:t>Spit toothpaste into the trash or bury it. No one wants to look at that.</a:t>
            </a:r>
          </a:p>
          <a:p>
            <a:endParaRPr lang="en-GB" dirty="0"/>
          </a:p>
          <a:p>
            <a:endParaRPr lang="en-GB" dirty="0"/>
          </a:p>
          <a:p>
            <a:r>
              <a:rPr lang="en-GB" b="1" dirty="0"/>
              <a:t>Safe Water</a:t>
            </a:r>
          </a:p>
          <a:p>
            <a:endParaRPr lang="en-GB" dirty="0"/>
          </a:p>
          <a:p>
            <a:r>
              <a:rPr lang="en-GB" dirty="0"/>
              <a:t>When camping in an area that does not have running water and toilets, you must either bring water with you, or bring along the means for purifying water you collect when you arrive. Do not assume that because a stream or lake looks clean that it is OK to drink. In general, it is not, and drinking it without treating it carries a high risk of causing diarrhoea or vomiting.</a:t>
            </a:r>
          </a:p>
          <a:p>
            <a:endParaRPr lang="en-GB" dirty="0"/>
          </a:p>
          <a:p>
            <a:r>
              <a:rPr lang="en-GB" dirty="0"/>
              <a:t>When camping in an area that does have running water, make sure that it is OK for drinking. If you see a sign that says "Non-potable Water," that means that it is NOT OK to drink. Rather, non-potable water is only suitable for flushing toilets and washing hands.</a:t>
            </a:r>
          </a:p>
          <a:p>
            <a:endParaRPr lang="en-GB" dirty="0"/>
          </a:p>
          <a:p>
            <a:r>
              <a:rPr lang="en-GB" dirty="0"/>
              <a:t>Do not brush your teeth, cook with, or drink non-potable water without purifying it first.</a:t>
            </a:r>
          </a:p>
        </p:txBody>
      </p:sp>
      <p:sp>
        <p:nvSpPr>
          <p:cNvPr id="4" name="Slide Number Placeholder 3"/>
          <p:cNvSpPr>
            <a:spLocks noGrp="1"/>
          </p:cNvSpPr>
          <p:nvPr>
            <p:ph type="sldNum" sz="quarter" idx="5"/>
          </p:nvPr>
        </p:nvSpPr>
        <p:spPr/>
        <p:txBody>
          <a:bodyPr/>
          <a:lstStyle/>
          <a:p>
            <a:fld id="{E4D0FBC2-D8DB-3A47-A0DC-7D392EE31B37}" type="slidenum">
              <a:rPr lang="en-US" smtClean="0"/>
              <a:t>16</a:t>
            </a:fld>
            <a:endParaRPr lang="en-US"/>
          </a:p>
        </p:txBody>
      </p:sp>
    </p:spTree>
    <p:extLst>
      <p:ext uri="{BB962C8B-B14F-4D97-AF65-F5344CB8AC3E}">
        <p14:creationId xmlns:p14="http://schemas.microsoft.com/office/powerpoint/2010/main" val="29326002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solidFill>
                  <a:srgbClr val="18191A"/>
                </a:solidFill>
                <a:latin typeface="Helvetica-Bold" pitchFamily="2" charset="0"/>
              </a:rPr>
              <a:t>Boiling</a:t>
            </a:r>
          </a:p>
          <a:p>
            <a:r>
              <a:rPr lang="en-GB" sz="1200" b="0" dirty="0">
                <a:solidFill>
                  <a:srgbClr val="18191A"/>
                </a:solidFill>
                <a:latin typeface="Helvetica" pitchFamily="2" charset="0"/>
              </a:rPr>
              <a:t>Water can be purified by boiling for five to ten minutes.</a:t>
            </a:r>
          </a:p>
          <a:p>
            <a:endParaRPr lang="en-GB" sz="1200" b="0" dirty="0">
              <a:solidFill>
                <a:srgbClr val="18191A"/>
              </a:solidFill>
              <a:latin typeface="Helvetica" pitchFamily="2" charset="0"/>
            </a:endParaRPr>
          </a:p>
          <a:p>
            <a:r>
              <a:rPr lang="en-GB" sz="1200" b="1" dirty="0">
                <a:solidFill>
                  <a:srgbClr val="18191A"/>
                </a:solidFill>
                <a:latin typeface="Helvetica-Bold" pitchFamily="2" charset="0"/>
              </a:rPr>
              <a:t>Iodine</a:t>
            </a:r>
          </a:p>
          <a:p>
            <a:r>
              <a:rPr lang="en-GB" sz="1200" b="0" dirty="0">
                <a:solidFill>
                  <a:srgbClr val="18191A"/>
                </a:solidFill>
                <a:latin typeface="Helvetica" pitchFamily="2" charset="0"/>
              </a:rPr>
              <a:t>Iodine is added to water as a solution, crystallized, or in tablets. The iodine kills many—but not all—of the most common pathogens present in natural fresh water sources. Carrying iodine for water purification is an imperfect but light weight solution for those in need of field purification of drinking water. There are kits available in camping stores that include an iodine pill and a second pill that will remove the iodine taste from the water after it has been disinfected.</a:t>
            </a:r>
          </a:p>
          <a:p>
            <a:endParaRPr lang="en-GB" sz="1200" b="0" dirty="0">
              <a:solidFill>
                <a:srgbClr val="18191A"/>
              </a:solidFill>
              <a:latin typeface="Helvetica" pitchFamily="2" charset="0"/>
            </a:endParaRPr>
          </a:p>
          <a:p>
            <a:r>
              <a:rPr lang="en-GB" sz="1200" b="1" dirty="0">
                <a:solidFill>
                  <a:srgbClr val="18191A"/>
                </a:solidFill>
                <a:latin typeface="Helvetica-Bold" pitchFamily="2" charset="0"/>
              </a:rPr>
              <a:t>Chlorine</a:t>
            </a:r>
          </a:p>
          <a:p>
            <a:r>
              <a:rPr lang="en-GB" sz="1200" b="0" dirty="0">
                <a:solidFill>
                  <a:srgbClr val="18191A"/>
                </a:solidFill>
                <a:latin typeface="Helvetica" pitchFamily="2" charset="0"/>
              </a:rPr>
              <a:t>Chlorine-based bleach may be used for emergency disinfection. Add 2 drops of 5% bleach per litre or quart of clear water, then let stand covered for 30 to 60 minutes. After this it may be left open to reduce the chlorine smell and taste.</a:t>
            </a:r>
          </a:p>
          <a:p>
            <a:endParaRPr lang="en-GB" sz="1200" b="0" dirty="0">
              <a:solidFill>
                <a:srgbClr val="18191A"/>
              </a:solidFill>
              <a:latin typeface="Helvetica" pitchFamily="2" charset="0"/>
            </a:endParaRPr>
          </a:p>
          <a:p>
            <a:r>
              <a:rPr lang="en-GB" sz="1200" b="1" dirty="0">
                <a:solidFill>
                  <a:srgbClr val="18191A"/>
                </a:solidFill>
                <a:latin typeface="Helvetica-Bold" pitchFamily="2" charset="0"/>
              </a:rPr>
              <a:t>Filtering</a:t>
            </a:r>
          </a:p>
          <a:p>
            <a:r>
              <a:rPr lang="en-GB" sz="1200" b="0" dirty="0">
                <a:solidFill>
                  <a:srgbClr val="18191A"/>
                </a:solidFill>
                <a:latin typeface="Helvetica" pitchFamily="2" charset="0"/>
              </a:rPr>
              <a:t>Water filters are also used to make water potable. These filters are usually small, portable and light (1-2 pounds), and filter water by working a hand pump. Dirty water is pumped via a tube through the filter, then out into another flexible tube and directly into a water bottle. These types of filters work to remove bacteria, protozoa and cysts, all of which can cause disease. These water filters should not be confused with devices or tablets that are water purifiers. Water purifiers satisfy higher EPA standards, and also remove viruses, such as hepatitis A and rota virus, among others.</a:t>
            </a:r>
            <a:endParaRPr lang="en-GB" dirty="0"/>
          </a:p>
        </p:txBody>
      </p:sp>
      <p:sp>
        <p:nvSpPr>
          <p:cNvPr id="4" name="Slide Number Placeholder 3"/>
          <p:cNvSpPr>
            <a:spLocks noGrp="1"/>
          </p:cNvSpPr>
          <p:nvPr>
            <p:ph type="sldNum" sz="quarter" idx="5"/>
          </p:nvPr>
        </p:nvSpPr>
        <p:spPr/>
        <p:txBody>
          <a:bodyPr/>
          <a:lstStyle/>
          <a:p>
            <a:fld id="{E4D0FBC2-D8DB-3A47-A0DC-7D392EE31B37}" type="slidenum">
              <a:rPr lang="en-US" smtClean="0"/>
              <a:t>17</a:t>
            </a:fld>
            <a:endParaRPr lang="en-US"/>
          </a:p>
        </p:txBody>
      </p:sp>
    </p:spTree>
    <p:extLst>
      <p:ext uri="{BB962C8B-B14F-4D97-AF65-F5344CB8AC3E}">
        <p14:creationId xmlns:p14="http://schemas.microsoft.com/office/powerpoint/2010/main" val="23205013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solidFill>
                  <a:srgbClr val="18191A"/>
                </a:solidFill>
                <a:latin typeface="Helvetica-Bold" pitchFamily="2" charset="0"/>
              </a:rPr>
              <a:t>Boiling</a:t>
            </a:r>
          </a:p>
          <a:p>
            <a:r>
              <a:rPr lang="en-GB" sz="1200" b="0" dirty="0">
                <a:solidFill>
                  <a:srgbClr val="18191A"/>
                </a:solidFill>
                <a:latin typeface="Helvetica" pitchFamily="2" charset="0"/>
              </a:rPr>
              <a:t>Water can be purified by boiling for five to ten minutes.</a:t>
            </a:r>
          </a:p>
          <a:p>
            <a:endParaRPr lang="en-GB" sz="1200" b="0" dirty="0">
              <a:solidFill>
                <a:srgbClr val="18191A"/>
              </a:solidFill>
              <a:latin typeface="Helvetica" pitchFamily="2" charset="0"/>
            </a:endParaRPr>
          </a:p>
          <a:p>
            <a:r>
              <a:rPr lang="en-GB" sz="1200" b="1" dirty="0">
                <a:solidFill>
                  <a:srgbClr val="18191A"/>
                </a:solidFill>
                <a:latin typeface="Helvetica-Bold" pitchFamily="2" charset="0"/>
              </a:rPr>
              <a:t>Iodine</a:t>
            </a:r>
          </a:p>
          <a:p>
            <a:r>
              <a:rPr lang="en-GB" sz="1200" b="0" dirty="0">
                <a:solidFill>
                  <a:srgbClr val="18191A"/>
                </a:solidFill>
                <a:latin typeface="Helvetica" pitchFamily="2" charset="0"/>
              </a:rPr>
              <a:t>Iodine is added to water as a solution, crystallized, or in tablets. The iodine kills many—but not all—of the most common pathogens present in natural fresh water sources. Carrying iodine for water purification is an imperfect but light weight solution for those in need of field purification of drinking water. There are kits available in camping stores that include an iodine pill and a second pill that will remove the iodine taste from the water after it has been disinfected.</a:t>
            </a:r>
          </a:p>
          <a:p>
            <a:endParaRPr lang="en-GB" sz="1200" b="0" dirty="0">
              <a:solidFill>
                <a:srgbClr val="18191A"/>
              </a:solidFill>
              <a:latin typeface="Helvetica" pitchFamily="2" charset="0"/>
            </a:endParaRPr>
          </a:p>
          <a:p>
            <a:r>
              <a:rPr lang="en-GB" sz="1200" b="1" dirty="0">
                <a:solidFill>
                  <a:srgbClr val="18191A"/>
                </a:solidFill>
                <a:latin typeface="Helvetica-Bold" pitchFamily="2" charset="0"/>
              </a:rPr>
              <a:t>Chlorine</a:t>
            </a:r>
          </a:p>
          <a:p>
            <a:r>
              <a:rPr lang="en-GB" sz="1200" b="0" dirty="0">
                <a:solidFill>
                  <a:srgbClr val="18191A"/>
                </a:solidFill>
                <a:latin typeface="Helvetica" pitchFamily="2" charset="0"/>
              </a:rPr>
              <a:t>Chlorine-based bleach may be used for emergency disinfection. Add 2 drops of 5% bleach per litre or quart of clear water, then let stand covered for 30 to 60 minutes. After this it may be left open to reduce the chlorine smell and taste.</a:t>
            </a:r>
          </a:p>
          <a:p>
            <a:endParaRPr lang="en-GB" sz="1200" b="0" dirty="0">
              <a:solidFill>
                <a:srgbClr val="18191A"/>
              </a:solidFill>
              <a:latin typeface="Helvetica" pitchFamily="2" charset="0"/>
            </a:endParaRPr>
          </a:p>
          <a:p>
            <a:r>
              <a:rPr lang="en-GB" sz="1200" b="1" dirty="0">
                <a:solidFill>
                  <a:srgbClr val="18191A"/>
                </a:solidFill>
                <a:latin typeface="Helvetica-Bold" pitchFamily="2" charset="0"/>
              </a:rPr>
              <a:t>Filtering</a:t>
            </a:r>
          </a:p>
          <a:p>
            <a:r>
              <a:rPr lang="en-GB" sz="1200" b="0" dirty="0">
                <a:solidFill>
                  <a:srgbClr val="18191A"/>
                </a:solidFill>
                <a:latin typeface="Helvetica" pitchFamily="2" charset="0"/>
              </a:rPr>
              <a:t>Water filters are also used to make water potable. These filters are usually small, portable and light (1-2 pounds), and filter water by working a hand pump. Dirty water is pumped via a tube through the filter, then out into another flexible tube and directly into a water bottle. These types of filters work to remove bacteria, protozoa and cysts, all of which can cause disease. These water filters should not be confused with devices or tablets that are water purifiers. Water purifiers satisfy higher EPA standards, and also remove viruses, such as hepatitis A and rota virus, among others.</a:t>
            </a:r>
            <a:endParaRPr lang="en-GB" dirty="0"/>
          </a:p>
        </p:txBody>
      </p:sp>
      <p:sp>
        <p:nvSpPr>
          <p:cNvPr id="4" name="Slide Number Placeholder 3"/>
          <p:cNvSpPr>
            <a:spLocks noGrp="1"/>
          </p:cNvSpPr>
          <p:nvPr>
            <p:ph type="sldNum" sz="quarter" idx="5"/>
          </p:nvPr>
        </p:nvSpPr>
        <p:spPr/>
        <p:txBody>
          <a:bodyPr/>
          <a:lstStyle/>
          <a:p>
            <a:fld id="{E4D0FBC2-D8DB-3A47-A0DC-7D392EE31B37}" type="slidenum">
              <a:rPr lang="en-US" smtClean="0"/>
              <a:t>18</a:t>
            </a:fld>
            <a:endParaRPr lang="en-US"/>
          </a:p>
        </p:txBody>
      </p:sp>
    </p:spTree>
    <p:extLst>
      <p:ext uri="{BB962C8B-B14F-4D97-AF65-F5344CB8AC3E}">
        <p14:creationId xmlns:p14="http://schemas.microsoft.com/office/powerpoint/2010/main" val="24037824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Types of Fuel</a:t>
            </a:r>
          </a:p>
          <a:p>
            <a:endParaRPr lang="en-GB" dirty="0"/>
          </a:p>
          <a:p>
            <a:r>
              <a:rPr lang="en-GB" b="1" dirty="0"/>
              <a:t>Propane</a:t>
            </a:r>
          </a:p>
          <a:p>
            <a:r>
              <a:rPr lang="en-GB" dirty="0"/>
              <a:t>Propane is perhaps the most popular form of fuel for a camp stove. Be sure to close the valve tightly when the tank is not in use. When lighting a propane stove, be sure to have the fire ready before turning on the gas. If you turn on the gas first and then have trouble getting the fire to light, you can cause an explosion. Allow the gas to clear for five minutes before attempting to relight.</a:t>
            </a:r>
          </a:p>
          <a:p>
            <a:endParaRPr lang="en-GB" dirty="0"/>
          </a:p>
          <a:p>
            <a:r>
              <a:rPr lang="en-GB" b="1" dirty="0"/>
              <a:t>Alcohol</a:t>
            </a:r>
          </a:p>
          <a:p>
            <a:r>
              <a:rPr lang="en-GB" dirty="0"/>
              <a:t>Backpacking stoves often use denatured alcohol as their fuel source. Be aware that alcohol flames can be almost completely invisible, especially in direct sunlight. Pathfinders have been known to believe the stove is not lit because of this, and then have attempted to refuel the (lit!) stove.</a:t>
            </a:r>
          </a:p>
          <a:p>
            <a:endParaRPr lang="en-GB" dirty="0"/>
          </a:p>
        </p:txBody>
      </p:sp>
      <p:sp>
        <p:nvSpPr>
          <p:cNvPr id="4" name="Slide Number Placeholder 3"/>
          <p:cNvSpPr>
            <a:spLocks noGrp="1"/>
          </p:cNvSpPr>
          <p:nvPr>
            <p:ph type="sldNum" sz="quarter" idx="5"/>
          </p:nvPr>
        </p:nvSpPr>
        <p:spPr/>
        <p:txBody>
          <a:bodyPr/>
          <a:lstStyle/>
          <a:p>
            <a:fld id="{E4D0FBC2-D8DB-3A47-A0DC-7D392EE31B37}" type="slidenum">
              <a:rPr lang="en-US" smtClean="0"/>
              <a:t>19</a:t>
            </a:fld>
            <a:endParaRPr lang="en-US"/>
          </a:p>
        </p:txBody>
      </p:sp>
    </p:spTree>
    <p:extLst>
      <p:ext uri="{BB962C8B-B14F-4D97-AF65-F5344CB8AC3E}">
        <p14:creationId xmlns:p14="http://schemas.microsoft.com/office/powerpoint/2010/main" val="24919742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Wind</a:t>
            </a:r>
            <a:r>
              <a:rPr lang="en-US" dirty="0"/>
              <a:t> - Find areas that are protected from the wind. This requires knowing or guessing at the normal wind direction (hint look at the direction trees are leaning and the current wind direction)</a:t>
            </a:r>
          </a:p>
          <a:p>
            <a:endParaRPr lang="en-US" dirty="0"/>
          </a:p>
          <a:p>
            <a:r>
              <a:rPr lang="en-US" b="1" dirty="0"/>
              <a:t>Water</a:t>
            </a:r>
            <a:r>
              <a:rPr lang="en-US" dirty="0"/>
              <a:t> - Fresh water should be available for drinking, beware of drainage areas, flooding and other water related hazards. Marshy areas can have a high mosquito population that can make camping miserable.</a:t>
            </a:r>
          </a:p>
          <a:p>
            <a:endParaRPr lang="en-US" dirty="0"/>
          </a:p>
          <a:p>
            <a:r>
              <a:rPr lang="en-US" b="1" dirty="0"/>
              <a:t>Weather</a:t>
            </a:r>
            <a:r>
              <a:rPr lang="en-US" dirty="0"/>
              <a:t> - Knowledge of the weather patterns of an area can help you decide the best location for the camp site.</a:t>
            </a:r>
          </a:p>
          <a:p>
            <a:endParaRPr lang="en-US" dirty="0"/>
          </a:p>
          <a:p>
            <a:r>
              <a:rPr lang="en-US" b="1" dirty="0"/>
              <a:t>Wild things </a:t>
            </a:r>
            <a:r>
              <a:rPr lang="en-US" dirty="0"/>
              <a:t>- Beware of signs of large mammals such as bear, wolves, and mountain lions. Also watch out for the small wild things such as snakes, spiders, ticks, biting flies and mosquitoes.</a:t>
            </a:r>
          </a:p>
          <a:p>
            <a:endParaRPr lang="en-US" dirty="0"/>
          </a:p>
          <a:p>
            <a:r>
              <a:rPr lang="en-US" b="1" dirty="0"/>
              <a:t>Wood</a:t>
            </a:r>
            <a:r>
              <a:rPr lang="en-US" dirty="0"/>
              <a:t> - Adequate wood should be available for a campfire, and no dead wood above sleeping area. Survey the trees to make sure that they will not fall on you in strong winds.</a:t>
            </a:r>
          </a:p>
          <a:p>
            <a:endParaRPr lang="en-US" dirty="0"/>
          </a:p>
          <a:p>
            <a:r>
              <a:rPr lang="en-US" b="1" dirty="0"/>
              <a:t>Willingness</a:t>
            </a:r>
            <a:r>
              <a:rPr lang="en-US" dirty="0"/>
              <a:t> - Make sure the owner of the property is willing for you to camp on it. Make sure you have the proper permits for camping areas.</a:t>
            </a:r>
          </a:p>
          <a:p>
            <a:endParaRPr lang="en-US" dirty="0"/>
          </a:p>
          <a:p>
            <a:endParaRPr lang="en-US" dirty="0"/>
          </a:p>
          <a:p>
            <a:r>
              <a:rPr lang="en-US" b="1" dirty="0"/>
              <a:t>Show how to take proper care of the environment as you camp and leave the area with no trace of having been there.</a:t>
            </a:r>
          </a:p>
          <a:p>
            <a:endParaRPr lang="en-US" b="1" dirty="0"/>
          </a:p>
          <a:p>
            <a:r>
              <a:rPr lang="en-US" dirty="0"/>
              <a:t>"Take nothing but pictures, leave nothing but footprints" is pretty self-explanatory. It means you do not disturb nature while you are out enjoying it. If you see a pretty rock, leave it there for someone else to enjoy. If you eat a piece of chocolate or sweet on the trail, don't toss the wrapper — take it with you.</a:t>
            </a:r>
          </a:p>
          <a:p>
            <a:endParaRPr lang="en-US" dirty="0"/>
          </a:p>
          <a:p>
            <a:r>
              <a:rPr lang="en-US" dirty="0"/>
              <a:t>There are a few exception to both these rules. If you see rubbish, by all means, take it. Throw it in the bin when you get to a proper receptacle. Also be aware that footprints are not always harmless. Many tundra plants that take years to grow can be destroyed by a single footprint. Stay on the trail.</a:t>
            </a:r>
          </a:p>
          <a:p>
            <a:endParaRPr lang="en-US" dirty="0"/>
          </a:p>
          <a:p>
            <a:r>
              <a:rPr lang="en-US" dirty="0"/>
              <a:t>One of the most important ways people leave their mark on the land is by building a campfire. For "no trace" camping, bring a camp stove. Unfortunately, the campfire is one of the primary attractions for many people, so it is not easy to follow this advice. If your campsite has a fire ring or an existing fire pit, use that. If it does not and you must have a campfire, lay a small tarp on the ground and cover it with six to eight inches of mineral sand. Mineral sand is sand containing no organic material and can be found on a beach or where a large tree has fallen over and raised a </a:t>
            </a:r>
            <a:r>
              <a:rPr lang="en-US" dirty="0" err="1"/>
              <a:t>rootwad</a:t>
            </a:r>
            <a:r>
              <a:rPr lang="en-US" dirty="0"/>
              <a:t>. The sand must be piled deep so the heat does not affect the tarp beneath. Stop putting new fuel on the fire well before you are ready to put it out and push in the ends of sticks that have not yet burned. Allow them to burn down to white ash. When you are ready to leave, douse the fire well, and spread the ashes over a wide area. Return the sand to the place where you found it and pack up your tarp.</a:t>
            </a:r>
          </a:p>
        </p:txBody>
      </p:sp>
      <p:sp>
        <p:nvSpPr>
          <p:cNvPr id="4" name="Slide Number Placeholder 3"/>
          <p:cNvSpPr>
            <a:spLocks noGrp="1"/>
          </p:cNvSpPr>
          <p:nvPr>
            <p:ph type="sldNum" sz="quarter" idx="5"/>
          </p:nvPr>
        </p:nvSpPr>
        <p:spPr/>
        <p:txBody>
          <a:bodyPr/>
          <a:lstStyle/>
          <a:p>
            <a:fld id="{E4D0FBC2-D8DB-3A47-A0DC-7D392EE31B37}" type="slidenum">
              <a:rPr lang="en-US" smtClean="0"/>
              <a:t>2</a:t>
            </a:fld>
            <a:endParaRPr lang="en-US"/>
          </a:p>
        </p:txBody>
      </p:sp>
    </p:spTree>
    <p:extLst>
      <p:ext uri="{BB962C8B-B14F-4D97-AF65-F5344CB8AC3E}">
        <p14:creationId xmlns:p14="http://schemas.microsoft.com/office/powerpoint/2010/main" val="31134123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Types of Fuel</a:t>
            </a:r>
          </a:p>
          <a:p>
            <a:endParaRPr lang="en-GB" dirty="0"/>
          </a:p>
          <a:p>
            <a:r>
              <a:rPr lang="en-GB" b="1" dirty="0"/>
              <a:t>Propane</a:t>
            </a:r>
          </a:p>
          <a:p>
            <a:r>
              <a:rPr lang="en-GB" dirty="0"/>
              <a:t>Propane is perhaps the most popular form of fuel for a camp stove. Be sure to close the valve tightly when the tank is not in use. When lighting a propane stove, be sure to have the fire ready before turning on the gas. If you turn on the gas first and then have trouble getting the fire to light, you can cause an explosion. Allow the gas to clear for five minutes before attempting to relight.</a:t>
            </a:r>
          </a:p>
          <a:p>
            <a:endParaRPr lang="en-GB" dirty="0"/>
          </a:p>
          <a:p>
            <a:r>
              <a:rPr lang="en-GB" b="1" dirty="0"/>
              <a:t>Alcohol</a:t>
            </a:r>
          </a:p>
          <a:p>
            <a:r>
              <a:rPr lang="en-GB" dirty="0"/>
              <a:t>Backpacking stoves often use denatured alcohol as their fuel source. Be aware that alcohol flames can be almost completely invisible, especially in direct sunlight. Pathfinders have been known to believe the stove is not lit because of this, and then have attempted to refuel the (lit!) stove.</a:t>
            </a:r>
          </a:p>
          <a:p>
            <a:endParaRPr lang="en-GB" dirty="0"/>
          </a:p>
        </p:txBody>
      </p:sp>
      <p:sp>
        <p:nvSpPr>
          <p:cNvPr id="4" name="Slide Number Placeholder 3"/>
          <p:cNvSpPr>
            <a:spLocks noGrp="1"/>
          </p:cNvSpPr>
          <p:nvPr>
            <p:ph type="sldNum" sz="quarter" idx="5"/>
          </p:nvPr>
        </p:nvSpPr>
        <p:spPr/>
        <p:txBody>
          <a:bodyPr/>
          <a:lstStyle/>
          <a:p>
            <a:fld id="{E4D0FBC2-D8DB-3A47-A0DC-7D392EE31B37}" type="slidenum">
              <a:rPr lang="en-US" smtClean="0"/>
              <a:t>20</a:t>
            </a:fld>
            <a:endParaRPr lang="en-US"/>
          </a:p>
        </p:txBody>
      </p:sp>
    </p:spTree>
    <p:extLst>
      <p:ext uri="{BB962C8B-B14F-4D97-AF65-F5344CB8AC3E}">
        <p14:creationId xmlns:p14="http://schemas.microsoft.com/office/powerpoint/2010/main" val="22722861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(a)knives</a:t>
            </a:r>
          </a:p>
          <a:p>
            <a:r>
              <a:rPr lang="en-GB" dirty="0"/>
              <a:t>Keep knives sharp.</a:t>
            </a:r>
          </a:p>
          <a:p>
            <a:r>
              <a:rPr lang="en-GB" dirty="0"/>
              <a:t>Close folding knives when they are not in use or when passing one to another person.</a:t>
            </a:r>
          </a:p>
          <a:p>
            <a:r>
              <a:rPr lang="en-GB" dirty="0"/>
              <a:t>Cut away from the body (yours or anyone </a:t>
            </a:r>
            <a:r>
              <a:rPr lang="en-GB" dirty="0" err="1"/>
              <a:t>elses</a:t>
            </a:r>
            <a:r>
              <a:rPr lang="en-GB" dirty="0"/>
              <a:t>).</a:t>
            </a:r>
          </a:p>
          <a:p>
            <a:r>
              <a:rPr lang="en-GB" dirty="0"/>
              <a:t>Do not throw knives</a:t>
            </a:r>
          </a:p>
          <a:p>
            <a:r>
              <a:rPr lang="en-GB" dirty="0"/>
              <a:t>Do not stick a knife blade into the ground.</a:t>
            </a:r>
          </a:p>
          <a:p>
            <a:endParaRPr lang="en-GB" dirty="0"/>
          </a:p>
          <a:p>
            <a:r>
              <a:rPr lang="en-GB" b="1" dirty="0"/>
              <a:t>(b)axes</a:t>
            </a:r>
          </a:p>
          <a:p>
            <a:r>
              <a:rPr lang="en-GB" dirty="0"/>
              <a:t>Check the condition of the axe before using it, and make certain the head is firmly attached to the handle. Check this continually as you use the axe.</a:t>
            </a:r>
          </a:p>
          <a:p>
            <a:r>
              <a:rPr lang="en-GB" dirty="0"/>
              <a:t>Make sure the area above the head is clear before swinging an axe.</a:t>
            </a:r>
          </a:p>
          <a:p>
            <a:r>
              <a:rPr lang="en-GB" dirty="0"/>
              <a:t>Do not use an axe when another person is within two axe-lengths.</a:t>
            </a:r>
          </a:p>
          <a:p>
            <a:r>
              <a:rPr lang="en-GB" dirty="0"/>
              <a:t>Make sure no one is directly in front of you or directly behind you (in case the axe head comes off).</a:t>
            </a:r>
          </a:p>
          <a:p>
            <a:r>
              <a:rPr lang="en-GB" dirty="0"/>
              <a:t>Do not chop the ground with the blade.</a:t>
            </a:r>
          </a:p>
          <a:p>
            <a:r>
              <a:rPr lang="en-GB" dirty="0"/>
              <a:t>Do not swing the axe unless you have a firm footing.</a:t>
            </a:r>
          </a:p>
          <a:p>
            <a:r>
              <a:rPr lang="en-GB" dirty="0"/>
              <a:t>Whacking a dead tree with an axe can dislodge dead limbs. Watch for them.</a:t>
            </a:r>
          </a:p>
          <a:p>
            <a:r>
              <a:rPr lang="en-GB" dirty="0"/>
              <a:t>Do not swing an axe towards any part of your body (especially feet and legs).</a:t>
            </a:r>
          </a:p>
          <a:p>
            <a:endParaRPr lang="en-GB" dirty="0"/>
          </a:p>
          <a:p>
            <a:r>
              <a:rPr lang="en-GB" b="1" dirty="0"/>
              <a:t>(c)saws</a:t>
            </a:r>
          </a:p>
          <a:p>
            <a:r>
              <a:rPr lang="en-GB" dirty="0"/>
              <a:t>Do not chop with a saw. Saws are for cutting.</a:t>
            </a:r>
          </a:p>
          <a:p>
            <a:r>
              <a:rPr lang="en-GB" dirty="0"/>
              <a:t>Keep fingers clear of the blade.</a:t>
            </a:r>
          </a:p>
          <a:p>
            <a:r>
              <a:rPr lang="en-GB" dirty="0"/>
              <a:t>Start cuts at a low angle so the blade does not bind or jump out of the kerf.</a:t>
            </a:r>
          </a:p>
          <a:p>
            <a:r>
              <a:rPr lang="en-GB" dirty="0"/>
              <a:t>Store a saw in a safe place when it is not in use. Don't make it a tripping hazard.</a:t>
            </a:r>
          </a:p>
          <a:p>
            <a:r>
              <a:rPr lang="en-GB" dirty="0"/>
              <a:t>Be aware of the entire length of the blade when sawing.</a:t>
            </a:r>
          </a:p>
          <a:p>
            <a:r>
              <a:rPr lang="en-GB" dirty="0"/>
              <a:t>Do not saw into whatever is supporting the item being cut.</a:t>
            </a:r>
          </a:p>
          <a:p>
            <a:endParaRPr lang="en-GB" dirty="0"/>
          </a:p>
          <a:p>
            <a:r>
              <a:rPr lang="en-GB" b="1" dirty="0"/>
              <a:t>(d)hatchets</a:t>
            </a:r>
          </a:p>
          <a:p>
            <a:r>
              <a:rPr lang="en-GB" dirty="0"/>
              <a:t>Do not hold an item with one hand and chop at it with the other. You really do want to keep all your fingers.</a:t>
            </a:r>
          </a:p>
          <a:p>
            <a:r>
              <a:rPr lang="en-GB" dirty="0"/>
              <a:t>Sheathe a hatchet when it is not in use.</a:t>
            </a:r>
          </a:p>
          <a:p>
            <a:r>
              <a:rPr lang="en-GB" dirty="0"/>
              <a:t>Present the handle to a person to whom you are passing a hatchet.</a:t>
            </a:r>
          </a:p>
          <a:p>
            <a:r>
              <a:rPr lang="en-GB" dirty="0"/>
              <a:t>Store a hatchet in a safe place when it is not in use. Don't make it a tripping hazard.</a:t>
            </a:r>
          </a:p>
          <a:p>
            <a:r>
              <a:rPr lang="en-GB" dirty="0"/>
              <a:t>Keep the hatchet sharp.</a:t>
            </a:r>
          </a:p>
          <a:p>
            <a:endParaRPr lang="en-GB" dirty="0"/>
          </a:p>
          <a:p>
            <a:r>
              <a:rPr lang="en-GB" b="1" dirty="0"/>
              <a:t>(e)machetes</a:t>
            </a:r>
          </a:p>
          <a:p>
            <a:r>
              <a:rPr lang="en-GB" dirty="0"/>
              <a:t>Make sure anyone using a machete is well supervised.</a:t>
            </a:r>
          </a:p>
          <a:p>
            <a:r>
              <a:rPr lang="en-GB" dirty="0"/>
              <a:t>Store a machete out of the reach of children.</a:t>
            </a:r>
          </a:p>
          <a:p>
            <a:r>
              <a:rPr lang="en-GB" dirty="0"/>
              <a:t>Do not swing the machete towards your legs or feet.</a:t>
            </a:r>
          </a:p>
          <a:p>
            <a:r>
              <a:rPr lang="en-GB" dirty="0"/>
              <a:t>Anticipate that the machete can glance off a target after it strikes it.</a:t>
            </a:r>
          </a:p>
          <a:p>
            <a:r>
              <a:rPr lang="en-GB" dirty="0"/>
              <a:t>Sheathe a machete when it is not in use.</a:t>
            </a:r>
          </a:p>
          <a:p>
            <a:endParaRPr lang="en-GB" dirty="0"/>
          </a:p>
        </p:txBody>
      </p:sp>
      <p:sp>
        <p:nvSpPr>
          <p:cNvPr id="4" name="Slide Number Placeholder 3"/>
          <p:cNvSpPr>
            <a:spLocks noGrp="1"/>
          </p:cNvSpPr>
          <p:nvPr>
            <p:ph type="sldNum" sz="quarter" idx="5"/>
          </p:nvPr>
        </p:nvSpPr>
        <p:spPr/>
        <p:txBody>
          <a:bodyPr/>
          <a:lstStyle/>
          <a:p>
            <a:fld id="{E4D0FBC2-D8DB-3A47-A0DC-7D392EE31B37}" type="slidenum">
              <a:rPr lang="en-US" smtClean="0"/>
              <a:t>21</a:t>
            </a:fld>
            <a:endParaRPr lang="en-US"/>
          </a:p>
        </p:txBody>
      </p:sp>
    </p:spTree>
    <p:extLst>
      <p:ext uri="{BB962C8B-B14F-4D97-AF65-F5344CB8AC3E}">
        <p14:creationId xmlns:p14="http://schemas.microsoft.com/office/powerpoint/2010/main" val="33245949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4D0FBC2-D8DB-3A47-A0DC-7D392EE31B37}" type="slidenum">
              <a:rPr lang="en-US" smtClean="0"/>
              <a:t>23</a:t>
            </a:fld>
            <a:endParaRPr lang="en-US"/>
          </a:p>
        </p:txBody>
      </p:sp>
    </p:spTree>
    <p:extLst>
      <p:ext uri="{BB962C8B-B14F-4D97-AF65-F5344CB8AC3E}">
        <p14:creationId xmlns:p14="http://schemas.microsoft.com/office/powerpoint/2010/main" val="33334471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Wind</a:t>
            </a:r>
            <a:r>
              <a:rPr lang="en-US" dirty="0"/>
              <a:t> - Find areas that are protected from the wind. This requires knowing or guessing at the normal wind direction (hint look at the direction trees are leaning and the current wind direction)</a:t>
            </a:r>
          </a:p>
          <a:p>
            <a:endParaRPr lang="en-US" dirty="0"/>
          </a:p>
          <a:p>
            <a:r>
              <a:rPr lang="en-US" b="1" dirty="0"/>
              <a:t>Water</a:t>
            </a:r>
            <a:r>
              <a:rPr lang="en-US" dirty="0"/>
              <a:t> - Fresh water should be available for drinking, beware of drainage areas, flooding and other water related hazards. Marshy areas can have a high mosquito population that can make camping miserable.</a:t>
            </a:r>
          </a:p>
          <a:p>
            <a:endParaRPr lang="en-US" dirty="0"/>
          </a:p>
          <a:p>
            <a:r>
              <a:rPr lang="en-US" b="1" dirty="0"/>
              <a:t>Weather</a:t>
            </a:r>
            <a:r>
              <a:rPr lang="en-US" dirty="0"/>
              <a:t> - Knowledge of the weather patterns of an area can help you decide the best location for the camp site.</a:t>
            </a:r>
          </a:p>
          <a:p>
            <a:endParaRPr lang="en-US" dirty="0"/>
          </a:p>
          <a:p>
            <a:r>
              <a:rPr lang="en-US" b="1" dirty="0"/>
              <a:t>Wild things </a:t>
            </a:r>
            <a:r>
              <a:rPr lang="en-US" dirty="0"/>
              <a:t>- Beware of signs of large mammals such as bear, wolves, and mountain lions. Also watch out for the small wild things such as snakes, spiders, ticks, biting flies and mosquitoes.</a:t>
            </a:r>
          </a:p>
          <a:p>
            <a:endParaRPr lang="en-US" dirty="0"/>
          </a:p>
          <a:p>
            <a:r>
              <a:rPr lang="en-US" b="1" dirty="0"/>
              <a:t>Wood</a:t>
            </a:r>
            <a:r>
              <a:rPr lang="en-US" dirty="0"/>
              <a:t> - Adequate wood should be available for a campfire, and no dead wood above sleeping area. Survey the trees to make sure that they will not fall on you in strong winds.</a:t>
            </a:r>
          </a:p>
          <a:p>
            <a:endParaRPr lang="en-US" dirty="0"/>
          </a:p>
          <a:p>
            <a:r>
              <a:rPr lang="en-US" b="1" dirty="0"/>
              <a:t>Willingness</a:t>
            </a:r>
            <a:r>
              <a:rPr lang="en-US" dirty="0"/>
              <a:t> - Make sure the owner of the property is willing for you to camp on it. Make sure you have the proper permits for camping areas.</a:t>
            </a:r>
          </a:p>
          <a:p>
            <a:endParaRPr lang="en-US" dirty="0"/>
          </a:p>
          <a:p>
            <a:endParaRPr lang="en-US" dirty="0"/>
          </a:p>
          <a:p>
            <a:r>
              <a:rPr lang="en-US" b="1" dirty="0"/>
              <a:t>Show how to take proper care of the environment as you camp and leave the area with no trace of having been there.</a:t>
            </a:r>
          </a:p>
          <a:p>
            <a:endParaRPr lang="en-US" b="1" dirty="0"/>
          </a:p>
          <a:p>
            <a:r>
              <a:rPr lang="en-US" dirty="0"/>
              <a:t>"Take nothing but pictures, leave nothing but footprints" is pretty self-explanatory. It means you do not disturb nature while you are out enjoying it. If you see a pretty rock, leave it there for someone else to enjoy. If you eat a piece of chocolate or sweet on the trail, don't toss the wrapper — take it with you.</a:t>
            </a:r>
          </a:p>
          <a:p>
            <a:endParaRPr lang="en-US" dirty="0"/>
          </a:p>
          <a:p>
            <a:r>
              <a:rPr lang="en-US" dirty="0"/>
              <a:t>There are a few exception to both these rules. If you see rubbish, by all means, take it. Throw it in the bin when you get to a proper receptacle. Also be aware that footprints are not always harmless. Many tundra plants that take years to grow can be destroyed by a single footprint. Stay on the trail.</a:t>
            </a:r>
          </a:p>
          <a:p>
            <a:endParaRPr lang="en-US" dirty="0"/>
          </a:p>
          <a:p>
            <a:r>
              <a:rPr lang="en-US" dirty="0"/>
              <a:t>One of the most important ways people leave their mark on the land is by building a campfire. For "no trace" camping, bring a camp stove. Unfortunately, the campfire is one of the primary attractions for many people, so it is not easy to follow this advice. If your campsite has a fire ring or an existing fire pit, use that. If it does not and you must have a campfire, lay a small tarp on the ground and cover it with six to eight inches of mineral sand. Mineral sand is sand containing no organic material and can be found on a beach or where a large tree has fallen over and raised a </a:t>
            </a:r>
            <a:r>
              <a:rPr lang="en-US" dirty="0" err="1"/>
              <a:t>rootwad</a:t>
            </a:r>
            <a:r>
              <a:rPr lang="en-US" dirty="0"/>
              <a:t>. The sand must be piled deep so the heat does not affect the tarp beneath. Stop putting new fuel on the fire well before you are ready to put it out and push in the ends of sticks that have not yet burned. Allow them to burn down to white ash. When you are ready to leave, douse the fire well, and spread the ashes over a wide area. Return the sand to the place where you found it and pack up your tarp.</a:t>
            </a:r>
          </a:p>
        </p:txBody>
      </p:sp>
      <p:sp>
        <p:nvSpPr>
          <p:cNvPr id="4" name="Slide Number Placeholder 3"/>
          <p:cNvSpPr>
            <a:spLocks noGrp="1"/>
          </p:cNvSpPr>
          <p:nvPr>
            <p:ph type="sldNum" sz="quarter" idx="5"/>
          </p:nvPr>
        </p:nvSpPr>
        <p:spPr/>
        <p:txBody>
          <a:bodyPr/>
          <a:lstStyle/>
          <a:p>
            <a:fld id="{E4D0FBC2-D8DB-3A47-A0DC-7D392EE31B37}" type="slidenum">
              <a:rPr lang="en-US" smtClean="0"/>
              <a:t>3</a:t>
            </a:fld>
            <a:endParaRPr lang="en-US"/>
          </a:p>
        </p:txBody>
      </p:sp>
    </p:spTree>
    <p:extLst>
      <p:ext uri="{BB962C8B-B14F-4D97-AF65-F5344CB8AC3E}">
        <p14:creationId xmlns:p14="http://schemas.microsoft.com/office/powerpoint/2010/main" val="37413454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GB" sz="1200" b="0" i="0" kern="1200" dirty="0">
                <a:solidFill>
                  <a:schemeClr val="tx1"/>
                </a:solidFill>
                <a:effectLst/>
                <a:latin typeface="+mn-lt"/>
                <a:ea typeface="+mn-ea"/>
                <a:cs typeface="+mn-cs"/>
              </a:rPr>
              <a:t>Locate the fire in a safe place. It should be clear for 10 feet (3 meters) all around.</a:t>
            </a:r>
          </a:p>
          <a:p>
            <a:pPr marL="228600" indent="-228600">
              <a:buFont typeface="+mj-lt"/>
              <a:buAutoNum type="arabicPeriod"/>
            </a:pPr>
            <a:r>
              <a:rPr lang="en-GB" sz="1200" b="0" i="0" kern="1200" dirty="0">
                <a:solidFill>
                  <a:schemeClr val="tx1"/>
                </a:solidFill>
                <a:effectLst/>
                <a:latin typeface="+mn-lt"/>
                <a:ea typeface="+mn-ea"/>
                <a:cs typeface="+mn-cs"/>
              </a:rPr>
              <a:t>Do not light a fire beneath overhanging branches.</a:t>
            </a:r>
          </a:p>
          <a:p>
            <a:pPr marL="228600" indent="-228600">
              <a:buFont typeface="+mj-lt"/>
              <a:buAutoNum type="arabicPeriod"/>
            </a:pPr>
            <a:r>
              <a:rPr lang="en-GB" sz="1200" b="0" i="0" kern="1200" dirty="0">
                <a:solidFill>
                  <a:schemeClr val="tx1"/>
                </a:solidFill>
                <a:effectLst/>
                <a:latin typeface="+mn-lt"/>
                <a:ea typeface="+mn-ea"/>
                <a:cs typeface="+mn-cs"/>
              </a:rPr>
              <a:t>Do not use accelerants, such as lighter fluid, gasoline, kerosene, etc. Learn to light a fire without these.</a:t>
            </a:r>
          </a:p>
          <a:p>
            <a:pPr marL="228600" indent="-228600">
              <a:buFont typeface="+mj-lt"/>
              <a:buAutoNum type="arabicPeriod"/>
            </a:pPr>
            <a:r>
              <a:rPr lang="en-GB" sz="1200" b="0" i="0" kern="1200" dirty="0">
                <a:solidFill>
                  <a:schemeClr val="tx1"/>
                </a:solidFill>
                <a:effectLst/>
                <a:latin typeface="+mn-lt"/>
                <a:ea typeface="+mn-ea"/>
                <a:cs typeface="+mn-cs"/>
              </a:rPr>
              <a:t>Put the fire out </a:t>
            </a:r>
            <a:r>
              <a:rPr lang="en-GB" sz="1200" b="1" i="0" kern="1200" dirty="0">
                <a:solidFill>
                  <a:schemeClr val="tx1"/>
                </a:solidFill>
                <a:effectLst/>
                <a:latin typeface="+mn-lt"/>
                <a:ea typeface="+mn-ea"/>
                <a:cs typeface="+mn-cs"/>
              </a:rPr>
              <a:t>completely</a:t>
            </a:r>
            <a:r>
              <a:rPr lang="en-GB" sz="1200" b="0" i="0" kern="1200" dirty="0">
                <a:solidFill>
                  <a:schemeClr val="tx1"/>
                </a:solidFill>
                <a:effectLst/>
                <a:latin typeface="+mn-lt"/>
                <a:ea typeface="+mn-ea"/>
                <a:cs typeface="+mn-cs"/>
              </a:rPr>
              <a:t> before leaving it. If it's too hot to put your hands in the ashes, it's not sufficiently out. Douse it down with water, turn the coals with a shovel, and be sure to extinguish every coal and ember.</a:t>
            </a:r>
          </a:p>
          <a:p>
            <a:pPr marL="228600" indent="-228600">
              <a:buFont typeface="+mj-lt"/>
              <a:buAutoNum type="arabicPeriod"/>
            </a:pPr>
            <a:r>
              <a:rPr lang="en-GB" sz="1200" b="0" i="0" kern="1200" dirty="0">
                <a:solidFill>
                  <a:schemeClr val="tx1"/>
                </a:solidFill>
                <a:effectLst/>
                <a:latin typeface="+mn-lt"/>
                <a:ea typeface="+mn-ea"/>
                <a:cs typeface="+mn-cs"/>
              </a:rPr>
              <a:t>Do not build a fire on top of flammable material such as grass or leaves.</a:t>
            </a:r>
          </a:p>
          <a:p>
            <a:pPr marL="228600" indent="-228600">
              <a:buFont typeface="+mj-lt"/>
              <a:buAutoNum type="arabicPeriod"/>
            </a:pPr>
            <a:r>
              <a:rPr lang="en-GB" sz="1200" b="0" i="0" kern="1200" dirty="0">
                <a:solidFill>
                  <a:schemeClr val="tx1"/>
                </a:solidFill>
                <a:effectLst/>
                <a:latin typeface="+mn-lt"/>
                <a:ea typeface="+mn-ea"/>
                <a:cs typeface="+mn-cs"/>
              </a:rPr>
              <a:t>Cut away the sod (keep it moist so it stays alive, and replace it before your leave), and clear away the duff and litter.</a:t>
            </a:r>
          </a:p>
          <a:p>
            <a:pPr marL="228600" indent="-228600">
              <a:buFont typeface="+mj-lt"/>
              <a:buAutoNum type="arabicPeriod"/>
            </a:pPr>
            <a:r>
              <a:rPr lang="en-GB" sz="1200" b="0" i="0" kern="1200" dirty="0">
                <a:solidFill>
                  <a:schemeClr val="tx1"/>
                </a:solidFill>
                <a:effectLst/>
                <a:latin typeface="+mn-lt"/>
                <a:ea typeface="+mn-ea"/>
                <a:cs typeface="+mn-cs"/>
              </a:rPr>
              <a:t>Keep fire extinguishing supplies handy and near the fire. A bucket of water or sand, or a fire extinguisher are recommended.</a:t>
            </a:r>
          </a:p>
          <a:p>
            <a:pPr marL="228600" indent="-228600">
              <a:buFont typeface="+mj-lt"/>
              <a:buAutoNum type="arabicPeriod"/>
            </a:pPr>
            <a:r>
              <a:rPr lang="en-GB" sz="1200" b="0" i="0" kern="1200" dirty="0">
                <a:solidFill>
                  <a:schemeClr val="tx1"/>
                </a:solidFill>
                <a:effectLst/>
                <a:latin typeface="+mn-lt"/>
                <a:ea typeface="+mn-ea"/>
                <a:cs typeface="+mn-cs"/>
              </a:rPr>
              <a:t>Do not remove burning sticks from a fire.</a:t>
            </a:r>
          </a:p>
          <a:p>
            <a:pPr marL="228600" indent="-228600">
              <a:buFont typeface="+mj-lt"/>
              <a:buAutoNum type="arabicPeriod"/>
            </a:pPr>
            <a:r>
              <a:rPr lang="en-GB" sz="1200" b="0" i="0" kern="1200" dirty="0">
                <a:solidFill>
                  <a:schemeClr val="tx1"/>
                </a:solidFill>
                <a:effectLst/>
                <a:latin typeface="+mn-lt"/>
                <a:ea typeface="+mn-ea"/>
                <a:cs typeface="+mn-cs"/>
              </a:rPr>
              <a:t>Watch for embers that escape the fire pit and extinguish them immediately.</a:t>
            </a:r>
          </a:p>
          <a:p>
            <a:pPr marL="228600" indent="-228600">
              <a:buFont typeface="+mj-lt"/>
              <a:buAutoNum type="arabicPeriod"/>
            </a:pPr>
            <a:r>
              <a:rPr lang="en-GB" sz="1200" b="0" i="0" kern="1200" dirty="0">
                <a:solidFill>
                  <a:schemeClr val="tx1"/>
                </a:solidFill>
                <a:effectLst/>
                <a:latin typeface="+mn-lt"/>
                <a:ea typeface="+mn-ea"/>
                <a:cs typeface="+mn-cs"/>
              </a:rPr>
              <a:t>Wear proper footwear around a fire.</a:t>
            </a:r>
          </a:p>
          <a:p>
            <a:pPr marL="228600" indent="-228600">
              <a:buFont typeface="+mj-lt"/>
              <a:buAutoNum type="arabicPeriod"/>
            </a:pPr>
            <a:r>
              <a:rPr lang="en-GB" sz="1200" b="0" i="0" kern="1200" dirty="0">
                <a:solidFill>
                  <a:schemeClr val="tx1"/>
                </a:solidFill>
                <a:effectLst/>
                <a:latin typeface="+mn-lt"/>
                <a:ea typeface="+mn-ea"/>
                <a:cs typeface="+mn-cs"/>
              </a:rPr>
              <a:t>Be aware that paper, cardboard, and leaves create floating embers that rise out of the fire pit and may land dozens of yards away.</a:t>
            </a:r>
          </a:p>
          <a:p>
            <a:pPr marL="228600" indent="-228600">
              <a:buFont typeface="+mj-lt"/>
              <a:buAutoNum type="arabicPeriod"/>
            </a:pPr>
            <a:r>
              <a:rPr lang="en-GB" sz="1200" b="0" i="0" kern="1200" dirty="0">
                <a:solidFill>
                  <a:schemeClr val="tx1"/>
                </a:solidFill>
                <a:effectLst/>
                <a:latin typeface="+mn-lt"/>
                <a:ea typeface="+mn-ea"/>
                <a:cs typeface="+mn-cs"/>
              </a:rPr>
              <a:t>Do not light a fire when conditions are adverse (high winds, or drought conditions).</a:t>
            </a:r>
          </a:p>
          <a:p>
            <a:endParaRPr lang="en-US" dirty="0"/>
          </a:p>
        </p:txBody>
      </p:sp>
      <p:sp>
        <p:nvSpPr>
          <p:cNvPr id="4" name="Slide Number Placeholder 3"/>
          <p:cNvSpPr>
            <a:spLocks noGrp="1"/>
          </p:cNvSpPr>
          <p:nvPr>
            <p:ph type="sldNum" sz="quarter" idx="5"/>
          </p:nvPr>
        </p:nvSpPr>
        <p:spPr/>
        <p:txBody>
          <a:bodyPr/>
          <a:lstStyle/>
          <a:p>
            <a:fld id="{E4D0FBC2-D8DB-3A47-A0DC-7D392EE31B37}" type="slidenum">
              <a:rPr lang="en-US" smtClean="0"/>
              <a:t>4</a:t>
            </a:fld>
            <a:endParaRPr lang="en-US"/>
          </a:p>
        </p:txBody>
      </p:sp>
    </p:spTree>
    <p:extLst>
      <p:ext uri="{BB962C8B-B14F-4D97-AF65-F5344CB8AC3E}">
        <p14:creationId xmlns:p14="http://schemas.microsoft.com/office/powerpoint/2010/main" val="22322868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GB" sz="1200" b="0" i="0" kern="1200" dirty="0">
                <a:solidFill>
                  <a:schemeClr val="tx1"/>
                </a:solidFill>
                <a:effectLst/>
                <a:latin typeface="+mn-lt"/>
                <a:ea typeface="+mn-ea"/>
                <a:cs typeface="+mn-cs"/>
              </a:rPr>
              <a:t>Locate the fire in a safe place. It should be clear for 10 feet (3 meters) all around.</a:t>
            </a:r>
          </a:p>
          <a:p>
            <a:pPr marL="228600" indent="-228600">
              <a:buFont typeface="+mj-lt"/>
              <a:buAutoNum type="arabicPeriod"/>
            </a:pPr>
            <a:r>
              <a:rPr lang="en-GB" sz="1200" b="0" i="0" kern="1200" dirty="0">
                <a:solidFill>
                  <a:schemeClr val="tx1"/>
                </a:solidFill>
                <a:effectLst/>
                <a:latin typeface="+mn-lt"/>
                <a:ea typeface="+mn-ea"/>
                <a:cs typeface="+mn-cs"/>
              </a:rPr>
              <a:t>Do not light a fire beneath overhanging branches.</a:t>
            </a:r>
          </a:p>
          <a:p>
            <a:pPr marL="228600" indent="-228600">
              <a:buFont typeface="+mj-lt"/>
              <a:buAutoNum type="arabicPeriod"/>
            </a:pPr>
            <a:r>
              <a:rPr lang="en-GB" sz="1200" b="0" i="0" kern="1200" dirty="0">
                <a:solidFill>
                  <a:schemeClr val="tx1"/>
                </a:solidFill>
                <a:effectLst/>
                <a:latin typeface="+mn-lt"/>
                <a:ea typeface="+mn-ea"/>
                <a:cs typeface="+mn-cs"/>
              </a:rPr>
              <a:t>Do not use accelerants, such as lighter fluid, gasoline, kerosene, etc. Learn to light a fire without these.</a:t>
            </a:r>
          </a:p>
          <a:p>
            <a:pPr marL="228600" indent="-228600">
              <a:buFont typeface="+mj-lt"/>
              <a:buAutoNum type="arabicPeriod"/>
            </a:pPr>
            <a:r>
              <a:rPr lang="en-GB" sz="1200" b="0" i="0" kern="1200" dirty="0">
                <a:solidFill>
                  <a:schemeClr val="tx1"/>
                </a:solidFill>
                <a:effectLst/>
                <a:latin typeface="+mn-lt"/>
                <a:ea typeface="+mn-ea"/>
                <a:cs typeface="+mn-cs"/>
              </a:rPr>
              <a:t>Put the fire out </a:t>
            </a:r>
            <a:r>
              <a:rPr lang="en-GB" sz="1200" b="1" i="0" kern="1200" dirty="0">
                <a:solidFill>
                  <a:schemeClr val="tx1"/>
                </a:solidFill>
                <a:effectLst/>
                <a:latin typeface="+mn-lt"/>
                <a:ea typeface="+mn-ea"/>
                <a:cs typeface="+mn-cs"/>
              </a:rPr>
              <a:t>completely</a:t>
            </a:r>
            <a:r>
              <a:rPr lang="en-GB" sz="1200" b="0" i="0" kern="1200" dirty="0">
                <a:solidFill>
                  <a:schemeClr val="tx1"/>
                </a:solidFill>
                <a:effectLst/>
                <a:latin typeface="+mn-lt"/>
                <a:ea typeface="+mn-ea"/>
                <a:cs typeface="+mn-cs"/>
              </a:rPr>
              <a:t> before leaving it. If it's too hot to put your hands in the ashes, it's not sufficiently out. Douse it down with water, turn the coals with a shovel, and be sure to extinguish every coal and ember.</a:t>
            </a:r>
          </a:p>
          <a:p>
            <a:pPr marL="228600" indent="-228600">
              <a:buFont typeface="+mj-lt"/>
              <a:buAutoNum type="arabicPeriod"/>
            </a:pPr>
            <a:r>
              <a:rPr lang="en-GB" sz="1200" b="0" i="0" kern="1200" dirty="0">
                <a:solidFill>
                  <a:schemeClr val="tx1"/>
                </a:solidFill>
                <a:effectLst/>
                <a:latin typeface="+mn-lt"/>
                <a:ea typeface="+mn-ea"/>
                <a:cs typeface="+mn-cs"/>
              </a:rPr>
              <a:t>Do not build a fire on top of flammable material such as grass or leaves.</a:t>
            </a:r>
          </a:p>
          <a:p>
            <a:pPr marL="228600" indent="-228600">
              <a:buFont typeface="+mj-lt"/>
              <a:buAutoNum type="arabicPeriod"/>
            </a:pPr>
            <a:r>
              <a:rPr lang="en-GB" sz="1200" b="0" i="0" kern="1200" dirty="0">
                <a:solidFill>
                  <a:schemeClr val="tx1"/>
                </a:solidFill>
                <a:effectLst/>
                <a:latin typeface="+mn-lt"/>
                <a:ea typeface="+mn-ea"/>
                <a:cs typeface="+mn-cs"/>
              </a:rPr>
              <a:t>Cut away the sod (keep it moist so it stays alive, and replace it before your leave), and clear away the duff and litter.</a:t>
            </a:r>
          </a:p>
          <a:p>
            <a:pPr marL="228600" indent="-228600">
              <a:buFont typeface="+mj-lt"/>
              <a:buAutoNum type="arabicPeriod"/>
            </a:pPr>
            <a:r>
              <a:rPr lang="en-GB" sz="1200" b="0" i="0" kern="1200" dirty="0">
                <a:solidFill>
                  <a:schemeClr val="tx1"/>
                </a:solidFill>
                <a:effectLst/>
                <a:latin typeface="+mn-lt"/>
                <a:ea typeface="+mn-ea"/>
                <a:cs typeface="+mn-cs"/>
              </a:rPr>
              <a:t>Keep fire extinguishing supplies handy and near the fire. A bucket of water or sand, or a fire extinguisher are recommended.</a:t>
            </a:r>
          </a:p>
          <a:p>
            <a:pPr marL="228600" indent="-228600">
              <a:buFont typeface="+mj-lt"/>
              <a:buAutoNum type="arabicPeriod"/>
            </a:pPr>
            <a:r>
              <a:rPr lang="en-GB" sz="1200" b="0" i="0" kern="1200" dirty="0">
                <a:solidFill>
                  <a:schemeClr val="tx1"/>
                </a:solidFill>
                <a:effectLst/>
                <a:latin typeface="+mn-lt"/>
                <a:ea typeface="+mn-ea"/>
                <a:cs typeface="+mn-cs"/>
              </a:rPr>
              <a:t>Do not remove burning sticks from a fire.</a:t>
            </a:r>
          </a:p>
          <a:p>
            <a:pPr marL="228600" indent="-228600">
              <a:buFont typeface="+mj-lt"/>
              <a:buAutoNum type="arabicPeriod"/>
            </a:pPr>
            <a:r>
              <a:rPr lang="en-GB" sz="1200" b="0" i="0" kern="1200" dirty="0">
                <a:solidFill>
                  <a:schemeClr val="tx1"/>
                </a:solidFill>
                <a:effectLst/>
                <a:latin typeface="+mn-lt"/>
                <a:ea typeface="+mn-ea"/>
                <a:cs typeface="+mn-cs"/>
              </a:rPr>
              <a:t>Watch for embers that escape the fire pit and extinguish them immediately.</a:t>
            </a:r>
          </a:p>
          <a:p>
            <a:pPr marL="228600" indent="-228600">
              <a:buFont typeface="+mj-lt"/>
              <a:buAutoNum type="arabicPeriod"/>
            </a:pPr>
            <a:r>
              <a:rPr lang="en-GB" sz="1200" b="0" i="0" kern="1200" dirty="0">
                <a:solidFill>
                  <a:schemeClr val="tx1"/>
                </a:solidFill>
                <a:effectLst/>
                <a:latin typeface="+mn-lt"/>
                <a:ea typeface="+mn-ea"/>
                <a:cs typeface="+mn-cs"/>
              </a:rPr>
              <a:t>Wear proper footwear around a fire.</a:t>
            </a:r>
          </a:p>
          <a:p>
            <a:pPr marL="228600" indent="-228600">
              <a:buFont typeface="+mj-lt"/>
              <a:buAutoNum type="arabicPeriod"/>
            </a:pPr>
            <a:r>
              <a:rPr lang="en-GB" sz="1200" b="0" i="0" kern="1200" dirty="0">
                <a:solidFill>
                  <a:schemeClr val="tx1"/>
                </a:solidFill>
                <a:effectLst/>
                <a:latin typeface="+mn-lt"/>
                <a:ea typeface="+mn-ea"/>
                <a:cs typeface="+mn-cs"/>
              </a:rPr>
              <a:t>Be aware that paper, cardboard, and leaves create floating embers that rise out of the fire pit and may land dozens of yards away.</a:t>
            </a:r>
          </a:p>
          <a:p>
            <a:pPr marL="228600" indent="-228600">
              <a:buFont typeface="+mj-lt"/>
              <a:buAutoNum type="arabicPeriod"/>
            </a:pPr>
            <a:r>
              <a:rPr lang="en-GB" sz="1200" b="0" i="0" kern="1200" dirty="0">
                <a:solidFill>
                  <a:schemeClr val="tx1"/>
                </a:solidFill>
                <a:effectLst/>
                <a:latin typeface="+mn-lt"/>
                <a:ea typeface="+mn-ea"/>
                <a:cs typeface="+mn-cs"/>
              </a:rPr>
              <a:t>Do not light a fire when conditions are adverse (high winds, or drought conditions).</a:t>
            </a:r>
          </a:p>
          <a:p>
            <a:endParaRPr lang="en-US" dirty="0"/>
          </a:p>
        </p:txBody>
      </p:sp>
      <p:sp>
        <p:nvSpPr>
          <p:cNvPr id="4" name="Slide Number Placeholder 3"/>
          <p:cNvSpPr>
            <a:spLocks noGrp="1"/>
          </p:cNvSpPr>
          <p:nvPr>
            <p:ph type="sldNum" sz="quarter" idx="5"/>
          </p:nvPr>
        </p:nvSpPr>
        <p:spPr/>
        <p:txBody>
          <a:bodyPr/>
          <a:lstStyle/>
          <a:p>
            <a:fld id="{E4D0FBC2-D8DB-3A47-A0DC-7D392EE31B37}" type="slidenum">
              <a:rPr lang="en-US" smtClean="0"/>
              <a:t>5</a:t>
            </a:fld>
            <a:endParaRPr lang="en-US"/>
          </a:p>
        </p:txBody>
      </p:sp>
    </p:spTree>
    <p:extLst>
      <p:ext uri="{BB962C8B-B14F-4D97-AF65-F5344CB8AC3E}">
        <p14:creationId xmlns:p14="http://schemas.microsoft.com/office/powerpoint/2010/main" val="33551336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GB" sz="1200" b="0" i="0" kern="1200" dirty="0">
                <a:solidFill>
                  <a:schemeClr val="tx1"/>
                </a:solidFill>
                <a:effectLst/>
                <a:latin typeface="+mn-lt"/>
                <a:ea typeface="+mn-ea"/>
                <a:cs typeface="+mn-cs"/>
              </a:rPr>
              <a:t>Locate the fire in a safe place. It should be clear for 10 feet (3 meters) all around.</a:t>
            </a:r>
          </a:p>
          <a:p>
            <a:pPr marL="228600" indent="-228600">
              <a:buFont typeface="+mj-lt"/>
              <a:buAutoNum type="arabicPeriod"/>
            </a:pPr>
            <a:r>
              <a:rPr lang="en-GB" sz="1200" b="0" i="0" kern="1200" dirty="0">
                <a:solidFill>
                  <a:schemeClr val="tx1"/>
                </a:solidFill>
                <a:effectLst/>
                <a:latin typeface="+mn-lt"/>
                <a:ea typeface="+mn-ea"/>
                <a:cs typeface="+mn-cs"/>
              </a:rPr>
              <a:t>Do not light a fire beneath overhanging branches.</a:t>
            </a:r>
          </a:p>
          <a:p>
            <a:pPr marL="228600" indent="-228600">
              <a:buFont typeface="+mj-lt"/>
              <a:buAutoNum type="arabicPeriod"/>
            </a:pPr>
            <a:r>
              <a:rPr lang="en-GB" sz="1200" b="0" i="0" kern="1200" dirty="0">
                <a:solidFill>
                  <a:schemeClr val="tx1"/>
                </a:solidFill>
                <a:effectLst/>
                <a:latin typeface="+mn-lt"/>
                <a:ea typeface="+mn-ea"/>
                <a:cs typeface="+mn-cs"/>
              </a:rPr>
              <a:t>Do not use accelerants, such as lighter fluid, gasoline, kerosene, etc. Learn to light a fire without these.</a:t>
            </a:r>
          </a:p>
          <a:p>
            <a:pPr marL="228600" indent="-228600">
              <a:buFont typeface="+mj-lt"/>
              <a:buAutoNum type="arabicPeriod"/>
            </a:pPr>
            <a:r>
              <a:rPr lang="en-GB" sz="1200" b="0" i="0" kern="1200" dirty="0">
                <a:solidFill>
                  <a:schemeClr val="tx1"/>
                </a:solidFill>
                <a:effectLst/>
                <a:latin typeface="+mn-lt"/>
                <a:ea typeface="+mn-ea"/>
                <a:cs typeface="+mn-cs"/>
              </a:rPr>
              <a:t>Put the fire out </a:t>
            </a:r>
            <a:r>
              <a:rPr lang="en-GB" sz="1200" b="1" i="0" kern="1200" dirty="0">
                <a:solidFill>
                  <a:schemeClr val="tx1"/>
                </a:solidFill>
                <a:effectLst/>
                <a:latin typeface="+mn-lt"/>
                <a:ea typeface="+mn-ea"/>
                <a:cs typeface="+mn-cs"/>
              </a:rPr>
              <a:t>completely</a:t>
            </a:r>
            <a:r>
              <a:rPr lang="en-GB" sz="1200" b="0" i="0" kern="1200" dirty="0">
                <a:solidFill>
                  <a:schemeClr val="tx1"/>
                </a:solidFill>
                <a:effectLst/>
                <a:latin typeface="+mn-lt"/>
                <a:ea typeface="+mn-ea"/>
                <a:cs typeface="+mn-cs"/>
              </a:rPr>
              <a:t> before leaving it. If it's too hot to put your hands in the ashes, it's not sufficiently out. Douse it down with water, turn the coals with a shovel, and be sure to extinguish every coal and ember.</a:t>
            </a:r>
          </a:p>
          <a:p>
            <a:pPr marL="228600" indent="-228600">
              <a:buFont typeface="+mj-lt"/>
              <a:buAutoNum type="arabicPeriod"/>
            </a:pPr>
            <a:r>
              <a:rPr lang="en-GB" sz="1200" b="0" i="0" kern="1200" dirty="0">
                <a:solidFill>
                  <a:schemeClr val="tx1"/>
                </a:solidFill>
                <a:effectLst/>
                <a:latin typeface="+mn-lt"/>
                <a:ea typeface="+mn-ea"/>
                <a:cs typeface="+mn-cs"/>
              </a:rPr>
              <a:t>Do not build a fire on top of flammable material such as grass or leaves.</a:t>
            </a:r>
          </a:p>
          <a:p>
            <a:pPr marL="228600" indent="-228600">
              <a:buFont typeface="+mj-lt"/>
              <a:buAutoNum type="arabicPeriod"/>
            </a:pPr>
            <a:r>
              <a:rPr lang="en-GB" sz="1200" b="0" i="0" kern="1200" dirty="0">
                <a:solidFill>
                  <a:schemeClr val="tx1"/>
                </a:solidFill>
                <a:effectLst/>
                <a:latin typeface="+mn-lt"/>
                <a:ea typeface="+mn-ea"/>
                <a:cs typeface="+mn-cs"/>
              </a:rPr>
              <a:t>Cut away the sod (keep it moist so it stays alive, and replace it before your leave), and clear away the duff and litter.</a:t>
            </a:r>
          </a:p>
          <a:p>
            <a:pPr marL="228600" indent="-228600">
              <a:buFont typeface="+mj-lt"/>
              <a:buAutoNum type="arabicPeriod"/>
            </a:pPr>
            <a:r>
              <a:rPr lang="en-GB" sz="1200" b="0" i="0" kern="1200" dirty="0">
                <a:solidFill>
                  <a:schemeClr val="tx1"/>
                </a:solidFill>
                <a:effectLst/>
                <a:latin typeface="+mn-lt"/>
                <a:ea typeface="+mn-ea"/>
                <a:cs typeface="+mn-cs"/>
              </a:rPr>
              <a:t>Keep fire extinguishing supplies handy and near the fire. A bucket of water or sand, or a fire extinguisher are recommended.</a:t>
            </a:r>
          </a:p>
          <a:p>
            <a:pPr marL="228600" indent="-228600">
              <a:buFont typeface="+mj-lt"/>
              <a:buAutoNum type="arabicPeriod"/>
            </a:pPr>
            <a:r>
              <a:rPr lang="en-GB" sz="1200" b="0" i="0" kern="1200" dirty="0">
                <a:solidFill>
                  <a:schemeClr val="tx1"/>
                </a:solidFill>
                <a:effectLst/>
                <a:latin typeface="+mn-lt"/>
                <a:ea typeface="+mn-ea"/>
                <a:cs typeface="+mn-cs"/>
              </a:rPr>
              <a:t>Do not remove burning sticks from a fire.</a:t>
            </a:r>
          </a:p>
          <a:p>
            <a:pPr marL="228600" indent="-228600">
              <a:buFont typeface="+mj-lt"/>
              <a:buAutoNum type="arabicPeriod"/>
            </a:pPr>
            <a:r>
              <a:rPr lang="en-GB" sz="1200" b="0" i="0" kern="1200" dirty="0">
                <a:solidFill>
                  <a:schemeClr val="tx1"/>
                </a:solidFill>
                <a:effectLst/>
                <a:latin typeface="+mn-lt"/>
                <a:ea typeface="+mn-ea"/>
                <a:cs typeface="+mn-cs"/>
              </a:rPr>
              <a:t>Watch for embers that escape the fire pit and extinguish them immediately.</a:t>
            </a:r>
          </a:p>
          <a:p>
            <a:pPr marL="228600" indent="-228600">
              <a:buFont typeface="+mj-lt"/>
              <a:buAutoNum type="arabicPeriod"/>
            </a:pPr>
            <a:r>
              <a:rPr lang="en-GB" sz="1200" b="0" i="0" kern="1200" dirty="0">
                <a:solidFill>
                  <a:schemeClr val="tx1"/>
                </a:solidFill>
                <a:effectLst/>
                <a:latin typeface="+mn-lt"/>
                <a:ea typeface="+mn-ea"/>
                <a:cs typeface="+mn-cs"/>
              </a:rPr>
              <a:t>Wear proper footwear around a fire.</a:t>
            </a:r>
          </a:p>
          <a:p>
            <a:pPr marL="228600" indent="-228600">
              <a:buFont typeface="+mj-lt"/>
              <a:buAutoNum type="arabicPeriod"/>
            </a:pPr>
            <a:r>
              <a:rPr lang="en-GB" sz="1200" b="0" i="0" kern="1200" dirty="0">
                <a:solidFill>
                  <a:schemeClr val="tx1"/>
                </a:solidFill>
                <a:effectLst/>
                <a:latin typeface="+mn-lt"/>
                <a:ea typeface="+mn-ea"/>
                <a:cs typeface="+mn-cs"/>
              </a:rPr>
              <a:t>Be aware that paper, cardboard, and leaves create floating embers that rise out of the fire pit and may land dozens of yards away.</a:t>
            </a:r>
          </a:p>
          <a:p>
            <a:pPr marL="228600" indent="-228600">
              <a:buFont typeface="+mj-lt"/>
              <a:buAutoNum type="arabicPeriod"/>
            </a:pPr>
            <a:r>
              <a:rPr lang="en-GB" sz="1200" b="0" i="0" kern="1200" dirty="0">
                <a:solidFill>
                  <a:schemeClr val="tx1"/>
                </a:solidFill>
                <a:effectLst/>
                <a:latin typeface="+mn-lt"/>
                <a:ea typeface="+mn-ea"/>
                <a:cs typeface="+mn-cs"/>
              </a:rPr>
              <a:t>Do not light a fire when conditions are adverse (high winds, or drought conditions).</a:t>
            </a:r>
          </a:p>
          <a:p>
            <a:endParaRPr lang="en-US" dirty="0"/>
          </a:p>
        </p:txBody>
      </p:sp>
      <p:sp>
        <p:nvSpPr>
          <p:cNvPr id="4" name="Slide Number Placeholder 3"/>
          <p:cNvSpPr>
            <a:spLocks noGrp="1"/>
          </p:cNvSpPr>
          <p:nvPr>
            <p:ph type="sldNum" sz="quarter" idx="5"/>
          </p:nvPr>
        </p:nvSpPr>
        <p:spPr/>
        <p:txBody>
          <a:bodyPr/>
          <a:lstStyle/>
          <a:p>
            <a:fld id="{E4D0FBC2-D8DB-3A47-A0DC-7D392EE31B37}" type="slidenum">
              <a:rPr lang="en-US" smtClean="0"/>
              <a:t>6</a:t>
            </a:fld>
            <a:endParaRPr lang="en-US"/>
          </a:p>
        </p:txBody>
      </p:sp>
    </p:spTree>
    <p:extLst>
      <p:ext uri="{BB962C8B-B14F-4D97-AF65-F5344CB8AC3E}">
        <p14:creationId xmlns:p14="http://schemas.microsoft.com/office/powerpoint/2010/main" val="27102628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GB" sz="1200" b="0" i="0" kern="1200" dirty="0">
                <a:solidFill>
                  <a:schemeClr val="tx1"/>
                </a:solidFill>
                <a:effectLst/>
                <a:latin typeface="+mn-lt"/>
                <a:ea typeface="+mn-ea"/>
                <a:cs typeface="+mn-cs"/>
              </a:rPr>
              <a:t>Locate the fire in a safe place. It should be clear for 10 feet (3 meters) all around.</a:t>
            </a:r>
          </a:p>
          <a:p>
            <a:pPr marL="228600" indent="-228600">
              <a:buFont typeface="+mj-lt"/>
              <a:buAutoNum type="arabicPeriod"/>
            </a:pPr>
            <a:r>
              <a:rPr lang="en-GB" sz="1200" b="0" i="0" kern="1200" dirty="0">
                <a:solidFill>
                  <a:schemeClr val="tx1"/>
                </a:solidFill>
                <a:effectLst/>
                <a:latin typeface="+mn-lt"/>
                <a:ea typeface="+mn-ea"/>
                <a:cs typeface="+mn-cs"/>
              </a:rPr>
              <a:t>Do not light a fire beneath overhanging branches.</a:t>
            </a:r>
          </a:p>
          <a:p>
            <a:pPr marL="228600" indent="-228600">
              <a:buFont typeface="+mj-lt"/>
              <a:buAutoNum type="arabicPeriod"/>
            </a:pPr>
            <a:r>
              <a:rPr lang="en-GB" sz="1200" b="0" i="0" kern="1200" dirty="0">
                <a:solidFill>
                  <a:schemeClr val="tx1"/>
                </a:solidFill>
                <a:effectLst/>
                <a:latin typeface="+mn-lt"/>
                <a:ea typeface="+mn-ea"/>
                <a:cs typeface="+mn-cs"/>
              </a:rPr>
              <a:t>Do not use accelerants, such as lighter fluid, gasoline, kerosene, etc. Learn to light a fire without these.</a:t>
            </a:r>
          </a:p>
          <a:p>
            <a:pPr marL="228600" indent="-228600">
              <a:buFont typeface="+mj-lt"/>
              <a:buAutoNum type="arabicPeriod"/>
            </a:pPr>
            <a:r>
              <a:rPr lang="en-GB" sz="1200" b="0" i="0" kern="1200" dirty="0">
                <a:solidFill>
                  <a:schemeClr val="tx1"/>
                </a:solidFill>
                <a:effectLst/>
                <a:latin typeface="+mn-lt"/>
                <a:ea typeface="+mn-ea"/>
                <a:cs typeface="+mn-cs"/>
              </a:rPr>
              <a:t>Put the fire out </a:t>
            </a:r>
            <a:r>
              <a:rPr lang="en-GB" sz="1200" b="1" i="0" kern="1200" dirty="0">
                <a:solidFill>
                  <a:schemeClr val="tx1"/>
                </a:solidFill>
                <a:effectLst/>
                <a:latin typeface="+mn-lt"/>
                <a:ea typeface="+mn-ea"/>
                <a:cs typeface="+mn-cs"/>
              </a:rPr>
              <a:t>completely</a:t>
            </a:r>
            <a:r>
              <a:rPr lang="en-GB" sz="1200" b="0" i="0" kern="1200" dirty="0">
                <a:solidFill>
                  <a:schemeClr val="tx1"/>
                </a:solidFill>
                <a:effectLst/>
                <a:latin typeface="+mn-lt"/>
                <a:ea typeface="+mn-ea"/>
                <a:cs typeface="+mn-cs"/>
              </a:rPr>
              <a:t> before leaving it. If it's too hot to put your hands in the ashes, it's not sufficiently out. Douse it down with water, turn the coals with a shovel, and be sure to extinguish every coal and ember.</a:t>
            </a:r>
          </a:p>
          <a:p>
            <a:pPr marL="228600" indent="-228600">
              <a:buFont typeface="+mj-lt"/>
              <a:buAutoNum type="arabicPeriod"/>
            </a:pPr>
            <a:r>
              <a:rPr lang="en-GB" sz="1200" b="0" i="0" kern="1200" dirty="0">
                <a:solidFill>
                  <a:schemeClr val="tx1"/>
                </a:solidFill>
                <a:effectLst/>
                <a:latin typeface="+mn-lt"/>
                <a:ea typeface="+mn-ea"/>
                <a:cs typeface="+mn-cs"/>
              </a:rPr>
              <a:t>Do not build a fire on top of flammable material such as grass or leaves.</a:t>
            </a:r>
          </a:p>
          <a:p>
            <a:pPr marL="228600" indent="-228600">
              <a:buFont typeface="+mj-lt"/>
              <a:buAutoNum type="arabicPeriod"/>
            </a:pPr>
            <a:r>
              <a:rPr lang="en-GB" sz="1200" b="0" i="0" kern="1200" dirty="0">
                <a:solidFill>
                  <a:schemeClr val="tx1"/>
                </a:solidFill>
                <a:effectLst/>
                <a:latin typeface="+mn-lt"/>
                <a:ea typeface="+mn-ea"/>
                <a:cs typeface="+mn-cs"/>
              </a:rPr>
              <a:t>Cut away the sod (keep it moist so it stays alive, and replace it before your leave), and clear away the duff and litter.</a:t>
            </a:r>
          </a:p>
          <a:p>
            <a:pPr marL="228600" indent="-228600">
              <a:buFont typeface="+mj-lt"/>
              <a:buAutoNum type="arabicPeriod"/>
            </a:pPr>
            <a:r>
              <a:rPr lang="en-GB" sz="1200" b="0" i="0" kern="1200" dirty="0">
                <a:solidFill>
                  <a:schemeClr val="tx1"/>
                </a:solidFill>
                <a:effectLst/>
                <a:latin typeface="+mn-lt"/>
                <a:ea typeface="+mn-ea"/>
                <a:cs typeface="+mn-cs"/>
              </a:rPr>
              <a:t>Keep fire extinguishing supplies handy and near the fire. A bucket of water or sand, or a fire extinguisher are recommended.</a:t>
            </a:r>
          </a:p>
          <a:p>
            <a:pPr marL="228600" indent="-228600">
              <a:buFont typeface="+mj-lt"/>
              <a:buAutoNum type="arabicPeriod"/>
            </a:pPr>
            <a:r>
              <a:rPr lang="en-GB" sz="1200" b="0" i="0" kern="1200" dirty="0">
                <a:solidFill>
                  <a:schemeClr val="tx1"/>
                </a:solidFill>
                <a:effectLst/>
                <a:latin typeface="+mn-lt"/>
                <a:ea typeface="+mn-ea"/>
                <a:cs typeface="+mn-cs"/>
              </a:rPr>
              <a:t>Do not remove burning sticks from a fire.</a:t>
            </a:r>
          </a:p>
          <a:p>
            <a:pPr marL="228600" indent="-228600">
              <a:buFont typeface="+mj-lt"/>
              <a:buAutoNum type="arabicPeriod"/>
            </a:pPr>
            <a:r>
              <a:rPr lang="en-GB" sz="1200" b="0" i="0" kern="1200" dirty="0">
                <a:solidFill>
                  <a:schemeClr val="tx1"/>
                </a:solidFill>
                <a:effectLst/>
                <a:latin typeface="+mn-lt"/>
                <a:ea typeface="+mn-ea"/>
                <a:cs typeface="+mn-cs"/>
              </a:rPr>
              <a:t>Watch for embers that escape the fire pit and extinguish them immediately.</a:t>
            </a:r>
          </a:p>
          <a:p>
            <a:pPr marL="228600" indent="-228600">
              <a:buFont typeface="+mj-lt"/>
              <a:buAutoNum type="arabicPeriod"/>
            </a:pPr>
            <a:r>
              <a:rPr lang="en-GB" sz="1200" b="0" i="0" kern="1200" dirty="0">
                <a:solidFill>
                  <a:schemeClr val="tx1"/>
                </a:solidFill>
                <a:effectLst/>
                <a:latin typeface="+mn-lt"/>
                <a:ea typeface="+mn-ea"/>
                <a:cs typeface="+mn-cs"/>
              </a:rPr>
              <a:t>Wear proper footwear around a fire.</a:t>
            </a:r>
          </a:p>
          <a:p>
            <a:pPr marL="228600" indent="-228600">
              <a:buFont typeface="+mj-lt"/>
              <a:buAutoNum type="arabicPeriod"/>
            </a:pPr>
            <a:r>
              <a:rPr lang="en-GB" sz="1200" b="0" i="0" kern="1200" dirty="0">
                <a:solidFill>
                  <a:schemeClr val="tx1"/>
                </a:solidFill>
                <a:effectLst/>
                <a:latin typeface="+mn-lt"/>
                <a:ea typeface="+mn-ea"/>
                <a:cs typeface="+mn-cs"/>
              </a:rPr>
              <a:t>Be aware that paper, cardboard, and leaves create floating embers that rise out of the fire pit and may land dozens of yards away.</a:t>
            </a:r>
          </a:p>
          <a:p>
            <a:pPr marL="228600" indent="-228600">
              <a:buFont typeface="+mj-lt"/>
              <a:buAutoNum type="arabicPeriod"/>
            </a:pPr>
            <a:r>
              <a:rPr lang="en-GB" sz="1200" b="0" i="0" kern="1200" dirty="0">
                <a:solidFill>
                  <a:schemeClr val="tx1"/>
                </a:solidFill>
                <a:effectLst/>
                <a:latin typeface="+mn-lt"/>
                <a:ea typeface="+mn-ea"/>
                <a:cs typeface="+mn-cs"/>
              </a:rPr>
              <a:t>Do not light a fire when conditions are adverse (high winds, or drought conditions).</a:t>
            </a:r>
          </a:p>
          <a:p>
            <a:endParaRPr lang="en-US" dirty="0"/>
          </a:p>
        </p:txBody>
      </p:sp>
      <p:sp>
        <p:nvSpPr>
          <p:cNvPr id="4" name="Slide Number Placeholder 3"/>
          <p:cNvSpPr>
            <a:spLocks noGrp="1"/>
          </p:cNvSpPr>
          <p:nvPr>
            <p:ph type="sldNum" sz="quarter" idx="5"/>
          </p:nvPr>
        </p:nvSpPr>
        <p:spPr/>
        <p:txBody>
          <a:bodyPr/>
          <a:lstStyle/>
          <a:p>
            <a:fld id="{E4D0FBC2-D8DB-3A47-A0DC-7D392EE31B37}" type="slidenum">
              <a:rPr lang="en-US" smtClean="0"/>
              <a:t>7</a:t>
            </a:fld>
            <a:endParaRPr lang="en-US"/>
          </a:p>
        </p:txBody>
      </p:sp>
    </p:spTree>
    <p:extLst>
      <p:ext uri="{BB962C8B-B14F-4D97-AF65-F5344CB8AC3E}">
        <p14:creationId xmlns:p14="http://schemas.microsoft.com/office/powerpoint/2010/main" val="23733859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GB" sz="1200" b="0" i="0" kern="1200" dirty="0">
                <a:solidFill>
                  <a:schemeClr val="tx1"/>
                </a:solidFill>
                <a:effectLst/>
                <a:latin typeface="+mn-lt"/>
                <a:ea typeface="+mn-ea"/>
                <a:cs typeface="+mn-cs"/>
              </a:rPr>
              <a:t>Locate the fire in a safe place. It should be clear for 10 feet (3 meters) all around.</a:t>
            </a:r>
          </a:p>
          <a:p>
            <a:pPr marL="228600" indent="-228600">
              <a:buFont typeface="+mj-lt"/>
              <a:buAutoNum type="arabicPeriod"/>
            </a:pPr>
            <a:r>
              <a:rPr lang="en-GB" sz="1200" b="0" i="0" kern="1200" dirty="0">
                <a:solidFill>
                  <a:schemeClr val="tx1"/>
                </a:solidFill>
                <a:effectLst/>
                <a:latin typeface="+mn-lt"/>
                <a:ea typeface="+mn-ea"/>
                <a:cs typeface="+mn-cs"/>
              </a:rPr>
              <a:t>Do not light a fire beneath overhanging branches.</a:t>
            </a:r>
          </a:p>
          <a:p>
            <a:pPr marL="228600" indent="-228600">
              <a:buFont typeface="+mj-lt"/>
              <a:buAutoNum type="arabicPeriod"/>
            </a:pPr>
            <a:r>
              <a:rPr lang="en-GB" sz="1200" b="0" i="0" kern="1200" dirty="0">
                <a:solidFill>
                  <a:schemeClr val="tx1"/>
                </a:solidFill>
                <a:effectLst/>
                <a:latin typeface="+mn-lt"/>
                <a:ea typeface="+mn-ea"/>
                <a:cs typeface="+mn-cs"/>
              </a:rPr>
              <a:t>Do not use accelerants, such as lighter fluid, gasoline, kerosene, etc. Learn to light a fire without these.</a:t>
            </a:r>
          </a:p>
          <a:p>
            <a:pPr marL="228600" indent="-228600">
              <a:buFont typeface="+mj-lt"/>
              <a:buAutoNum type="arabicPeriod"/>
            </a:pPr>
            <a:r>
              <a:rPr lang="en-GB" sz="1200" b="0" i="0" kern="1200" dirty="0">
                <a:solidFill>
                  <a:schemeClr val="tx1"/>
                </a:solidFill>
                <a:effectLst/>
                <a:latin typeface="+mn-lt"/>
                <a:ea typeface="+mn-ea"/>
                <a:cs typeface="+mn-cs"/>
              </a:rPr>
              <a:t>Put the fire out </a:t>
            </a:r>
            <a:r>
              <a:rPr lang="en-GB" sz="1200" b="1" i="0" kern="1200" dirty="0">
                <a:solidFill>
                  <a:schemeClr val="tx1"/>
                </a:solidFill>
                <a:effectLst/>
                <a:latin typeface="+mn-lt"/>
                <a:ea typeface="+mn-ea"/>
                <a:cs typeface="+mn-cs"/>
              </a:rPr>
              <a:t>completely</a:t>
            </a:r>
            <a:r>
              <a:rPr lang="en-GB" sz="1200" b="0" i="0" kern="1200" dirty="0">
                <a:solidFill>
                  <a:schemeClr val="tx1"/>
                </a:solidFill>
                <a:effectLst/>
                <a:latin typeface="+mn-lt"/>
                <a:ea typeface="+mn-ea"/>
                <a:cs typeface="+mn-cs"/>
              </a:rPr>
              <a:t> before leaving it. If it's too hot to put your hands in the ashes, it's not sufficiently out. Douse it down with water, turn the coals with a shovel, and be sure to extinguish every coal and ember.</a:t>
            </a:r>
          </a:p>
          <a:p>
            <a:pPr marL="228600" indent="-228600">
              <a:buFont typeface="+mj-lt"/>
              <a:buAutoNum type="arabicPeriod"/>
            </a:pPr>
            <a:r>
              <a:rPr lang="en-GB" sz="1200" b="0" i="0" kern="1200" dirty="0">
                <a:solidFill>
                  <a:schemeClr val="tx1"/>
                </a:solidFill>
                <a:effectLst/>
                <a:latin typeface="+mn-lt"/>
                <a:ea typeface="+mn-ea"/>
                <a:cs typeface="+mn-cs"/>
              </a:rPr>
              <a:t>Do not build a fire on top of flammable material such as grass or leaves.</a:t>
            </a:r>
          </a:p>
          <a:p>
            <a:pPr marL="228600" indent="-228600">
              <a:buFont typeface="+mj-lt"/>
              <a:buAutoNum type="arabicPeriod"/>
            </a:pPr>
            <a:r>
              <a:rPr lang="en-GB" sz="1200" b="0" i="0" kern="1200" dirty="0">
                <a:solidFill>
                  <a:schemeClr val="tx1"/>
                </a:solidFill>
                <a:effectLst/>
                <a:latin typeface="+mn-lt"/>
                <a:ea typeface="+mn-ea"/>
                <a:cs typeface="+mn-cs"/>
              </a:rPr>
              <a:t>Cut away the sod (keep it moist so it stays alive, and replace it before your leave), and clear away the duff and litter.</a:t>
            </a:r>
          </a:p>
          <a:p>
            <a:pPr marL="228600" indent="-228600">
              <a:buFont typeface="+mj-lt"/>
              <a:buAutoNum type="arabicPeriod"/>
            </a:pPr>
            <a:r>
              <a:rPr lang="en-GB" sz="1200" b="0" i="0" kern="1200" dirty="0">
                <a:solidFill>
                  <a:schemeClr val="tx1"/>
                </a:solidFill>
                <a:effectLst/>
                <a:latin typeface="+mn-lt"/>
                <a:ea typeface="+mn-ea"/>
                <a:cs typeface="+mn-cs"/>
              </a:rPr>
              <a:t>Keep fire extinguishing supplies handy and near the fire. A bucket of water or sand, or a fire extinguisher are recommended.</a:t>
            </a:r>
          </a:p>
          <a:p>
            <a:pPr marL="228600" indent="-228600">
              <a:buFont typeface="+mj-lt"/>
              <a:buAutoNum type="arabicPeriod"/>
            </a:pPr>
            <a:r>
              <a:rPr lang="en-GB" sz="1200" b="0" i="0" kern="1200" dirty="0">
                <a:solidFill>
                  <a:schemeClr val="tx1"/>
                </a:solidFill>
                <a:effectLst/>
                <a:latin typeface="+mn-lt"/>
                <a:ea typeface="+mn-ea"/>
                <a:cs typeface="+mn-cs"/>
              </a:rPr>
              <a:t>Do not remove burning sticks from a fire.</a:t>
            </a:r>
          </a:p>
          <a:p>
            <a:pPr marL="228600" indent="-228600">
              <a:buFont typeface="+mj-lt"/>
              <a:buAutoNum type="arabicPeriod"/>
            </a:pPr>
            <a:r>
              <a:rPr lang="en-GB" sz="1200" b="0" i="0" kern="1200" dirty="0">
                <a:solidFill>
                  <a:schemeClr val="tx1"/>
                </a:solidFill>
                <a:effectLst/>
                <a:latin typeface="+mn-lt"/>
                <a:ea typeface="+mn-ea"/>
                <a:cs typeface="+mn-cs"/>
              </a:rPr>
              <a:t>Watch for embers that escape the fire pit and extinguish them immediately.</a:t>
            </a:r>
          </a:p>
          <a:p>
            <a:pPr marL="228600" indent="-228600">
              <a:buFont typeface="+mj-lt"/>
              <a:buAutoNum type="arabicPeriod"/>
            </a:pPr>
            <a:r>
              <a:rPr lang="en-GB" sz="1200" b="0" i="0" kern="1200" dirty="0">
                <a:solidFill>
                  <a:schemeClr val="tx1"/>
                </a:solidFill>
                <a:effectLst/>
                <a:latin typeface="+mn-lt"/>
                <a:ea typeface="+mn-ea"/>
                <a:cs typeface="+mn-cs"/>
              </a:rPr>
              <a:t>Wear proper footwear around a fire.</a:t>
            </a:r>
          </a:p>
          <a:p>
            <a:pPr marL="228600" indent="-228600">
              <a:buFont typeface="+mj-lt"/>
              <a:buAutoNum type="arabicPeriod"/>
            </a:pPr>
            <a:r>
              <a:rPr lang="en-GB" sz="1200" b="0" i="0" kern="1200" dirty="0">
                <a:solidFill>
                  <a:schemeClr val="tx1"/>
                </a:solidFill>
                <a:effectLst/>
                <a:latin typeface="+mn-lt"/>
                <a:ea typeface="+mn-ea"/>
                <a:cs typeface="+mn-cs"/>
              </a:rPr>
              <a:t>Be aware that paper, cardboard, and leaves create floating embers that rise out of the fire pit and may land dozens of yards away.</a:t>
            </a:r>
          </a:p>
          <a:p>
            <a:pPr marL="228600" indent="-228600">
              <a:buFont typeface="+mj-lt"/>
              <a:buAutoNum type="arabicPeriod"/>
            </a:pPr>
            <a:r>
              <a:rPr lang="en-GB" sz="1200" b="0" i="0" kern="1200" dirty="0">
                <a:solidFill>
                  <a:schemeClr val="tx1"/>
                </a:solidFill>
                <a:effectLst/>
                <a:latin typeface="+mn-lt"/>
                <a:ea typeface="+mn-ea"/>
                <a:cs typeface="+mn-cs"/>
              </a:rPr>
              <a:t>Do not light a fire when conditions are adverse (high winds, or drought conditions).</a:t>
            </a:r>
          </a:p>
          <a:p>
            <a:endParaRPr lang="en-US" dirty="0"/>
          </a:p>
        </p:txBody>
      </p:sp>
      <p:sp>
        <p:nvSpPr>
          <p:cNvPr id="4" name="Slide Number Placeholder 3"/>
          <p:cNvSpPr>
            <a:spLocks noGrp="1"/>
          </p:cNvSpPr>
          <p:nvPr>
            <p:ph type="sldNum" sz="quarter" idx="5"/>
          </p:nvPr>
        </p:nvSpPr>
        <p:spPr/>
        <p:txBody>
          <a:bodyPr/>
          <a:lstStyle/>
          <a:p>
            <a:fld id="{E4D0FBC2-D8DB-3A47-A0DC-7D392EE31B37}" type="slidenum">
              <a:rPr lang="en-US" smtClean="0"/>
              <a:t>8</a:t>
            </a:fld>
            <a:endParaRPr lang="en-US"/>
          </a:p>
        </p:txBody>
      </p:sp>
    </p:spTree>
    <p:extLst>
      <p:ext uri="{BB962C8B-B14F-4D97-AF65-F5344CB8AC3E}">
        <p14:creationId xmlns:p14="http://schemas.microsoft.com/office/powerpoint/2010/main" val="10890461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dirty="0"/>
              <a:t>(a)Hot foods - Hot foods should be kept warmer than 60°C.</a:t>
            </a:r>
          </a:p>
          <a:p>
            <a:pPr algn="l"/>
            <a:endParaRPr lang="en-GB" dirty="0"/>
          </a:p>
          <a:p>
            <a:pPr algn="l"/>
            <a:r>
              <a:rPr lang="en-GB" dirty="0"/>
              <a:t>(b)Cold foods - Cold foods should be kept cooler than 4°C.</a:t>
            </a:r>
          </a:p>
          <a:p>
            <a:pPr algn="l"/>
            <a:endParaRPr lang="en-GB" b="0" i="0" dirty="0">
              <a:solidFill>
                <a:srgbClr val="202122"/>
              </a:solidFill>
              <a:effectLst/>
              <a:latin typeface="Arial" panose="020B0604020202020204" pitchFamily="34" charset="0"/>
            </a:endParaRPr>
          </a:p>
          <a:p>
            <a:pPr algn="l"/>
            <a:r>
              <a:rPr lang="en-GB" b="0" i="0" dirty="0">
                <a:solidFill>
                  <a:srgbClr val="202122"/>
                </a:solidFill>
                <a:effectLst/>
                <a:latin typeface="Arial" panose="020B0604020202020204" pitchFamily="34" charset="0"/>
              </a:rPr>
              <a:t>The temperature range between 4°C and 60°C is the </a:t>
            </a:r>
            <a:r>
              <a:rPr lang="en-GB" b="0" i="1" dirty="0">
                <a:solidFill>
                  <a:srgbClr val="202122"/>
                </a:solidFill>
                <a:effectLst/>
                <a:latin typeface="Arial" panose="020B0604020202020204" pitchFamily="34" charset="0"/>
              </a:rPr>
              <a:t>danger zone</a:t>
            </a:r>
            <a:r>
              <a:rPr lang="en-GB" b="0" i="0" dirty="0">
                <a:solidFill>
                  <a:srgbClr val="202122"/>
                </a:solidFill>
                <a:effectLst/>
                <a:latin typeface="Arial" panose="020B0604020202020204" pitchFamily="34" charset="0"/>
              </a:rPr>
              <a:t> where bacterial growth is vigorous. Bacteria is what makes food spoil, and eating spoiled food can cause sickness.</a:t>
            </a:r>
          </a:p>
          <a:p>
            <a:endParaRPr lang="en-GB" dirty="0"/>
          </a:p>
        </p:txBody>
      </p:sp>
      <p:sp>
        <p:nvSpPr>
          <p:cNvPr id="4" name="Slide Number Placeholder 3"/>
          <p:cNvSpPr>
            <a:spLocks noGrp="1"/>
          </p:cNvSpPr>
          <p:nvPr>
            <p:ph type="sldNum" sz="quarter" idx="5"/>
          </p:nvPr>
        </p:nvSpPr>
        <p:spPr/>
        <p:txBody>
          <a:bodyPr/>
          <a:lstStyle/>
          <a:p>
            <a:fld id="{E4D0FBC2-D8DB-3A47-A0DC-7D392EE31B37}" type="slidenum">
              <a:rPr lang="en-US" smtClean="0"/>
              <a:t>9</a:t>
            </a:fld>
            <a:endParaRPr lang="en-US"/>
          </a:p>
        </p:txBody>
      </p:sp>
    </p:spTree>
    <p:extLst>
      <p:ext uri="{BB962C8B-B14F-4D97-AF65-F5344CB8AC3E}">
        <p14:creationId xmlns:p14="http://schemas.microsoft.com/office/powerpoint/2010/main" val="17959949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5/28/20</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smtClean="0"/>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4280593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5/28/20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8718026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5/28/20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2579389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8A87A34-81AB-432B-8DAE-1953F412C126}" type="datetimeFigureOut">
              <a:rPr lang="en-US" dirty="0"/>
              <a:pPr/>
              <a:t>5/28/20</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7924383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5/28/20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3156884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5/28/20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1580342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5/28/20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390193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5/28/20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3001896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5/28/20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5143629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5/28/20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3903474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5/28/20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702845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smtClean="0"/>
              <a:t>5/28/20</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1625767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4">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smtClean="0"/>
              <a:pPr/>
              <a:t>5/28/20</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smtClean="0"/>
              <a:pPr/>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7437718"/>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jpg"/><Relationship Id="rId4" Type="http://schemas.openxmlformats.org/officeDocument/2006/relationships/image" Target="../media/image5.tiff"/></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7.tiff"/><Relationship Id="rId4" Type="http://schemas.openxmlformats.org/officeDocument/2006/relationships/image" Target="../media/image1.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16.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17.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18.xml.rels><?xml version="1.0" encoding="UTF-8" standalone="yes"?>
<Relationships xmlns="http://schemas.openxmlformats.org/package/2006/relationships"><Relationship Id="rId3" Type="http://schemas.openxmlformats.org/officeDocument/2006/relationships/image" Target="../media/image11.tiff"/><Relationship Id="rId7" Type="http://schemas.openxmlformats.org/officeDocument/2006/relationships/image" Target="../media/image1.jp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4.tiff"/><Relationship Id="rId5" Type="http://schemas.openxmlformats.org/officeDocument/2006/relationships/image" Target="../media/image13.tiff"/><Relationship Id="rId4" Type="http://schemas.openxmlformats.org/officeDocument/2006/relationships/image" Target="../media/image12.tiff"/></Relationships>
</file>

<file path=ppt/slides/_rels/slide19.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jpg"/><Relationship Id="rId4" Type="http://schemas.openxmlformats.org/officeDocument/2006/relationships/image" Target="../media/image17.tiff"/></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www.gov.uk/government/publications/the-countryside-code" TargetMode="External"/><Relationship Id="rId2" Type="http://schemas.openxmlformats.org/officeDocument/2006/relationships/hyperlink" Target="http://www.investitureachievement.org/wiki/index.php/Adventist_Youth_Honors_Answer_Book"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hyperlink" Target="mailto:vernscape@gmail.com" TargetMode="Externa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cms.countrysideaccess.gov.uk/var/csa/storage/original/application/php7hUcWL.pdf"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294290"/>
            <a:ext cx="9448800" cy="1396459"/>
          </a:xfrm>
        </p:spPr>
        <p:txBody>
          <a:bodyPr>
            <a:normAutofit/>
          </a:bodyPr>
          <a:lstStyle/>
          <a:p>
            <a:r>
              <a:rPr lang="en-GB" dirty="0"/>
              <a:t>Camp safety honour</a:t>
            </a:r>
          </a:p>
        </p:txBody>
      </p:sp>
      <p:sp>
        <p:nvSpPr>
          <p:cNvPr id="3" name="TextBox 2">
            <a:extLst>
              <a:ext uri="{FF2B5EF4-FFF2-40B4-BE49-F238E27FC236}">
                <a16:creationId xmlns:a16="http://schemas.microsoft.com/office/drawing/2014/main" id="{E70B6F39-B46C-E843-8BDA-12EB65C2CCE2}"/>
              </a:ext>
            </a:extLst>
          </p:cNvPr>
          <p:cNvSpPr txBox="1"/>
          <p:nvPr/>
        </p:nvSpPr>
        <p:spPr>
          <a:xfrm>
            <a:off x="3494690" y="4025461"/>
            <a:ext cx="5202620" cy="369332"/>
          </a:xfrm>
          <a:prstGeom prst="rect">
            <a:avLst/>
          </a:prstGeom>
          <a:noFill/>
        </p:spPr>
        <p:txBody>
          <a:bodyPr wrap="square" rtlCol="0">
            <a:spAutoFit/>
          </a:bodyPr>
          <a:lstStyle/>
          <a:p>
            <a:r>
              <a:rPr lang="en-US" dirty="0"/>
              <a:t>Vernon Noel – Area 7 Coordinator</a:t>
            </a:r>
          </a:p>
        </p:txBody>
      </p:sp>
      <p:pic>
        <p:nvPicPr>
          <p:cNvPr id="5" name="Picture 4">
            <a:extLst>
              <a:ext uri="{FF2B5EF4-FFF2-40B4-BE49-F238E27FC236}">
                <a16:creationId xmlns:a16="http://schemas.microsoft.com/office/drawing/2014/main" id="{59592CC1-A7A6-9744-8ADE-CE08127700A3}"/>
              </a:ext>
            </a:extLst>
          </p:cNvPr>
          <p:cNvPicPr>
            <a:picLocks noChangeAspect="1"/>
          </p:cNvPicPr>
          <p:nvPr/>
        </p:nvPicPr>
        <p:blipFill>
          <a:blip r:embed="rId3"/>
          <a:stretch>
            <a:fillRect/>
          </a:stretch>
        </p:blipFill>
        <p:spPr>
          <a:xfrm>
            <a:off x="5204163" y="1690749"/>
            <a:ext cx="1511300" cy="1333500"/>
          </a:xfrm>
          <a:prstGeom prst="rect">
            <a:avLst/>
          </a:prstGeom>
        </p:spPr>
      </p:pic>
    </p:spTree>
    <p:extLst>
      <p:ext uri="{BB962C8B-B14F-4D97-AF65-F5344CB8AC3E}">
        <p14:creationId xmlns:p14="http://schemas.microsoft.com/office/powerpoint/2010/main" val="11025433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DB11B611-1B79-4ABC-8D72-4DC85A2A57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Straight Connector 40">
            <a:extLst>
              <a:ext uri="{FF2B5EF4-FFF2-40B4-BE49-F238E27FC236}">
                <a16:creationId xmlns:a16="http://schemas.microsoft.com/office/drawing/2014/main" id="{D9447CC7-2393-417B-A420-7853BF787D9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7" y="1847088"/>
            <a:ext cx="3523712"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a:xfrm>
            <a:off x="1451580" y="804519"/>
            <a:ext cx="3525184" cy="1049235"/>
          </a:xfrm>
        </p:spPr>
        <p:txBody>
          <a:bodyPr>
            <a:normAutofit/>
          </a:bodyPr>
          <a:lstStyle/>
          <a:p>
            <a:r>
              <a:rPr lang="en-GB"/>
              <a:t>Camp safety</a:t>
            </a:r>
            <a:endParaRPr lang="en-GB" dirty="0"/>
          </a:p>
        </p:txBody>
      </p:sp>
      <p:sp>
        <p:nvSpPr>
          <p:cNvPr id="43" name="Rectangle 42">
            <a:extLst>
              <a:ext uri="{FF2B5EF4-FFF2-40B4-BE49-F238E27FC236}">
                <a16:creationId xmlns:a16="http://schemas.microsoft.com/office/drawing/2014/main" id="{49954531-3F27-4E48-83B1-1123C5BA4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 name="Content Placeholder 2"/>
          <p:cNvSpPr>
            <a:spLocks noGrp="1"/>
          </p:cNvSpPr>
          <p:nvPr>
            <p:ph idx="1"/>
          </p:nvPr>
        </p:nvSpPr>
        <p:spPr>
          <a:xfrm>
            <a:off x="1451580" y="2015732"/>
            <a:ext cx="3525184" cy="3450613"/>
          </a:xfrm>
        </p:spPr>
        <p:txBody>
          <a:bodyPr>
            <a:normAutofit/>
          </a:bodyPr>
          <a:lstStyle/>
          <a:p>
            <a:pPr lvl="1"/>
            <a:r>
              <a:rPr lang="en-GB" b="1"/>
              <a:t>List 5 things you can do to prevent animals from coming into your campsite.</a:t>
            </a:r>
          </a:p>
        </p:txBody>
      </p:sp>
      <p:grpSp>
        <p:nvGrpSpPr>
          <p:cNvPr id="45" name="Group 44">
            <a:extLst>
              <a:ext uri="{FF2B5EF4-FFF2-40B4-BE49-F238E27FC236}">
                <a16:creationId xmlns:a16="http://schemas.microsoft.com/office/drawing/2014/main" id="{2C74BA31-6766-4A2B-9C20-5195543DDA6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0131" y="482171"/>
            <a:ext cx="6091791" cy="5149101"/>
            <a:chOff x="5446003" y="583365"/>
            <a:chExt cx="6091790" cy="5181928"/>
          </a:xfrm>
        </p:grpSpPr>
        <p:sp>
          <p:nvSpPr>
            <p:cNvPr id="46" name="Rectangle 45">
              <a:extLst>
                <a:ext uri="{FF2B5EF4-FFF2-40B4-BE49-F238E27FC236}">
                  <a16:creationId xmlns:a16="http://schemas.microsoft.com/office/drawing/2014/main" id="{C635B37E-B8F5-4D8A-ADB2-572417C00F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6003" y="583365"/>
              <a:ext cx="6091790"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BF36B717-38D8-434E-A5DF-D49C8F8071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64828" y="915807"/>
              <a:ext cx="5461779" cy="4494927"/>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58C87C35-D2CB-1E4D-B8EB-4ABEC4A12F6A}"/>
              </a:ext>
            </a:extLst>
          </p:cNvPr>
          <p:cNvPicPr>
            <a:picLocks noChangeAspect="1"/>
          </p:cNvPicPr>
          <p:nvPr/>
        </p:nvPicPr>
        <p:blipFill rotWithShape="1">
          <a:blip r:embed="rId3"/>
          <a:srcRect l="36413" r="3339"/>
          <a:stretch/>
        </p:blipFill>
        <p:spPr>
          <a:xfrm>
            <a:off x="6094411" y="2354094"/>
            <a:ext cx="1582945" cy="2627360"/>
          </a:xfrm>
          <a:prstGeom prst="rect">
            <a:avLst/>
          </a:prstGeom>
        </p:spPr>
      </p:pic>
      <p:pic>
        <p:nvPicPr>
          <p:cNvPr id="5" name="Picture 4">
            <a:extLst>
              <a:ext uri="{FF2B5EF4-FFF2-40B4-BE49-F238E27FC236}">
                <a16:creationId xmlns:a16="http://schemas.microsoft.com/office/drawing/2014/main" id="{F89DEF05-E7F6-CB4A-ABE0-09668E6A426D}"/>
              </a:ext>
            </a:extLst>
          </p:cNvPr>
          <p:cNvPicPr>
            <a:picLocks noChangeAspect="1"/>
          </p:cNvPicPr>
          <p:nvPr/>
        </p:nvPicPr>
        <p:blipFill rotWithShape="1">
          <a:blip r:embed="rId4"/>
          <a:srcRect l="28321" r="20919" b="-1"/>
          <a:stretch/>
        </p:blipFill>
        <p:spPr>
          <a:xfrm>
            <a:off x="7992811" y="1116345"/>
            <a:ext cx="2922665" cy="3865108"/>
          </a:xfrm>
          <a:prstGeom prst="rect">
            <a:avLst/>
          </a:prstGeom>
        </p:spPr>
      </p:pic>
      <p:pic>
        <p:nvPicPr>
          <p:cNvPr id="49" name="Picture 48">
            <a:extLst>
              <a:ext uri="{FF2B5EF4-FFF2-40B4-BE49-F238E27FC236}">
                <a16:creationId xmlns:a16="http://schemas.microsoft.com/office/drawing/2014/main" id="{9724DFD3-2F3F-4857-946B-042FDED8F48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51" name="Straight Connector 50">
            <a:extLst>
              <a:ext uri="{FF2B5EF4-FFF2-40B4-BE49-F238E27FC236}">
                <a16:creationId xmlns:a16="http://schemas.microsoft.com/office/drawing/2014/main" id="{FB6E0628-52CF-4950-8D4E-4345202603D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106B606A-A91F-AB45-B7DF-D6AC1ED7D8B3}"/>
              </a:ext>
            </a:extLst>
          </p:cNvPr>
          <p:cNvSpPr/>
          <p:nvPr/>
        </p:nvSpPr>
        <p:spPr>
          <a:xfrm>
            <a:off x="5921941" y="1224393"/>
            <a:ext cx="2070567" cy="369332"/>
          </a:xfrm>
          <a:prstGeom prst="rect">
            <a:avLst/>
          </a:prstGeom>
        </p:spPr>
        <p:txBody>
          <a:bodyPr wrap="none">
            <a:spAutoFit/>
          </a:bodyPr>
          <a:lstStyle/>
          <a:p>
            <a:r>
              <a:rPr lang="en-GB" dirty="0">
                <a:solidFill>
                  <a:srgbClr val="000000"/>
                </a:solidFill>
                <a:latin typeface="Droid Sans"/>
              </a:rPr>
              <a:t>LOKSAK OPSAK bags</a:t>
            </a:r>
            <a:endParaRPr lang="en-GB" dirty="0"/>
          </a:p>
        </p:txBody>
      </p:sp>
    </p:spTree>
    <p:extLst>
      <p:ext uri="{BB962C8B-B14F-4D97-AF65-F5344CB8AC3E}">
        <p14:creationId xmlns:p14="http://schemas.microsoft.com/office/powerpoint/2010/main" val="25253129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Camp safety (Answers)</a:t>
            </a:r>
          </a:p>
        </p:txBody>
      </p:sp>
      <p:sp>
        <p:nvSpPr>
          <p:cNvPr id="3" name="Content Placeholder 2"/>
          <p:cNvSpPr>
            <a:spLocks noGrp="1"/>
          </p:cNvSpPr>
          <p:nvPr>
            <p:ph idx="1"/>
          </p:nvPr>
        </p:nvSpPr>
        <p:spPr/>
        <p:txBody>
          <a:bodyPr>
            <a:normAutofit fontScale="77500" lnSpcReduction="20000"/>
          </a:bodyPr>
          <a:lstStyle/>
          <a:p>
            <a:r>
              <a:rPr lang="en-GB" sz="3400" b="1" dirty="0"/>
              <a:t>List 5 things you can do to prevent animals from coming into your campsite.</a:t>
            </a:r>
          </a:p>
          <a:p>
            <a:pPr lvl="1"/>
            <a:r>
              <a:rPr lang="en-GB" sz="3600" dirty="0"/>
              <a:t>Wash all dishes as soon as you are finished eating.</a:t>
            </a:r>
          </a:p>
          <a:p>
            <a:pPr lvl="1"/>
            <a:r>
              <a:rPr lang="en-GB" sz="3600" dirty="0"/>
              <a:t>Store food in animal-proof containers, or hang it beyond their reach.</a:t>
            </a:r>
          </a:p>
          <a:p>
            <a:pPr lvl="1"/>
            <a:r>
              <a:rPr lang="en-GB" sz="3600" dirty="0"/>
              <a:t>Food storage containers should be air-tight to prevent aromas from escaping and attracting animals.</a:t>
            </a:r>
          </a:p>
          <a:p>
            <a:pPr lvl="1"/>
            <a:endParaRPr lang="en-GB" sz="3200" b="1" dirty="0"/>
          </a:p>
        </p:txBody>
      </p:sp>
    </p:spTree>
    <p:extLst>
      <p:ext uri="{BB962C8B-B14F-4D97-AF65-F5344CB8AC3E}">
        <p14:creationId xmlns:p14="http://schemas.microsoft.com/office/powerpoint/2010/main" val="34073771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Camp safety (Answers)</a:t>
            </a:r>
          </a:p>
        </p:txBody>
      </p:sp>
      <p:sp>
        <p:nvSpPr>
          <p:cNvPr id="3" name="Content Placeholder 2"/>
          <p:cNvSpPr>
            <a:spLocks noGrp="1"/>
          </p:cNvSpPr>
          <p:nvPr>
            <p:ph idx="1"/>
          </p:nvPr>
        </p:nvSpPr>
        <p:spPr/>
        <p:txBody>
          <a:bodyPr>
            <a:normAutofit fontScale="92500" lnSpcReduction="20000"/>
          </a:bodyPr>
          <a:lstStyle/>
          <a:p>
            <a:r>
              <a:rPr lang="en-GB" sz="3400" b="1" dirty="0"/>
              <a:t>List 5 things you can do to prevent animals from coming into your campsite.</a:t>
            </a:r>
          </a:p>
          <a:p>
            <a:pPr lvl="1"/>
            <a:r>
              <a:rPr lang="en-GB" sz="3600" dirty="0"/>
              <a:t>Do not bring food into your tent.</a:t>
            </a:r>
          </a:p>
          <a:p>
            <a:pPr lvl="1"/>
            <a:r>
              <a:rPr lang="en-GB" sz="3600" dirty="0"/>
              <a:t>Store food trash in air-tight containers as well, and place it in an inaccessible area.  Another option is to burn uneaten food.</a:t>
            </a:r>
          </a:p>
          <a:p>
            <a:pPr lvl="1"/>
            <a:endParaRPr lang="en-GB" sz="3200" b="1" dirty="0"/>
          </a:p>
        </p:txBody>
      </p:sp>
    </p:spTree>
    <p:extLst>
      <p:ext uri="{BB962C8B-B14F-4D97-AF65-F5344CB8AC3E}">
        <p14:creationId xmlns:p14="http://schemas.microsoft.com/office/powerpoint/2010/main" val="36402231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193BA5C-B8F3-4972-BA54-014C48FAFA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D7162BAB-C25E-4CE9-B87C-F118DC7E7C2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3530885"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a:xfrm>
            <a:off x="1451580" y="804520"/>
            <a:ext cx="3530157" cy="1049235"/>
          </a:xfrm>
        </p:spPr>
        <p:txBody>
          <a:bodyPr>
            <a:normAutofit/>
          </a:bodyPr>
          <a:lstStyle/>
          <a:p>
            <a:r>
              <a:rPr lang="en-GB" dirty="0"/>
              <a:t>Camp safety</a:t>
            </a:r>
          </a:p>
        </p:txBody>
      </p:sp>
      <p:sp>
        <p:nvSpPr>
          <p:cNvPr id="13" name="Rectangle 12">
            <a:extLst>
              <a:ext uri="{FF2B5EF4-FFF2-40B4-BE49-F238E27FC236}">
                <a16:creationId xmlns:a16="http://schemas.microsoft.com/office/drawing/2014/main" id="{05B93327-222A-4DAC-9163-371BF44CDB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 name="Content Placeholder 2"/>
          <p:cNvSpPr>
            <a:spLocks noGrp="1"/>
          </p:cNvSpPr>
          <p:nvPr>
            <p:ph idx="1"/>
          </p:nvPr>
        </p:nvSpPr>
        <p:spPr>
          <a:xfrm>
            <a:off x="350196" y="2008046"/>
            <a:ext cx="4627908" cy="3458299"/>
          </a:xfrm>
        </p:spPr>
        <p:txBody>
          <a:bodyPr>
            <a:normAutofit/>
          </a:bodyPr>
          <a:lstStyle/>
          <a:p>
            <a:pPr lvl="1"/>
            <a:r>
              <a:rPr lang="en-GB" sz="2800" b="1" dirty="0"/>
              <a:t>What safety precautions should you consider when building a latrine/toilet?</a:t>
            </a:r>
          </a:p>
        </p:txBody>
      </p:sp>
      <p:grpSp>
        <p:nvGrpSpPr>
          <p:cNvPr id="15" name="Group 14">
            <a:extLst>
              <a:ext uri="{FF2B5EF4-FFF2-40B4-BE49-F238E27FC236}">
                <a16:creationId xmlns:a16="http://schemas.microsoft.com/office/drawing/2014/main" id="{14EE34E3-F117-4487-8ACF-33DA65FA11B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0131" y="482171"/>
            <a:ext cx="6091791" cy="5149101"/>
            <a:chOff x="5460131" y="482171"/>
            <a:chExt cx="6091791" cy="5149101"/>
          </a:xfrm>
        </p:grpSpPr>
        <p:sp>
          <p:nvSpPr>
            <p:cNvPr id="16" name="Rectangle 15">
              <a:extLst>
                <a:ext uri="{FF2B5EF4-FFF2-40B4-BE49-F238E27FC236}">
                  <a16:creationId xmlns:a16="http://schemas.microsoft.com/office/drawing/2014/main" id="{39ACC02C-6424-4165-93C4-E83C8E81D4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60131" y="482171"/>
              <a:ext cx="6091791"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182CB9C-C978-4C9B-9AAD-8B13418975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78956" y="812507"/>
              <a:ext cx="5461780"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9" name="Rectangle 18">
            <a:extLst>
              <a:ext uri="{FF2B5EF4-FFF2-40B4-BE49-F238E27FC236}">
                <a16:creationId xmlns:a16="http://schemas.microsoft.com/office/drawing/2014/main" id="{56388820-A63D-463C-9DBC-060A5ABE33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42379" y="977965"/>
            <a:ext cx="5134631" cy="4135339"/>
          </a:xfrm>
          <a:prstGeom prst="rect">
            <a:avLst/>
          </a:prstGeom>
          <a:solidFill>
            <a:schemeClr val="bg1"/>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3D0CF6C-9C71-B74C-A986-49D8AAE2962B}"/>
              </a:ext>
            </a:extLst>
          </p:cNvPr>
          <p:cNvPicPr>
            <a:picLocks noChangeAspect="1"/>
          </p:cNvPicPr>
          <p:nvPr/>
        </p:nvPicPr>
        <p:blipFill>
          <a:blip r:embed="rId3"/>
          <a:stretch>
            <a:fillRect/>
          </a:stretch>
        </p:blipFill>
        <p:spPr>
          <a:xfrm>
            <a:off x="8307124" y="976902"/>
            <a:ext cx="2802974" cy="3866172"/>
          </a:xfrm>
          <a:prstGeom prst="rect">
            <a:avLst/>
          </a:prstGeom>
        </p:spPr>
      </p:pic>
      <p:pic>
        <p:nvPicPr>
          <p:cNvPr id="21" name="Picture 20">
            <a:extLst>
              <a:ext uri="{FF2B5EF4-FFF2-40B4-BE49-F238E27FC236}">
                <a16:creationId xmlns:a16="http://schemas.microsoft.com/office/drawing/2014/main" id="{C04ED70F-D6FD-4EB1-A171-D30F885FE73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3" name="Straight Connector 22">
            <a:extLst>
              <a:ext uri="{FF2B5EF4-FFF2-40B4-BE49-F238E27FC236}">
                <a16:creationId xmlns:a16="http://schemas.microsoft.com/office/drawing/2014/main" id="{DA26CAE9-74C4-4EDD-8A80-77F79EAA86F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4468D59E-C4F2-FC4B-B3D2-A1A3CDD1EBDF}"/>
              </a:ext>
            </a:extLst>
          </p:cNvPr>
          <p:cNvPicPr>
            <a:picLocks noChangeAspect="1"/>
          </p:cNvPicPr>
          <p:nvPr/>
        </p:nvPicPr>
        <p:blipFill>
          <a:blip r:embed="rId5"/>
          <a:stretch>
            <a:fillRect/>
          </a:stretch>
        </p:blipFill>
        <p:spPr>
          <a:xfrm>
            <a:off x="6214944" y="1847088"/>
            <a:ext cx="1656192" cy="2515807"/>
          </a:xfrm>
          <a:prstGeom prst="rect">
            <a:avLst/>
          </a:prstGeom>
        </p:spPr>
      </p:pic>
    </p:spTree>
    <p:extLst>
      <p:ext uri="{BB962C8B-B14F-4D97-AF65-F5344CB8AC3E}">
        <p14:creationId xmlns:p14="http://schemas.microsoft.com/office/powerpoint/2010/main" val="35415319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Camp safety (Answers)</a:t>
            </a:r>
          </a:p>
        </p:txBody>
      </p:sp>
      <p:sp>
        <p:nvSpPr>
          <p:cNvPr id="3" name="Content Placeholder 2"/>
          <p:cNvSpPr>
            <a:spLocks noGrp="1"/>
          </p:cNvSpPr>
          <p:nvPr>
            <p:ph idx="1"/>
          </p:nvPr>
        </p:nvSpPr>
        <p:spPr/>
        <p:txBody>
          <a:bodyPr>
            <a:normAutofit lnSpcReduction="10000"/>
          </a:bodyPr>
          <a:lstStyle/>
          <a:p>
            <a:pPr lvl="1"/>
            <a:r>
              <a:rPr lang="en-GB" sz="3200" b="1" dirty="0"/>
              <a:t>What safety precautions should you consider when building a latrine/toilet?</a:t>
            </a:r>
          </a:p>
          <a:p>
            <a:pPr marL="1085850" lvl="2" indent="-171450"/>
            <a:r>
              <a:rPr lang="en-GB" sz="2400" dirty="0"/>
              <a:t>The latrine should be located at least 60 meters away from any source of water.</a:t>
            </a:r>
          </a:p>
          <a:p>
            <a:pPr marL="1085850" lvl="2" indent="-171450"/>
            <a:r>
              <a:rPr lang="en-GB" sz="2400" dirty="0"/>
              <a:t>The latrine should be private.</a:t>
            </a:r>
          </a:p>
          <a:p>
            <a:pPr marL="1085850" lvl="2" indent="-171450"/>
            <a:r>
              <a:rPr lang="en-GB" sz="2400" dirty="0"/>
              <a:t>The commode should be sturdy and well-able to support the weight of anyone using it.</a:t>
            </a:r>
          </a:p>
          <a:p>
            <a:pPr lvl="1"/>
            <a:endParaRPr lang="en-GB" sz="3200" b="1" dirty="0"/>
          </a:p>
        </p:txBody>
      </p:sp>
    </p:spTree>
    <p:extLst>
      <p:ext uri="{BB962C8B-B14F-4D97-AF65-F5344CB8AC3E}">
        <p14:creationId xmlns:p14="http://schemas.microsoft.com/office/powerpoint/2010/main" val="2280740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193BA5C-B8F3-4972-BA54-014C48FAFA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D7162BAB-C25E-4CE9-B87C-F118DC7E7C2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3530885"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a:xfrm>
            <a:off x="1451580" y="804520"/>
            <a:ext cx="3530157" cy="1049235"/>
          </a:xfrm>
        </p:spPr>
        <p:txBody>
          <a:bodyPr>
            <a:normAutofit/>
          </a:bodyPr>
          <a:lstStyle/>
          <a:p>
            <a:r>
              <a:rPr lang="en-GB" dirty="0"/>
              <a:t>Camp safety</a:t>
            </a:r>
          </a:p>
        </p:txBody>
      </p:sp>
      <p:sp>
        <p:nvSpPr>
          <p:cNvPr id="13" name="Rectangle 12">
            <a:extLst>
              <a:ext uri="{FF2B5EF4-FFF2-40B4-BE49-F238E27FC236}">
                <a16:creationId xmlns:a16="http://schemas.microsoft.com/office/drawing/2014/main" id="{05B93327-222A-4DAC-9163-371BF44CDB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 name="Content Placeholder 2"/>
          <p:cNvSpPr>
            <a:spLocks noGrp="1"/>
          </p:cNvSpPr>
          <p:nvPr>
            <p:ph idx="1"/>
          </p:nvPr>
        </p:nvSpPr>
        <p:spPr>
          <a:xfrm>
            <a:off x="408563" y="2008046"/>
            <a:ext cx="4569542" cy="3458299"/>
          </a:xfrm>
        </p:spPr>
        <p:txBody>
          <a:bodyPr>
            <a:normAutofit fontScale="92500"/>
          </a:bodyPr>
          <a:lstStyle/>
          <a:p>
            <a:pPr marL="457200" lvl="1" indent="0">
              <a:buNone/>
            </a:pPr>
            <a:r>
              <a:rPr lang="en-GB" sz="2800" b="1" dirty="0"/>
              <a:t>Make a list of items that should be in a “First Aid Kit” and inspect your first aid kit and make recommendations of any missing items as applicable.</a:t>
            </a:r>
          </a:p>
          <a:p>
            <a:pPr lvl="1"/>
            <a:endParaRPr lang="en-GB" b="1" dirty="0"/>
          </a:p>
          <a:p>
            <a:pPr marL="914400" lvl="2" indent="0">
              <a:buNone/>
            </a:pPr>
            <a:endParaRPr lang="en-GB" dirty="0"/>
          </a:p>
        </p:txBody>
      </p:sp>
      <p:grpSp>
        <p:nvGrpSpPr>
          <p:cNvPr id="15" name="Group 14">
            <a:extLst>
              <a:ext uri="{FF2B5EF4-FFF2-40B4-BE49-F238E27FC236}">
                <a16:creationId xmlns:a16="http://schemas.microsoft.com/office/drawing/2014/main" id="{14EE34E3-F117-4487-8ACF-33DA65FA11B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0131" y="482171"/>
            <a:ext cx="6091791" cy="5149101"/>
            <a:chOff x="5460131" y="482171"/>
            <a:chExt cx="6091791" cy="5149101"/>
          </a:xfrm>
        </p:grpSpPr>
        <p:sp>
          <p:nvSpPr>
            <p:cNvPr id="16" name="Rectangle 15">
              <a:extLst>
                <a:ext uri="{FF2B5EF4-FFF2-40B4-BE49-F238E27FC236}">
                  <a16:creationId xmlns:a16="http://schemas.microsoft.com/office/drawing/2014/main" id="{39ACC02C-6424-4165-93C4-E83C8E81D4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60131" y="482171"/>
              <a:ext cx="6091791"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182CB9C-C978-4C9B-9AAD-8B13418975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78956" y="812507"/>
              <a:ext cx="5461780"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9" name="Rectangle 18">
            <a:extLst>
              <a:ext uri="{FF2B5EF4-FFF2-40B4-BE49-F238E27FC236}">
                <a16:creationId xmlns:a16="http://schemas.microsoft.com/office/drawing/2014/main" id="{56388820-A63D-463C-9DBC-060A5ABE33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42379" y="977965"/>
            <a:ext cx="5134631" cy="4135339"/>
          </a:xfrm>
          <a:prstGeom prst="rect">
            <a:avLst/>
          </a:prstGeom>
          <a:solidFill>
            <a:schemeClr val="bg1"/>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66A58BC-78B0-524E-90F8-A65674F2AC23}"/>
              </a:ext>
            </a:extLst>
          </p:cNvPr>
          <p:cNvPicPr>
            <a:picLocks noChangeAspect="1"/>
          </p:cNvPicPr>
          <p:nvPr/>
        </p:nvPicPr>
        <p:blipFill>
          <a:blip r:embed="rId3"/>
          <a:stretch>
            <a:fillRect/>
          </a:stretch>
        </p:blipFill>
        <p:spPr>
          <a:xfrm>
            <a:off x="6586114" y="1116345"/>
            <a:ext cx="3837175" cy="3866172"/>
          </a:xfrm>
          <a:prstGeom prst="rect">
            <a:avLst/>
          </a:prstGeom>
        </p:spPr>
      </p:pic>
      <p:pic>
        <p:nvPicPr>
          <p:cNvPr id="21" name="Picture 20">
            <a:extLst>
              <a:ext uri="{FF2B5EF4-FFF2-40B4-BE49-F238E27FC236}">
                <a16:creationId xmlns:a16="http://schemas.microsoft.com/office/drawing/2014/main" id="{C04ED70F-D6FD-4EB1-A171-D30F885FE73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3" name="Straight Connector 22">
            <a:extLst>
              <a:ext uri="{FF2B5EF4-FFF2-40B4-BE49-F238E27FC236}">
                <a16:creationId xmlns:a16="http://schemas.microsoft.com/office/drawing/2014/main" id="{DA26CAE9-74C4-4EDD-8A80-77F79EAA86F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62337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21A4066-B261-49FE-952E-A0FE3EE75C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381B4579-E2EA-4BD7-94FF-0A0BEE135C6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3530885"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a:xfrm>
            <a:off x="1451580" y="804520"/>
            <a:ext cx="3530157" cy="1049235"/>
          </a:xfrm>
        </p:spPr>
        <p:txBody>
          <a:bodyPr>
            <a:normAutofit/>
          </a:bodyPr>
          <a:lstStyle/>
          <a:p>
            <a:r>
              <a:rPr lang="en-GB" dirty="0"/>
              <a:t>Camp safety</a:t>
            </a:r>
          </a:p>
        </p:txBody>
      </p:sp>
      <p:sp>
        <p:nvSpPr>
          <p:cNvPr id="13" name="Rectangle 12">
            <a:extLst>
              <a:ext uri="{FF2B5EF4-FFF2-40B4-BE49-F238E27FC236}">
                <a16:creationId xmlns:a16="http://schemas.microsoft.com/office/drawing/2014/main" id="{81958111-BC13-4D45-AB27-0C2C83F9BA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 name="Content Placeholder 2"/>
          <p:cNvSpPr>
            <a:spLocks noGrp="1"/>
          </p:cNvSpPr>
          <p:nvPr>
            <p:ph idx="1"/>
          </p:nvPr>
        </p:nvSpPr>
        <p:spPr>
          <a:xfrm>
            <a:off x="214009" y="2026142"/>
            <a:ext cx="4764095" cy="3440203"/>
          </a:xfrm>
        </p:spPr>
        <p:txBody>
          <a:bodyPr>
            <a:noAutofit/>
          </a:bodyPr>
          <a:lstStyle/>
          <a:p>
            <a:pPr lvl="1"/>
            <a:r>
              <a:rPr lang="en-GB" sz="2400" b="1" dirty="0"/>
              <a:t>List 5 things to consider when practicing good hygiene at a campsite where there is no running water (i.e. showers, flush toilets, sinks, or tap water).</a:t>
            </a:r>
          </a:p>
        </p:txBody>
      </p:sp>
      <p:grpSp>
        <p:nvGrpSpPr>
          <p:cNvPr id="15" name="Group 14">
            <a:extLst>
              <a:ext uri="{FF2B5EF4-FFF2-40B4-BE49-F238E27FC236}">
                <a16:creationId xmlns:a16="http://schemas.microsoft.com/office/drawing/2014/main" id="{82188758-E18A-4CE5-9D03-F4BF5D887C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0131" y="482171"/>
            <a:ext cx="6091791" cy="5149101"/>
            <a:chOff x="5446003" y="583365"/>
            <a:chExt cx="6091790" cy="5181928"/>
          </a:xfrm>
        </p:grpSpPr>
        <p:sp>
          <p:nvSpPr>
            <p:cNvPr id="16" name="Rectangle 15">
              <a:extLst>
                <a:ext uri="{FF2B5EF4-FFF2-40B4-BE49-F238E27FC236}">
                  <a16:creationId xmlns:a16="http://schemas.microsoft.com/office/drawing/2014/main" id="{821513DD-C15F-4381-AEA6-ED9E5E218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6003" y="583365"/>
              <a:ext cx="6091790"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ED2DE01-7F43-4858-85FC-27022DA781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64828" y="915807"/>
              <a:ext cx="5461779" cy="4494927"/>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A6659ADC-8253-4F45-8EAD-60DB86C8DFB5}"/>
              </a:ext>
            </a:extLst>
          </p:cNvPr>
          <p:cNvPicPr>
            <a:picLocks noChangeAspect="1"/>
          </p:cNvPicPr>
          <p:nvPr/>
        </p:nvPicPr>
        <p:blipFill rotWithShape="1">
          <a:blip r:embed="rId3"/>
          <a:srcRect l="6467" r="-2" b="-2"/>
          <a:stretch/>
        </p:blipFill>
        <p:spPr>
          <a:xfrm>
            <a:off x="6093926" y="1116345"/>
            <a:ext cx="4821551" cy="3866172"/>
          </a:xfrm>
          <a:prstGeom prst="rect">
            <a:avLst/>
          </a:prstGeom>
        </p:spPr>
      </p:pic>
      <p:pic>
        <p:nvPicPr>
          <p:cNvPr id="19" name="Picture 18">
            <a:extLst>
              <a:ext uri="{FF2B5EF4-FFF2-40B4-BE49-F238E27FC236}">
                <a16:creationId xmlns:a16="http://schemas.microsoft.com/office/drawing/2014/main" id="{D42F4933-2ECF-4EE5-BCE4-F19E3CA609F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1" name="Straight Connector 20">
            <a:extLst>
              <a:ext uri="{FF2B5EF4-FFF2-40B4-BE49-F238E27FC236}">
                <a16:creationId xmlns:a16="http://schemas.microsoft.com/office/drawing/2014/main" id="{C6FAC23C-014D-4AC5-AD1B-36F7D0E7EF3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00398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21A4066-B261-49FE-952E-A0FE3EE75C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381B4579-E2EA-4BD7-94FF-0A0BEE135C6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3530885"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a:xfrm>
            <a:off x="1451580" y="804520"/>
            <a:ext cx="3530157" cy="1049235"/>
          </a:xfrm>
        </p:spPr>
        <p:txBody>
          <a:bodyPr>
            <a:normAutofit/>
          </a:bodyPr>
          <a:lstStyle/>
          <a:p>
            <a:r>
              <a:rPr lang="en-GB" dirty="0"/>
              <a:t>Camp safety</a:t>
            </a:r>
          </a:p>
        </p:txBody>
      </p:sp>
      <p:sp>
        <p:nvSpPr>
          <p:cNvPr id="13" name="Rectangle 12">
            <a:extLst>
              <a:ext uri="{FF2B5EF4-FFF2-40B4-BE49-F238E27FC236}">
                <a16:creationId xmlns:a16="http://schemas.microsoft.com/office/drawing/2014/main" id="{81958111-BC13-4D45-AB27-0C2C83F9BA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 name="Content Placeholder 2"/>
          <p:cNvSpPr>
            <a:spLocks noGrp="1"/>
          </p:cNvSpPr>
          <p:nvPr>
            <p:ph idx="1"/>
          </p:nvPr>
        </p:nvSpPr>
        <p:spPr>
          <a:xfrm>
            <a:off x="272375" y="2015732"/>
            <a:ext cx="4705730" cy="3451192"/>
          </a:xfrm>
        </p:spPr>
        <p:txBody>
          <a:bodyPr>
            <a:normAutofit/>
          </a:bodyPr>
          <a:lstStyle/>
          <a:p>
            <a:pPr lvl="1"/>
            <a:r>
              <a:rPr lang="en-GB" sz="3200" b="1" dirty="0"/>
              <a:t>Demonstrate 3 ways you can purify water when camping.</a:t>
            </a:r>
          </a:p>
        </p:txBody>
      </p:sp>
      <p:grpSp>
        <p:nvGrpSpPr>
          <p:cNvPr id="15" name="Group 14">
            <a:extLst>
              <a:ext uri="{FF2B5EF4-FFF2-40B4-BE49-F238E27FC236}">
                <a16:creationId xmlns:a16="http://schemas.microsoft.com/office/drawing/2014/main" id="{82188758-E18A-4CE5-9D03-F4BF5D887C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0131" y="482171"/>
            <a:ext cx="6091791" cy="5149101"/>
            <a:chOff x="5446003" y="583365"/>
            <a:chExt cx="6091790" cy="5181928"/>
          </a:xfrm>
        </p:grpSpPr>
        <p:sp>
          <p:nvSpPr>
            <p:cNvPr id="16" name="Rectangle 15">
              <a:extLst>
                <a:ext uri="{FF2B5EF4-FFF2-40B4-BE49-F238E27FC236}">
                  <a16:creationId xmlns:a16="http://schemas.microsoft.com/office/drawing/2014/main" id="{821513DD-C15F-4381-AEA6-ED9E5E218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6003" y="583365"/>
              <a:ext cx="6091790"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ED2DE01-7F43-4858-85FC-27022DA781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64828" y="915807"/>
              <a:ext cx="5461779" cy="4494927"/>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A3FEC1E6-C0C9-E04F-A493-A96C5B26148D}"/>
              </a:ext>
            </a:extLst>
          </p:cNvPr>
          <p:cNvPicPr>
            <a:picLocks noChangeAspect="1"/>
          </p:cNvPicPr>
          <p:nvPr/>
        </p:nvPicPr>
        <p:blipFill rotWithShape="1">
          <a:blip r:embed="rId3"/>
          <a:srcRect t="13999" r="-1" b="17042"/>
          <a:stretch/>
        </p:blipFill>
        <p:spPr>
          <a:xfrm>
            <a:off x="6093926" y="1116345"/>
            <a:ext cx="4821551" cy="3866172"/>
          </a:xfrm>
          <a:prstGeom prst="rect">
            <a:avLst/>
          </a:prstGeom>
        </p:spPr>
      </p:pic>
      <p:pic>
        <p:nvPicPr>
          <p:cNvPr id="19" name="Picture 18">
            <a:extLst>
              <a:ext uri="{FF2B5EF4-FFF2-40B4-BE49-F238E27FC236}">
                <a16:creationId xmlns:a16="http://schemas.microsoft.com/office/drawing/2014/main" id="{D42F4933-2ECF-4EE5-BCE4-F19E3CA609F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1" name="Straight Connector 20">
            <a:extLst>
              <a:ext uri="{FF2B5EF4-FFF2-40B4-BE49-F238E27FC236}">
                <a16:creationId xmlns:a16="http://schemas.microsoft.com/office/drawing/2014/main" id="{C6FAC23C-014D-4AC5-AD1B-36F7D0E7EF3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52179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E035FED-A279-4D67-8FB7-F6AA044BC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7166C1E7-A4F3-41CC-8B25-06A2611145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3530885"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a:xfrm>
            <a:off x="1451580" y="804520"/>
            <a:ext cx="3530157" cy="1049235"/>
          </a:xfrm>
        </p:spPr>
        <p:txBody>
          <a:bodyPr>
            <a:normAutofit/>
          </a:bodyPr>
          <a:lstStyle/>
          <a:p>
            <a:r>
              <a:rPr lang="en-GB" dirty="0"/>
              <a:t>Camp safety (Answers)</a:t>
            </a:r>
          </a:p>
        </p:txBody>
      </p:sp>
      <p:sp>
        <p:nvSpPr>
          <p:cNvPr id="16" name="Rectangle 15">
            <a:extLst>
              <a:ext uri="{FF2B5EF4-FFF2-40B4-BE49-F238E27FC236}">
                <a16:creationId xmlns:a16="http://schemas.microsoft.com/office/drawing/2014/main" id="{FE55C578-934C-4F34-B2F2-3E698A0074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 name="Content Placeholder 2"/>
          <p:cNvSpPr>
            <a:spLocks noGrp="1"/>
          </p:cNvSpPr>
          <p:nvPr>
            <p:ph idx="1"/>
          </p:nvPr>
        </p:nvSpPr>
        <p:spPr>
          <a:xfrm>
            <a:off x="1451581" y="2015732"/>
            <a:ext cx="3526523" cy="3450613"/>
          </a:xfrm>
        </p:spPr>
        <p:txBody>
          <a:bodyPr>
            <a:normAutofit/>
          </a:bodyPr>
          <a:lstStyle/>
          <a:p>
            <a:pPr lvl="2"/>
            <a:r>
              <a:rPr lang="en-GB" b="1">
                <a:latin typeface="Helvetica-Bold" pitchFamily="2" charset="0"/>
              </a:rPr>
              <a:t>Boiling</a:t>
            </a:r>
          </a:p>
          <a:p>
            <a:pPr lvl="2"/>
            <a:r>
              <a:rPr lang="en-GB" b="1">
                <a:latin typeface="Helvetica-Bold" pitchFamily="2" charset="0"/>
              </a:rPr>
              <a:t>Iodine</a:t>
            </a:r>
          </a:p>
          <a:p>
            <a:pPr lvl="2"/>
            <a:r>
              <a:rPr lang="en-GB" b="1">
                <a:latin typeface="Helvetica-Bold" pitchFamily="2" charset="0"/>
              </a:rPr>
              <a:t>Chlorine</a:t>
            </a:r>
          </a:p>
          <a:p>
            <a:pPr lvl="2"/>
            <a:r>
              <a:rPr lang="en-GB" b="1">
                <a:latin typeface="Helvetica-Bold" pitchFamily="2" charset="0"/>
              </a:rPr>
              <a:t>Filtering</a:t>
            </a:r>
            <a:endParaRPr lang="en-GB" b="1"/>
          </a:p>
        </p:txBody>
      </p:sp>
      <p:grpSp>
        <p:nvGrpSpPr>
          <p:cNvPr id="18" name="Group 17">
            <a:extLst>
              <a:ext uri="{FF2B5EF4-FFF2-40B4-BE49-F238E27FC236}">
                <a16:creationId xmlns:a16="http://schemas.microsoft.com/office/drawing/2014/main" id="{2A8DC3E1-897A-4B8E-AE24-5F376D6AF9C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0131" y="482171"/>
            <a:ext cx="6091791" cy="5149101"/>
            <a:chOff x="5446003" y="583365"/>
            <a:chExt cx="6091790" cy="5181928"/>
          </a:xfrm>
        </p:grpSpPr>
        <p:sp>
          <p:nvSpPr>
            <p:cNvPr id="19" name="Rectangle 18">
              <a:extLst>
                <a:ext uri="{FF2B5EF4-FFF2-40B4-BE49-F238E27FC236}">
                  <a16:creationId xmlns:a16="http://schemas.microsoft.com/office/drawing/2014/main" id="{2DF8CA68-4252-4B25-9BDC-25209D36CE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6003" y="583365"/>
              <a:ext cx="6091790"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17D1AE0-44E3-444A-B876-798D1095AF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64828" y="915807"/>
              <a:ext cx="5461779" cy="4494927"/>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2" name="Rectangle 21">
            <a:extLst>
              <a:ext uri="{FF2B5EF4-FFF2-40B4-BE49-F238E27FC236}">
                <a16:creationId xmlns:a16="http://schemas.microsoft.com/office/drawing/2014/main" id="{5234C8E4-A784-4109-80E3-92A11748B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42379" y="977099"/>
            <a:ext cx="5127476" cy="4136205"/>
          </a:xfrm>
          <a:prstGeom prst="rect">
            <a:avLst/>
          </a:prstGeom>
          <a:solidFill>
            <a:srgbClr val="FFFFFE"/>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601AE6A-5323-CF4E-A818-A7031AF78674}"/>
              </a:ext>
            </a:extLst>
          </p:cNvPr>
          <p:cNvPicPr>
            <a:picLocks noChangeAspect="1"/>
          </p:cNvPicPr>
          <p:nvPr/>
        </p:nvPicPr>
        <p:blipFill>
          <a:blip r:embed="rId3"/>
          <a:stretch>
            <a:fillRect/>
          </a:stretch>
        </p:blipFill>
        <p:spPr>
          <a:xfrm>
            <a:off x="6333616" y="1116346"/>
            <a:ext cx="1850258" cy="1850258"/>
          </a:xfrm>
          <a:prstGeom prst="rect">
            <a:avLst/>
          </a:prstGeom>
        </p:spPr>
      </p:pic>
      <p:pic>
        <p:nvPicPr>
          <p:cNvPr id="6" name="Picture 5">
            <a:extLst>
              <a:ext uri="{FF2B5EF4-FFF2-40B4-BE49-F238E27FC236}">
                <a16:creationId xmlns:a16="http://schemas.microsoft.com/office/drawing/2014/main" id="{1E120AC9-4EF2-4747-BFAE-450EEA0AFDBA}"/>
              </a:ext>
            </a:extLst>
          </p:cNvPr>
          <p:cNvPicPr>
            <a:picLocks noChangeAspect="1"/>
          </p:cNvPicPr>
          <p:nvPr/>
        </p:nvPicPr>
        <p:blipFill>
          <a:blip r:embed="rId4"/>
          <a:stretch>
            <a:fillRect/>
          </a:stretch>
        </p:blipFill>
        <p:spPr>
          <a:xfrm>
            <a:off x="8586806" y="1207266"/>
            <a:ext cx="2328670" cy="1676642"/>
          </a:xfrm>
          <a:prstGeom prst="rect">
            <a:avLst/>
          </a:prstGeom>
        </p:spPr>
      </p:pic>
      <p:pic>
        <p:nvPicPr>
          <p:cNvPr id="7" name="Picture 6">
            <a:extLst>
              <a:ext uri="{FF2B5EF4-FFF2-40B4-BE49-F238E27FC236}">
                <a16:creationId xmlns:a16="http://schemas.microsoft.com/office/drawing/2014/main" id="{41B7340B-9E60-744D-B9C9-F31103F9012E}"/>
              </a:ext>
            </a:extLst>
          </p:cNvPr>
          <p:cNvPicPr>
            <a:picLocks noChangeAspect="1"/>
          </p:cNvPicPr>
          <p:nvPr/>
        </p:nvPicPr>
        <p:blipFill>
          <a:blip r:embed="rId5"/>
          <a:stretch>
            <a:fillRect/>
          </a:stretch>
        </p:blipFill>
        <p:spPr>
          <a:xfrm>
            <a:off x="6096226" y="3131195"/>
            <a:ext cx="2321405" cy="1851321"/>
          </a:xfrm>
          <a:prstGeom prst="rect">
            <a:avLst/>
          </a:prstGeom>
        </p:spPr>
      </p:pic>
      <p:pic>
        <p:nvPicPr>
          <p:cNvPr id="4" name="Picture 3">
            <a:extLst>
              <a:ext uri="{FF2B5EF4-FFF2-40B4-BE49-F238E27FC236}">
                <a16:creationId xmlns:a16="http://schemas.microsoft.com/office/drawing/2014/main" id="{A4FA63F0-560E-C54A-9CE4-21EEDEFD9403}"/>
              </a:ext>
            </a:extLst>
          </p:cNvPr>
          <p:cNvPicPr>
            <a:picLocks noChangeAspect="1"/>
          </p:cNvPicPr>
          <p:nvPr/>
        </p:nvPicPr>
        <p:blipFill>
          <a:blip r:embed="rId6"/>
          <a:stretch>
            <a:fillRect/>
          </a:stretch>
        </p:blipFill>
        <p:spPr>
          <a:xfrm>
            <a:off x="8583174" y="3182243"/>
            <a:ext cx="2332303" cy="1749227"/>
          </a:xfrm>
          <a:prstGeom prst="rect">
            <a:avLst/>
          </a:prstGeom>
        </p:spPr>
      </p:pic>
      <p:pic>
        <p:nvPicPr>
          <p:cNvPr id="24" name="Picture 23">
            <a:extLst>
              <a:ext uri="{FF2B5EF4-FFF2-40B4-BE49-F238E27FC236}">
                <a16:creationId xmlns:a16="http://schemas.microsoft.com/office/drawing/2014/main" id="{6273A650-711D-49DE-A700-D8ACB74BCC4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6" name="Straight Connector 25">
            <a:extLst>
              <a:ext uri="{FF2B5EF4-FFF2-40B4-BE49-F238E27FC236}">
                <a16:creationId xmlns:a16="http://schemas.microsoft.com/office/drawing/2014/main" id="{24B60F9D-E18D-4BB1-AD10-6C909A50A94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9827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21A4066-B261-49FE-952E-A0FE3EE75C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381B4579-E2EA-4BD7-94FF-0A0BEE135C6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3530885"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a:xfrm>
            <a:off x="1451580" y="804520"/>
            <a:ext cx="3530157" cy="1049235"/>
          </a:xfrm>
        </p:spPr>
        <p:txBody>
          <a:bodyPr>
            <a:normAutofit/>
          </a:bodyPr>
          <a:lstStyle/>
          <a:p>
            <a:r>
              <a:rPr lang="en-GB" dirty="0"/>
              <a:t>Camp safety</a:t>
            </a:r>
          </a:p>
        </p:txBody>
      </p:sp>
      <p:sp>
        <p:nvSpPr>
          <p:cNvPr id="13" name="Rectangle 12">
            <a:extLst>
              <a:ext uri="{FF2B5EF4-FFF2-40B4-BE49-F238E27FC236}">
                <a16:creationId xmlns:a16="http://schemas.microsoft.com/office/drawing/2014/main" id="{81958111-BC13-4D45-AB27-0C2C83F9BA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 name="Content Placeholder 2"/>
          <p:cNvSpPr>
            <a:spLocks noGrp="1"/>
          </p:cNvSpPr>
          <p:nvPr>
            <p:ph idx="1"/>
          </p:nvPr>
        </p:nvSpPr>
        <p:spPr>
          <a:xfrm>
            <a:off x="272373" y="2015733"/>
            <a:ext cx="4705731" cy="3615514"/>
          </a:xfrm>
        </p:spPr>
        <p:txBody>
          <a:bodyPr>
            <a:normAutofit/>
          </a:bodyPr>
          <a:lstStyle/>
          <a:p>
            <a:pPr lvl="1"/>
            <a:r>
              <a:rPr lang="en-GB" sz="2800" b="1" dirty="0"/>
              <a:t>Identify 2 types of fuel used for camp cooking and explain what precautions should be used when using each type of fuel.</a:t>
            </a:r>
          </a:p>
        </p:txBody>
      </p:sp>
      <p:grpSp>
        <p:nvGrpSpPr>
          <p:cNvPr id="15" name="Group 14">
            <a:extLst>
              <a:ext uri="{FF2B5EF4-FFF2-40B4-BE49-F238E27FC236}">
                <a16:creationId xmlns:a16="http://schemas.microsoft.com/office/drawing/2014/main" id="{82188758-E18A-4CE5-9D03-F4BF5D887C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0131" y="482171"/>
            <a:ext cx="6091791" cy="5149101"/>
            <a:chOff x="5446003" y="583365"/>
            <a:chExt cx="6091790" cy="5181928"/>
          </a:xfrm>
        </p:grpSpPr>
        <p:sp>
          <p:nvSpPr>
            <p:cNvPr id="16" name="Rectangle 15">
              <a:extLst>
                <a:ext uri="{FF2B5EF4-FFF2-40B4-BE49-F238E27FC236}">
                  <a16:creationId xmlns:a16="http://schemas.microsoft.com/office/drawing/2014/main" id="{821513DD-C15F-4381-AEA6-ED9E5E218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6003" y="583365"/>
              <a:ext cx="6091790"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ED2DE01-7F43-4858-85FC-27022DA781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64828" y="915807"/>
              <a:ext cx="5461779" cy="4494927"/>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A3971CFE-5C44-C44F-9560-265B945ABB8E}"/>
              </a:ext>
            </a:extLst>
          </p:cNvPr>
          <p:cNvPicPr>
            <a:picLocks noChangeAspect="1"/>
          </p:cNvPicPr>
          <p:nvPr/>
        </p:nvPicPr>
        <p:blipFill rotWithShape="1">
          <a:blip r:embed="rId3"/>
          <a:srcRect t="3997" r="1" b="15819"/>
          <a:stretch/>
        </p:blipFill>
        <p:spPr>
          <a:xfrm>
            <a:off x="6093926" y="1116345"/>
            <a:ext cx="4821551" cy="3866172"/>
          </a:xfrm>
          <a:prstGeom prst="rect">
            <a:avLst/>
          </a:prstGeom>
        </p:spPr>
      </p:pic>
      <p:pic>
        <p:nvPicPr>
          <p:cNvPr id="19" name="Picture 18">
            <a:extLst>
              <a:ext uri="{FF2B5EF4-FFF2-40B4-BE49-F238E27FC236}">
                <a16:creationId xmlns:a16="http://schemas.microsoft.com/office/drawing/2014/main" id="{D42F4933-2ECF-4EE5-BCE4-F19E3CA609F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1" name="Straight Connector 20">
            <a:extLst>
              <a:ext uri="{FF2B5EF4-FFF2-40B4-BE49-F238E27FC236}">
                <a16:creationId xmlns:a16="http://schemas.microsoft.com/office/drawing/2014/main" id="{C6FAC23C-014D-4AC5-AD1B-36F7D0E7EF3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90102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Choosing  and caring for a campsite</a:t>
            </a:r>
          </a:p>
        </p:txBody>
      </p:sp>
      <p:sp>
        <p:nvSpPr>
          <p:cNvPr id="3" name="Content Placeholder 2"/>
          <p:cNvSpPr>
            <a:spLocks noGrp="1"/>
          </p:cNvSpPr>
          <p:nvPr>
            <p:ph idx="1"/>
          </p:nvPr>
        </p:nvSpPr>
        <p:spPr>
          <a:xfrm>
            <a:off x="1451578" y="1853754"/>
            <a:ext cx="9603275" cy="3450613"/>
          </a:xfrm>
        </p:spPr>
        <p:txBody>
          <a:bodyPr>
            <a:normAutofit fontScale="92500" lnSpcReduction="20000"/>
          </a:bodyPr>
          <a:lstStyle/>
          <a:p>
            <a:r>
              <a:rPr lang="en-GB" sz="3200" b="1" dirty="0"/>
              <a:t>6 W’s of Camping</a:t>
            </a:r>
          </a:p>
          <a:p>
            <a:pPr lvl="1"/>
            <a:r>
              <a:rPr lang="en-GB" sz="2800" dirty="0"/>
              <a:t>You have just arrived at the car park of your proposed campsite to do a reconnaissance of the trip.</a:t>
            </a:r>
          </a:p>
          <a:p>
            <a:pPr lvl="1"/>
            <a:r>
              <a:rPr lang="en-GB" sz="2800" dirty="0"/>
              <a:t>You will have 10 minutes to discuss the W’s of camping in your group.</a:t>
            </a:r>
          </a:p>
          <a:p>
            <a:pPr lvl="1">
              <a:lnSpc>
                <a:spcPct val="130000"/>
              </a:lnSpc>
            </a:pPr>
            <a:r>
              <a:rPr lang="en-US" sz="2800" dirty="0"/>
              <a:t>Show how to take proper care of the environment as you camp and leave the area with no trace of having been there.</a:t>
            </a:r>
          </a:p>
          <a:p>
            <a:endParaRPr lang="en-US" b="1" dirty="0"/>
          </a:p>
          <a:p>
            <a:pPr lvl="1"/>
            <a:endParaRPr lang="en-GB" sz="2800" dirty="0"/>
          </a:p>
        </p:txBody>
      </p:sp>
    </p:spTree>
    <p:extLst>
      <p:ext uri="{BB962C8B-B14F-4D97-AF65-F5344CB8AC3E}">
        <p14:creationId xmlns:p14="http://schemas.microsoft.com/office/powerpoint/2010/main" val="1798833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56" name="Rectangle 55">
            <a:extLst>
              <a:ext uri="{FF2B5EF4-FFF2-40B4-BE49-F238E27FC236}">
                <a16:creationId xmlns:a16="http://schemas.microsoft.com/office/drawing/2014/main" id="{EF8DC7E2-86AD-4AC2-9EC1-7E8B72572A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8" name="Straight Connector 57">
            <a:extLst>
              <a:ext uri="{FF2B5EF4-FFF2-40B4-BE49-F238E27FC236}">
                <a16:creationId xmlns:a16="http://schemas.microsoft.com/office/drawing/2014/main" id="{DDE2C290-3677-4DE0-AE6D-2B4DB5FBCEF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7" y="1847088"/>
            <a:ext cx="3523712"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a:xfrm>
            <a:off x="1451580" y="804519"/>
            <a:ext cx="3525184" cy="1049235"/>
          </a:xfrm>
        </p:spPr>
        <p:txBody>
          <a:bodyPr>
            <a:normAutofit/>
          </a:bodyPr>
          <a:lstStyle/>
          <a:p>
            <a:r>
              <a:rPr lang="en-GB" dirty="0"/>
              <a:t>Camp safety (Answers)</a:t>
            </a:r>
          </a:p>
        </p:txBody>
      </p:sp>
      <p:sp>
        <p:nvSpPr>
          <p:cNvPr id="60" name="Rectangle 59">
            <a:extLst>
              <a:ext uri="{FF2B5EF4-FFF2-40B4-BE49-F238E27FC236}">
                <a16:creationId xmlns:a16="http://schemas.microsoft.com/office/drawing/2014/main" id="{909D032D-E82B-4E2A-B0B8-325C49D6EB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 name="Content Placeholder 2"/>
          <p:cNvSpPr>
            <a:spLocks noGrp="1"/>
          </p:cNvSpPr>
          <p:nvPr>
            <p:ph idx="1"/>
          </p:nvPr>
        </p:nvSpPr>
        <p:spPr>
          <a:xfrm>
            <a:off x="1451580" y="2015732"/>
            <a:ext cx="3525184" cy="3450613"/>
          </a:xfrm>
        </p:spPr>
        <p:txBody>
          <a:bodyPr>
            <a:normAutofit/>
          </a:bodyPr>
          <a:lstStyle/>
          <a:p>
            <a:pPr>
              <a:buClr>
                <a:srgbClr val="675B47"/>
              </a:buClr>
            </a:pPr>
            <a:r>
              <a:rPr lang="en-GB" sz="3600" b="1" dirty="0"/>
              <a:t>Propane</a:t>
            </a:r>
          </a:p>
          <a:p>
            <a:pPr>
              <a:buClr>
                <a:srgbClr val="675B47"/>
              </a:buClr>
            </a:pPr>
            <a:r>
              <a:rPr lang="en-GB" sz="3600" b="1" dirty="0"/>
              <a:t>Alcohol</a:t>
            </a:r>
          </a:p>
        </p:txBody>
      </p:sp>
      <p:grpSp>
        <p:nvGrpSpPr>
          <p:cNvPr id="62" name="Group 61">
            <a:extLst>
              <a:ext uri="{FF2B5EF4-FFF2-40B4-BE49-F238E27FC236}">
                <a16:creationId xmlns:a16="http://schemas.microsoft.com/office/drawing/2014/main" id="{7C60AE24-4C38-46BB-88CB-780ACDCECB5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0131" y="482171"/>
            <a:ext cx="6091791" cy="5149101"/>
            <a:chOff x="5446003" y="583365"/>
            <a:chExt cx="6091790" cy="5181928"/>
          </a:xfrm>
        </p:grpSpPr>
        <p:sp>
          <p:nvSpPr>
            <p:cNvPr id="63" name="Rectangle 62">
              <a:extLst>
                <a:ext uri="{FF2B5EF4-FFF2-40B4-BE49-F238E27FC236}">
                  <a16:creationId xmlns:a16="http://schemas.microsoft.com/office/drawing/2014/main" id="{B86297A6-69FE-430E-A97F-2116D5BDDC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6003" y="583365"/>
              <a:ext cx="6091790"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25C8F35E-39E0-4068-926A-1F3CAAB212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64828" y="915807"/>
              <a:ext cx="5461779" cy="4494927"/>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6" name="Rectangle 65">
            <a:extLst>
              <a:ext uri="{FF2B5EF4-FFF2-40B4-BE49-F238E27FC236}">
                <a16:creationId xmlns:a16="http://schemas.microsoft.com/office/drawing/2014/main" id="{080DEC52-BEE2-46CC-8C33-6BC9AC9D62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42378" y="977099"/>
            <a:ext cx="5123274" cy="4138331"/>
          </a:xfrm>
          <a:prstGeom prst="rect">
            <a:avLst/>
          </a:prstGeom>
          <a:solidFill>
            <a:schemeClr val="bg1"/>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85BBF31-32FD-004E-9CE7-7CF10473EDBD}"/>
              </a:ext>
            </a:extLst>
          </p:cNvPr>
          <p:cNvPicPr>
            <a:picLocks noChangeAspect="1"/>
          </p:cNvPicPr>
          <p:nvPr/>
        </p:nvPicPr>
        <p:blipFill>
          <a:blip r:embed="rId3"/>
          <a:stretch>
            <a:fillRect/>
          </a:stretch>
        </p:blipFill>
        <p:spPr>
          <a:xfrm>
            <a:off x="6094411" y="1884565"/>
            <a:ext cx="2328669" cy="2328669"/>
          </a:xfrm>
          <a:prstGeom prst="rect">
            <a:avLst/>
          </a:prstGeom>
        </p:spPr>
      </p:pic>
      <p:pic>
        <p:nvPicPr>
          <p:cNvPr id="4" name="Picture 3">
            <a:extLst>
              <a:ext uri="{FF2B5EF4-FFF2-40B4-BE49-F238E27FC236}">
                <a16:creationId xmlns:a16="http://schemas.microsoft.com/office/drawing/2014/main" id="{57FCF1FC-BB7F-CD41-8543-685335567093}"/>
              </a:ext>
            </a:extLst>
          </p:cNvPr>
          <p:cNvPicPr>
            <a:picLocks noChangeAspect="1"/>
          </p:cNvPicPr>
          <p:nvPr/>
        </p:nvPicPr>
        <p:blipFill rotWithShape="1">
          <a:blip r:embed="rId4"/>
          <a:srcRect l="7804" r="5641" b="-1"/>
          <a:stretch/>
        </p:blipFill>
        <p:spPr>
          <a:xfrm>
            <a:off x="8586806" y="1856146"/>
            <a:ext cx="2328670" cy="2385505"/>
          </a:xfrm>
          <a:prstGeom prst="rect">
            <a:avLst/>
          </a:prstGeom>
        </p:spPr>
      </p:pic>
      <p:pic>
        <p:nvPicPr>
          <p:cNvPr id="68" name="Picture 67">
            <a:extLst>
              <a:ext uri="{FF2B5EF4-FFF2-40B4-BE49-F238E27FC236}">
                <a16:creationId xmlns:a16="http://schemas.microsoft.com/office/drawing/2014/main" id="{32178FA5-FA3E-4DBE-8027-71F02853CD5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70" name="Straight Connector 69">
            <a:extLst>
              <a:ext uri="{FF2B5EF4-FFF2-40B4-BE49-F238E27FC236}">
                <a16:creationId xmlns:a16="http://schemas.microsoft.com/office/drawing/2014/main" id="{05459349-FF0B-4F65-B63C-876E8035C8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80727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Camp safety</a:t>
            </a:r>
          </a:p>
        </p:txBody>
      </p:sp>
      <p:sp>
        <p:nvSpPr>
          <p:cNvPr id="3" name="Content Placeholder 2"/>
          <p:cNvSpPr>
            <a:spLocks noGrp="1"/>
          </p:cNvSpPr>
          <p:nvPr>
            <p:ph idx="1"/>
          </p:nvPr>
        </p:nvSpPr>
        <p:spPr>
          <a:xfrm>
            <a:off x="1451579" y="2015732"/>
            <a:ext cx="9603275" cy="3801408"/>
          </a:xfrm>
        </p:spPr>
        <p:txBody>
          <a:bodyPr>
            <a:normAutofit/>
          </a:bodyPr>
          <a:lstStyle/>
          <a:p>
            <a:pPr lvl="1"/>
            <a:r>
              <a:rPr lang="en-GB" sz="3200" b="1" dirty="0"/>
              <a:t>Discuss 5 guidelines for safely handling the following camping items:</a:t>
            </a:r>
          </a:p>
          <a:p>
            <a:pPr marL="914400" lvl="2" indent="0">
              <a:buNone/>
            </a:pPr>
            <a:r>
              <a:rPr lang="en-GB" sz="2400" b="1" dirty="0"/>
              <a:t>(a)Knives</a:t>
            </a:r>
          </a:p>
          <a:p>
            <a:pPr marL="914400" lvl="2" indent="0">
              <a:buNone/>
            </a:pPr>
            <a:r>
              <a:rPr lang="en-GB" sz="2400" b="1" dirty="0"/>
              <a:t>(b)Axes</a:t>
            </a:r>
          </a:p>
          <a:p>
            <a:pPr marL="914400" lvl="2" indent="0">
              <a:buNone/>
            </a:pPr>
            <a:r>
              <a:rPr lang="en-GB" sz="2400" b="1" dirty="0"/>
              <a:t>(c)Saws</a:t>
            </a:r>
          </a:p>
          <a:p>
            <a:pPr marL="914400" lvl="2" indent="0">
              <a:buNone/>
            </a:pPr>
            <a:r>
              <a:rPr lang="en-GB" sz="2400" b="1" dirty="0"/>
              <a:t>(d)Hatchets</a:t>
            </a:r>
          </a:p>
          <a:p>
            <a:pPr marL="914400" lvl="2" indent="0">
              <a:buNone/>
            </a:pPr>
            <a:r>
              <a:rPr lang="en-GB" sz="2400" b="1" dirty="0"/>
              <a:t>(e)Machetes</a:t>
            </a:r>
          </a:p>
        </p:txBody>
      </p:sp>
    </p:spTree>
    <p:extLst>
      <p:ext uri="{BB962C8B-B14F-4D97-AF65-F5344CB8AC3E}">
        <p14:creationId xmlns:p14="http://schemas.microsoft.com/office/powerpoint/2010/main" val="14161957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74299" y="224093"/>
            <a:ext cx="3263720" cy="1293028"/>
          </a:xfrm>
        </p:spPr>
        <p:txBody>
          <a:bodyPr/>
          <a:lstStyle/>
          <a:p>
            <a:r>
              <a:rPr lang="en-GB" dirty="0"/>
              <a:t>Knife legislation</a:t>
            </a:r>
          </a:p>
        </p:txBody>
      </p:sp>
    </p:spTree>
    <p:extLst>
      <p:ext uri="{BB962C8B-B14F-4D97-AF65-F5344CB8AC3E}">
        <p14:creationId xmlns:p14="http://schemas.microsoft.com/office/powerpoint/2010/main" val="27186708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Kitchen /mess tent</a:t>
            </a:r>
          </a:p>
        </p:txBody>
      </p:sp>
      <p:sp>
        <p:nvSpPr>
          <p:cNvPr id="3" name="Content Placeholder 2"/>
          <p:cNvSpPr>
            <a:spLocks noGrp="1"/>
          </p:cNvSpPr>
          <p:nvPr>
            <p:ph idx="1"/>
          </p:nvPr>
        </p:nvSpPr>
        <p:spPr/>
        <p:txBody>
          <a:bodyPr>
            <a:normAutofit lnSpcReduction="10000"/>
          </a:bodyPr>
          <a:lstStyle/>
          <a:p>
            <a:r>
              <a:rPr lang="en-GB" sz="3200" b="1" dirty="0"/>
              <a:t>Food is secured against animals</a:t>
            </a:r>
          </a:p>
          <a:p>
            <a:r>
              <a:rPr lang="en-GB" sz="3200" b="1" dirty="0"/>
              <a:t>Food is stored at a safe temperature</a:t>
            </a:r>
          </a:p>
          <a:p>
            <a:r>
              <a:rPr lang="en-GB" sz="3200" b="1" dirty="0"/>
              <a:t>Kitchen and dishes are clean</a:t>
            </a:r>
          </a:p>
          <a:p>
            <a:r>
              <a:rPr lang="en-GB" sz="3200" b="1" dirty="0"/>
              <a:t>Fire extinguisher accessible and near stove</a:t>
            </a:r>
          </a:p>
          <a:p>
            <a:r>
              <a:rPr lang="en-GB" sz="3200" b="1" dirty="0"/>
              <a:t>Area is neat and free from tripping hazards</a:t>
            </a:r>
          </a:p>
        </p:txBody>
      </p:sp>
    </p:spTree>
    <p:extLst>
      <p:ext uri="{BB962C8B-B14F-4D97-AF65-F5344CB8AC3E}">
        <p14:creationId xmlns:p14="http://schemas.microsoft.com/office/powerpoint/2010/main" val="33987706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77E68-81C6-B54D-B5F3-57001FA481FF}"/>
              </a:ext>
            </a:extLst>
          </p:cNvPr>
          <p:cNvSpPr>
            <a:spLocks noGrp="1"/>
          </p:cNvSpPr>
          <p:nvPr>
            <p:ph type="title"/>
          </p:nvPr>
        </p:nvSpPr>
        <p:spPr/>
        <p:txBody>
          <a:bodyPr/>
          <a:lstStyle/>
          <a:p>
            <a:r>
              <a:rPr lang="en-GB" dirty="0"/>
              <a:t>activity</a:t>
            </a:r>
          </a:p>
        </p:txBody>
      </p:sp>
      <p:sp>
        <p:nvSpPr>
          <p:cNvPr id="3" name="TextBox 2">
            <a:extLst>
              <a:ext uri="{FF2B5EF4-FFF2-40B4-BE49-F238E27FC236}">
                <a16:creationId xmlns:a16="http://schemas.microsoft.com/office/drawing/2014/main" id="{8CBD0E31-2BB5-CD45-81BE-86E3086A683A}"/>
              </a:ext>
            </a:extLst>
          </p:cNvPr>
          <p:cNvSpPr txBox="1"/>
          <p:nvPr/>
        </p:nvSpPr>
        <p:spPr>
          <a:xfrm>
            <a:off x="1603395" y="2042808"/>
            <a:ext cx="9299642" cy="3125343"/>
          </a:xfrm>
          <a:prstGeom prst="rect">
            <a:avLst/>
          </a:prstGeom>
          <a:noFill/>
        </p:spPr>
        <p:txBody>
          <a:bodyPr wrap="square" rtlCol="0">
            <a:spAutoFit/>
          </a:bodyPr>
          <a:lstStyle/>
          <a:p>
            <a:pPr marL="228600" indent="-228600" defTabSz="914400">
              <a:lnSpc>
                <a:spcPct val="120000"/>
              </a:lnSpc>
              <a:spcBef>
                <a:spcPts val="1000"/>
              </a:spcBef>
              <a:buClr>
                <a:schemeClr val="accent1"/>
              </a:buClr>
              <a:buSzPct val="100000"/>
              <a:buFont typeface="Arial" panose="020B0604020202020204" pitchFamily="34" charset="0"/>
              <a:buChar char="•"/>
            </a:pPr>
            <a:r>
              <a:rPr lang="en-GB" sz="3200" b="1" dirty="0"/>
              <a:t>On a blank paper, outline a safe campsite for a club with 16 Pathfinders (8 male, 8 female), plus 4 counsellors.</a:t>
            </a:r>
          </a:p>
          <a:p>
            <a:pPr marL="228600" indent="-228600" defTabSz="914400">
              <a:lnSpc>
                <a:spcPct val="120000"/>
              </a:lnSpc>
              <a:spcBef>
                <a:spcPts val="1000"/>
              </a:spcBef>
              <a:buClr>
                <a:schemeClr val="accent1"/>
              </a:buClr>
              <a:buSzPct val="100000"/>
              <a:buFont typeface="Arial" panose="020B0604020202020204" pitchFamily="34" charset="0"/>
              <a:buChar char="•"/>
            </a:pPr>
            <a:r>
              <a:rPr lang="en-GB" sz="3200" b="1" dirty="0"/>
              <a:t>Include your kitchen tent and any other useful tent or structure</a:t>
            </a:r>
          </a:p>
        </p:txBody>
      </p:sp>
    </p:spTree>
    <p:extLst>
      <p:ext uri="{BB962C8B-B14F-4D97-AF65-F5344CB8AC3E}">
        <p14:creationId xmlns:p14="http://schemas.microsoft.com/office/powerpoint/2010/main" val="10330204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19740" y="130733"/>
            <a:ext cx="3322749" cy="500332"/>
          </a:xfrm>
        </p:spPr>
        <p:txBody>
          <a:bodyPr>
            <a:normAutofit fontScale="90000"/>
          </a:bodyPr>
          <a:lstStyle/>
          <a:p>
            <a:r>
              <a:rPr lang="en-GB" dirty="0"/>
              <a:t>inspections</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650236907"/>
              </p:ext>
            </p:extLst>
          </p:nvPr>
        </p:nvGraphicFramePr>
        <p:xfrm>
          <a:off x="763074" y="631065"/>
          <a:ext cx="8715777" cy="6103447"/>
        </p:xfrm>
        <a:graphic>
          <a:graphicData uri="http://schemas.openxmlformats.org/drawingml/2006/table">
            <a:tbl>
              <a:tblPr firstRow="1" bandRow="1">
                <a:tableStyleId>{5C22544A-7EE6-4342-B048-85BDC9FD1C3A}</a:tableStyleId>
              </a:tblPr>
              <a:tblGrid>
                <a:gridCol w="3886200">
                  <a:extLst>
                    <a:ext uri="{9D8B030D-6E8A-4147-A177-3AD203B41FA5}">
                      <a16:colId xmlns:a16="http://schemas.microsoft.com/office/drawing/2014/main" val="20000"/>
                    </a:ext>
                  </a:extLst>
                </a:gridCol>
                <a:gridCol w="643944">
                  <a:extLst>
                    <a:ext uri="{9D8B030D-6E8A-4147-A177-3AD203B41FA5}">
                      <a16:colId xmlns:a16="http://schemas.microsoft.com/office/drawing/2014/main" val="20001"/>
                    </a:ext>
                  </a:extLst>
                </a:gridCol>
                <a:gridCol w="3585156">
                  <a:extLst>
                    <a:ext uri="{9D8B030D-6E8A-4147-A177-3AD203B41FA5}">
                      <a16:colId xmlns:a16="http://schemas.microsoft.com/office/drawing/2014/main" val="20002"/>
                    </a:ext>
                  </a:extLst>
                </a:gridCol>
                <a:gridCol w="600477">
                  <a:extLst>
                    <a:ext uri="{9D8B030D-6E8A-4147-A177-3AD203B41FA5}">
                      <a16:colId xmlns:a16="http://schemas.microsoft.com/office/drawing/2014/main" val="20003"/>
                    </a:ext>
                  </a:extLst>
                </a:gridCol>
              </a:tblGrid>
              <a:tr h="416259">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a:p>
                  </a:txBody>
                  <a:tcPr/>
                </a:tc>
                <a:extLst>
                  <a:ext uri="{0D108BD9-81ED-4DB2-BD59-A6C34878D82A}">
                    <a16:rowId xmlns:a16="http://schemas.microsoft.com/office/drawing/2014/main" val="10000"/>
                  </a:ext>
                </a:extLst>
              </a:tr>
              <a:tr h="416259">
                <a:tc>
                  <a:txBody>
                    <a:bodyPr/>
                    <a:lstStyle/>
                    <a:p>
                      <a:endParaRPr lang="en-GB" dirty="0"/>
                    </a:p>
                  </a:txBody>
                  <a:tcPr/>
                </a:tc>
                <a:tc>
                  <a:txBody>
                    <a:bodyPr/>
                    <a:lstStyle/>
                    <a:p>
                      <a:endParaRPr lang="en-GB"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dirty="0"/>
                        <a:t>One point per item</a:t>
                      </a:r>
                    </a:p>
                    <a:p>
                      <a:endParaRPr lang="en-GB" dirty="0"/>
                    </a:p>
                  </a:txBody>
                  <a:tcPr/>
                </a:tc>
                <a:tc>
                  <a:txBody>
                    <a:bodyPr/>
                    <a:lstStyle/>
                    <a:p>
                      <a:endParaRPr lang="en-GB" dirty="0"/>
                    </a:p>
                  </a:txBody>
                  <a:tcPr/>
                </a:tc>
                <a:extLst>
                  <a:ext uri="{0D108BD9-81ED-4DB2-BD59-A6C34878D82A}">
                    <a16:rowId xmlns:a16="http://schemas.microsoft.com/office/drawing/2014/main" val="10001"/>
                  </a:ext>
                </a:extLst>
              </a:tr>
              <a:tr h="416259">
                <a:tc>
                  <a:txBody>
                    <a:bodyPr/>
                    <a:lstStyle/>
                    <a:p>
                      <a:pPr indent="158750">
                        <a:lnSpc>
                          <a:spcPct val="115000"/>
                        </a:lnSpc>
                        <a:spcAft>
                          <a:spcPts val="0"/>
                        </a:spcAft>
                        <a:tabLst>
                          <a:tab pos="438150" algn="l"/>
                          <a:tab pos="1191260" algn="ctr"/>
                        </a:tabLst>
                      </a:pPr>
                      <a:r>
                        <a:rPr lang="en-GB" sz="1100" b="1" dirty="0">
                          <a:effectLst/>
                          <a:latin typeface="Comic Sans MS" panose="030F0702030302020204" pitchFamily="66" charset="0"/>
                          <a:ea typeface="Rockwell" panose="02060603020205020403" pitchFamily="18" charset="0"/>
                          <a:cs typeface="Arial" panose="020B0604020202020204" pitchFamily="34" charset="0"/>
                        </a:rPr>
                        <a:t>Section One – Club Information</a:t>
                      </a:r>
                      <a:endParaRPr lang="en-GB" sz="1100" dirty="0">
                        <a:effectLst/>
                        <a:latin typeface="Rockwell" panose="02060603020205020403" pitchFamily="18" charset="0"/>
                        <a:ea typeface="Rockwell" panose="02060603020205020403" pitchFamily="18" charset="0"/>
                        <a:cs typeface="Times New Roman" panose="02020603050405020304" pitchFamily="18" charset="0"/>
                      </a:endParaRPr>
                    </a:p>
                  </a:txBody>
                  <a:tcPr marL="68580" marR="68580" marT="0" marB="0"/>
                </a:tc>
                <a:tc>
                  <a:txBody>
                    <a:bodyPr/>
                    <a:lstStyle/>
                    <a:p>
                      <a:endParaRPr lang="en-GB"/>
                    </a:p>
                  </a:txBody>
                  <a:tcPr/>
                </a:tc>
                <a:tc>
                  <a:txBody>
                    <a:bodyPr/>
                    <a:lstStyle/>
                    <a:p>
                      <a:pPr>
                        <a:lnSpc>
                          <a:spcPct val="115000"/>
                        </a:lnSpc>
                        <a:spcAft>
                          <a:spcPts val="0"/>
                        </a:spcAft>
                      </a:pPr>
                      <a:r>
                        <a:rPr lang="en-GB" sz="1100" b="1" dirty="0">
                          <a:solidFill>
                            <a:srgbClr val="000000"/>
                          </a:solidFill>
                          <a:effectLst/>
                          <a:latin typeface="Comic Sans MS" panose="030F0702030302020204" pitchFamily="66" charset="0"/>
                          <a:ea typeface="Rockwell" panose="02060603020205020403" pitchFamily="18" charset="0"/>
                          <a:cs typeface="Arial" panose="020B0604020202020204" pitchFamily="34" charset="0"/>
                        </a:rPr>
                        <a:t>Section Three – First Aid</a:t>
                      </a:r>
                      <a:endParaRPr lang="en-GB" sz="1100" dirty="0">
                        <a:effectLst/>
                        <a:latin typeface="Rockwell" panose="02060603020205020403" pitchFamily="18" charset="0"/>
                        <a:ea typeface="Rockwell" panose="02060603020205020403" pitchFamily="18" charset="0"/>
                        <a:cs typeface="Times New Roman" panose="02020603050405020304" pitchFamily="18" charset="0"/>
                      </a:endParaRPr>
                    </a:p>
                    <a:p>
                      <a:pPr algn="ctr">
                        <a:lnSpc>
                          <a:spcPct val="115000"/>
                        </a:lnSpc>
                        <a:spcAft>
                          <a:spcPts val="0"/>
                        </a:spcAft>
                      </a:pPr>
                      <a:r>
                        <a:rPr lang="en-GB" sz="1100" b="1" dirty="0">
                          <a:solidFill>
                            <a:srgbClr val="000000"/>
                          </a:solidFill>
                          <a:effectLst/>
                          <a:latin typeface="Comic Sans MS" panose="030F0702030302020204" pitchFamily="66" charset="0"/>
                          <a:ea typeface="Rockwell" panose="02060603020205020403" pitchFamily="18" charset="0"/>
                          <a:cs typeface="Arial" panose="020B0604020202020204" pitchFamily="34" charset="0"/>
                        </a:rPr>
                        <a:t> </a:t>
                      </a:r>
                      <a:endParaRPr lang="en-GB" sz="1100" dirty="0">
                        <a:effectLst/>
                        <a:latin typeface="Rockwell" panose="02060603020205020403" pitchFamily="18" charset="0"/>
                        <a:ea typeface="Rockwell" panose="02060603020205020403"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100" b="1" dirty="0">
                          <a:effectLst/>
                          <a:latin typeface="Comic Sans MS" panose="030F0702030302020204" pitchFamily="66" charset="0"/>
                          <a:ea typeface="Rockwell" panose="02060603020205020403" pitchFamily="18" charset="0"/>
                          <a:cs typeface="Arial" panose="020B0604020202020204" pitchFamily="34" charset="0"/>
                        </a:rPr>
                        <a:t> </a:t>
                      </a:r>
                      <a:endParaRPr lang="en-GB" sz="1100" dirty="0">
                        <a:effectLst/>
                        <a:latin typeface="Rockwell" panose="02060603020205020403" pitchFamily="18" charset="0"/>
                        <a:ea typeface="Rockwell" panose="02060603020205020403"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432795">
                <a:tc>
                  <a:txBody>
                    <a:bodyPr/>
                    <a:lstStyle/>
                    <a:p>
                      <a:pPr>
                        <a:lnSpc>
                          <a:spcPct val="115000"/>
                        </a:lnSpc>
                        <a:spcAft>
                          <a:spcPts val="0"/>
                        </a:spcAft>
                      </a:pPr>
                      <a:r>
                        <a:rPr lang="en-GB" sz="1100" dirty="0">
                          <a:solidFill>
                            <a:srgbClr val="000000"/>
                          </a:solidFill>
                          <a:effectLst/>
                          <a:latin typeface="Comic Sans MS" panose="030F0702030302020204" pitchFamily="66" charset="0"/>
                          <a:ea typeface="Rockwell" panose="02060603020205020403" pitchFamily="18" charset="0"/>
                          <a:cs typeface="Arial" panose="020B0604020202020204" pitchFamily="34" charset="0"/>
                        </a:rPr>
                        <a:t>Copy of Church Board Registration Form</a:t>
                      </a:r>
                      <a:endParaRPr lang="en-GB" sz="1100" dirty="0">
                        <a:effectLst/>
                        <a:latin typeface="Rockwell" panose="02060603020205020403" pitchFamily="18" charset="0"/>
                        <a:ea typeface="Rockwell" panose="02060603020205020403" pitchFamily="18" charset="0"/>
                        <a:cs typeface="Times New Roman" panose="02020603050405020304" pitchFamily="18" charset="0"/>
                      </a:endParaRPr>
                    </a:p>
                    <a:p>
                      <a:pPr>
                        <a:lnSpc>
                          <a:spcPct val="115000"/>
                        </a:lnSpc>
                        <a:spcAft>
                          <a:spcPts val="0"/>
                        </a:spcAft>
                      </a:pPr>
                      <a:r>
                        <a:rPr lang="en-GB" sz="1100" dirty="0">
                          <a:solidFill>
                            <a:srgbClr val="000000"/>
                          </a:solidFill>
                          <a:effectLst/>
                          <a:latin typeface="Comic Sans MS" panose="030F0702030302020204" pitchFamily="66" charset="0"/>
                          <a:ea typeface="Rockwell" panose="02060603020205020403" pitchFamily="18" charset="0"/>
                          <a:cs typeface="Arial" panose="020B0604020202020204" pitchFamily="34" charset="0"/>
                        </a:rPr>
                        <a:t> </a:t>
                      </a:r>
                      <a:endParaRPr lang="en-GB" sz="1100" dirty="0">
                        <a:effectLst/>
                        <a:latin typeface="Rockwell" panose="02060603020205020403" pitchFamily="18" charset="0"/>
                        <a:ea typeface="Rockwell" panose="02060603020205020403" pitchFamily="18" charset="0"/>
                        <a:cs typeface="Times New Roman" panose="02020603050405020304" pitchFamily="18" charset="0"/>
                      </a:endParaRPr>
                    </a:p>
                  </a:txBody>
                  <a:tcPr marL="68580" marR="68580" marT="0" marB="0"/>
                </a:tc>
                <a:tc>
                  <a:txBody>
                    <a:bodyPr/>
                    <a:lstStyle/>
                    <a:p>
                      <a:endParaRPr lang="en-GB" sz="1400" b="1" kern="1200">
                        <a:solidFill>
                          <a:srgbClr val="000000"/>
                        </a:solidFill>
                        <a:effectLst/>
                        <a:latin typeface="Comic Sans MS" panose="030F0702030302020204" pitchFamily="66" charset="0"/>
                        <a:cs typeface="Arial" panose="020B0604020202020204" pitchFamily="34" charset="0"/>
                      </a:endParaRPr>
                    </a:p>
                  </a:txBody>
                  <a:tcPr/>
                </a:tc>
                <a:tc>
                  <a:txBody>
                    <a:bodyPr/>
                    <a:lstStyle/>
                    <a:p>
                      <a:pPr>
                        <a:lnSpc>
                          <a:spcPct val="115000"/>
                        </a:lnSpc>
                        <a:spcAft>
                          <a:spcPts val="0"/>
                        </a:spcAft>
                      </a:pPr>
                      <a:r>
                        <a:rPr lang="en-GB" sz="1400" b="1" kern="1200" dirty="0">
                          <a:solidFill>
                            <a:srgbClr val="FF0000"/>
                          </a:solidFill>
                          <a:effectLst/>
                          <a:latin typeface="Comic Sans MS" panose="030F0702030302020204" pitchFamily="66" charset="0"/>
                          <a:ea typeface="Rockwell" panose="02060603020205020403" pitchFamily="18" charset="0"/>
                          <a:cs typeface="Arial" panose="020B0604020202020204" pitchFamily="34" charset="0"/>
                        </a:rPr>
                        <a:t>One First Aid at Work Certificate</a:t>
                      </a:r>
                    </a:p>
                  </a:txBody>
                  <a:tcPr marL="68580" marR="68580" marT="0" marB="0"/>
                </a:tc>
                <a:tc>
                  <a:txBody>
                    <a:bodyPr/>
                    <a:lstStyle/>
                    <a:p>
                      <a:pPr>
                        <a:lnSpc>
                          <a:spcPct val="115000"/>
                        </a:lnSpc>
                        <a:spcAft>
                          <a:spcPts val="0"/>
                        </a:spcAft>
                      </a:pPr>
                      <a:r>
                        <a:rPr lang="en-GB" sz="1100">
                          <a:solidFill>
                            <a:srgbClr val="000000"/>
                          </a:solidFill>
                          <a:effectLst/>
                          <a:latin typeface="Comic Sans MS" panose="030F0702030302020204" pitchFamily="66" charset="0"/>
                          <a:ea typeface="Rockwell" panose="02060603020205020403" pitchFamily="18" charset="0"/>
                          <a:cs typeface="Arial" panose="020B0604020202020204" pitchFamily="34" charset="0"/>
                        </a:rPr>
                        <a:t> </a:t>
                      </a:r>
                      <a:endParaRPr lang="en-GB" sz="1100">
                        <a:effectLst/>
                        <a:latin typeface="Rockwell" panose="02060603020205020403" pitchFamily="18" charset="0"/>
                        <a:ea typeface="Rockwell" panose="02060603020205020403"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438928">
                <a:tc>
                  <a:txBody>
                    <a:bodyPr/>
                    <a:lstStyle/>
                    <a:p>
                      <a:pPr>
                        <a:lnSpc>
                          <a:spcPct val="115000"/>
                        </a:lnSpc>
                        <a:spcAft>
                          <a:spcPts val="0"/>
                        </a:spcAft>
                      </a:pPr>
                      <a:r>
                        <a:rPr lang="en-GB" sz="1100" dirty="0">
                          <a:solidFill>
                            <a:srgbClr val="000000"/>
                          </a:solidFill>
                          <a:effectLst/>
                          <a:latin typeface="Comic Sans MS" panose="030F0702030302020204" pitchFamily="66" charset="0"/>
                          <a:ea typeface="Rockwell" panose="02060603020205020403" pitchFamily="18" charset="0"/>
                          <a:cs typeface="Arial" panose="020B0604020202020204" pitchFamily="34" charset="0"/>
                        </a:rPr>
                        <a:t>Individual Application Forms</a:t>
                      </a:r>
                      <a:endParaRPr lang="en-GB" sz="1100" dirty="0">
                        <a:effectLst/>
                        <a:latin typeface="Rockwell" panose="02060603020205020403" pitchFamily="18" charset="0"/>
                        <a:ea typeface="Rockwell" panose="02060603020205020403" pitchFamily="18" charset="0"/>
                        <a:cs typeface="Times New Roman" panose="02020603050405020304" pitchFamily="18" charset="0"/>
                      </a:endParaRPr>
                    </a:p>
                  </a:txBody>
                  <a:tcPr marL="68580" marR="68580" marT="0" marB="0"/>
                </a:tc>
                <a:tc>
                  <a:txBody>
                    <a:bodyPr/>
                    <a:lstStyle/>
                    <a:p>
                      <a:endParaRPr lang="en-GB"/>
                    </a:p>
                  </a:txBody>
                  <a:tcPr/>
                </a:tc>
                <a:tc>
                  <a:txBody>
                    <a:bodyPr/>
                    <a:lstStyle/>
                    <a:p>
                      <a:pPr>
                        <a:lnSpc>
                          <a:spcPct val="115000"/>
                        </a:lnSpc>
                        <a:spcAft>
                          <a:spcPts val="0"/>
                        </a:spcAft>
                      </a:pPr>
                      <a:r>
                        <a:rPr lang="en-GB" sz="1100" b="1" dirty="0">
                          <a:solidFill>
                            <a:srgbClr val="000000"/>
                          </a:solidFill>
                          <a:effectLst/>
                          <a:latin typeface="Comic Sans MS" panose="030F0702030302020204" pitchFamily="66" charset="0"/>
                          <a:ea typeface="Rockwell" panose="02060603020205020403" pitchFamily="18" charset="0"/>
                          <a:cs typeface="Arial" panose="020B0604020202020204" pitchFamily="34" charset="0"/>
                        </a:rPr>
                        <a:t>Section Four – Risk Assessment</a:t>
                      </a:r>
                      <a:endParaRPr lang="en-GB" sz="1100" dirty="0">
                        <a:effectLst/>
                        <a:latin typeface="Rockwell" panose="02060603020205020403" pitchFamily="18" charset="0"/>
                        <a:ea typeface="Rockwell" panose="02060603020205020403"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en-GB" sz="1100">
                          <a:solidFill>
                            <a:srgbClr val="000000"/>
                          </a:solidFill>
                          <a:effectLst/>
                          <a:latin typeface="Comic Sans MS" panose="030F0702030302020204" pitchFamily="66" charset="0"/>
                          <a:ea typeface="Rockwell" panose="02060603020205020403" pitchFamily="18" charset="0"/>
                          <a:cs typeface="Arial" panose="020B0604020202020204" pitchFamily="34" charset="0"/>
                        </a:rPr>
                        <a:t> </a:t>
                      </a:r>
                      <a:endParaRPr lang="en-GB" sz="1100">
                        <a:effectLst/>
                        <a:latin typeface="Rockwell" panose="02060603020205020403" pitchFamily="18" charset="0"/>
                        <a:ea typeface="Rockwell" panose="02060603020205020403"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416259">
                <a:tc>
                  <a:txBody>
                    <a:bodyPr/>
                    <a:lstStyle/>
                    <a:p>
                      <a:pPr>
                        <a:lnSpc>
                          <a:spcPct val="115000"/>
                        </a:lnSpc>
                        <a:spcAft>
                          <a:spcPts val="0"/>
                        </a:spcAft>
                      </a:pPr>
                      <a:r>
                        <a:rPr lang="en-GB" sz="1100">
                          <a:solidFill>
                            <a:srgbClr val="000000"/>
                          </a:solidFill>
                          <a:effectLst/>
                          <a:latin typeface="Comic Sans MS" panose="030F0702030302020204" pitchFamily="66" charset="0"/>
                          <a:ea typeface="Rockwell" panose="02060603020205020403" pitchFamily="18" charset="0"/>
                          <a:cs typeface="Arial" panose="020B0604020202020204" pitchFamily="34" charset="0"/>
                        </a:rPr>
                        <a:t>Individual Medical Forms</a:t>
                      </a:r>
                      <a:endParaRPr lang="en-GB" sz="1100">
                        <a:effectLst/>
                        <a:latin typeface="Rockwell" panose="02060603020205020403" pitchFamily="18" charset="0"/>
                        <a:ea typeface="Rockwell" panose="02060603020205020403" pitchFamily="18" charset="0"/>
                        <a:cs typeface="Times New Roman" panose="02020603050405020304" pitchFamily="18" charset="0"/>
                      </a:endParaRPr>
                    </a:p>
                  </a:txBody>
                  <a:tcPr marL="68580" marR="68580" marT="0" marB="0"/>
                </a:tc>
                <a:tc>
                  <a:txBody>
                    <a:bodyPr/>
                    <a:lstStyle/>
                    <a:p>
                      <a:endParaRPr lang="en-GB"/>
                    </a:p>
                  </a:txBody>
                  <a:tcPr/>
                </a:tc>
                <a:tc>
                  <a:txBody>
                    <a:bodyPr/>
                    <a:lstStyle/>
                    <a:p>
                      <a:pPr>
                        <a:lnSpc>
                          <a:spcPct val="115000"/>
                        </a:lnSpc>
                        <a:spcAft>
                          <a:spcPts val="0"/>
                        </a:spcAft>
                      </a:pPr>
                      <a:r>
                        <a:rPr lang="en-GB" sz="1100" dirty="0">
                          <a:solidFill>
                            <a:srgbClr val="000000"/>
                          </a:solidFill>
                          <a:effectLst/>
                          <a:latin typeface="Comic Sans MS" panose="030F0702030302020204" pitchFamily="66" charset="0"/>
                          <a:ea typeface="Rockwell" panose="02060603020205020403" pitchFamily="18" charset="0"/>
                          <a:cs typeface="Arial" panose="020B0604020202020204" pitchFamily="34" charset="0"/>
                        </a:rPr>
                        <a:t>Travel Plan from start to Campsite</a:t>
                      </a:r>
                      <a:endParaRPr lang="en-GB" sz="1100" dirty="0">
                        <a:effectLst/>
                        <a:latin typeface="Rockwell" panose="02060603020205020403" pitchFamily="18" charset="0"/>
                        <a:ea typeface="Rockwell" panose="02060603020205020403" pitchFamily="18" charset="0"/>
                        <a:cs typeface="Times New Roman" panose="02020603050405020304" pitchFamily="18" charset="0"/>
                      </a:endParaRPr>
                    </a:p>
                    <a:p>
                      <a:pPr>
                        <a:lnSpc>
                          <a:spcPct val="115000"/>
                        </a:lnSpc>
                        <a:spcAft>
                          <a:spcPts val="0"/>
                        </a:spcAft>
                      </a:pPr>
                      <a:r>
                        <a:rPr lang="en-GB" sz="1100" dirty="0">
                          <a:solidFill>
                            <a:srgbClr val="000000"/>
                          </a:solidFill>
                          <a:effectLst/>
                          <a:latin typeface="Comic Sans MS" panose="030F0702030302020204" pitchFamily="66" charset="0"/>
                          <a:ea typeface="Rockwell" panose="02060603020205020403" pitchFamily="18" charset="0"/>
                          <a:cs typeface="Arial" panose="020B0604020202020204" pitchFamily="34" charset="0"/>
                        </a:rPr>
                        <a:t> </a:t>
                      </a:r>
                      <a:endParaRPr lang="en-GB" sz="1100" dirty="0">
                        <a:effectLst/>
                        <a:latin typeface="Rockwell" panose="02060603020205020403" pitchFamily="18" charset="0"/>
                        <a:ea typeface="Rockwell" panose="02060603020205020403"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en-GB" sz="1100">
                          <a:solidFill>
                            <a:srgbClr val="000000"/>
                          </a:solidFill>
                          <a:effectLst/>
                          <a:latin typeface="Comic Sans MS" panose="030F0702030302020204" pitchFamily="66" charset="0"/>
                          <a:ea typeface="Rockwell" panose="02060603020205020403" pitchFamily="18" charset="0"/>
                          <a:cs typeface="Arial" panose="020B0604020202020204" pitchFamily="34" charset="0"/>
                        </a:rPr>
                        <a:t> </a:t>
                      </a:r>
                      <a:endParaRPr lang="en-GB" sz="1100">
                        <a:effectLst/>
                        <a:latin typeface="Rockwell" panose="02060603020205020403" pitchFamily="18" charset="0"/>
                        <a:ea typeface="Rockwell" panose="02060603020205020403"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r h="300755">
                <a:tc>
                  <a:txBody>
                    <a:bodyPr/>
                    <a:lstStyle/>
                    <a:p>
                      <a:pPr>
                        <a:lnSpc>
                          <a:spcPct val="115000"/>
                        </a:lnSpc>
                        <a:spcAft>
                          <a:spcPts val="0"/>
                        </a:spcAft>
                      </a:pPr>
                      <a:r>
                        <a:rPr lang="en-GB" sz="1100" dirty="0">
                          <a:solidFill>
                            <a:srgbClr val="000000"/>
                          </a:solidFill>
                          <a:effectLst/>
                          <a:latin typeface="Comic Sans MS" panose="030F0702030302020204" pitchFamily="66" charset="0"/>
                          <a:ea typeface="Rockwell" panose="02060603020205020403" pitchFamily="18" charset="0"/>
                          <a:cs typeface="Arial" panose="020B0604020202020204" pitchFamily="34" charset="0"/>
                        </a:rPr>
                        <a:t>2 copies of Named List with Emergency Contact Details</a:t>
                      </a:r>
                      <a:endParaRPr lang="en-GB" sz="1100" dirty="0">
                        <a:effectLst/>
                        <a:latin typeface="Rockwell" panose="02060603020205020403" pitchFamily="18" charset="0"/>
                        <a:ea typeface="Rockwell" panose="02060603020205020403" pitchFamily="18" charset="0"/>
                        <a:cs typeface="Times New Roman" panose="02020603050405020304" pitchFamily="18" charset="0"/>
                      </a:endParaRPr>
                    </a:p>
                  </a:txBody>
                  <a:tcPr marL="68580" marR="68580" marT="0" marB="0"/>
                </a:tc>
                <a:tc>
                  <a:txBody>
                    <a:bodyPr/>
                    <a:lstStyle/>
                    <a:p>
                      <a:endParaRPr lang="en-GB"/>
                    </a:p>
                  </a:txBody>
                  <a:tcPr/>
                </a:tc>
                <a:tc>
                  <a:txBody>
                    <a:bodyPr/>
                    <a:lstStyle/>
                    <a:p>
                      <a:pPr>
                        <a:lnSpc>
                          <a:spcPct val="115000"/>
                        </a:lnSpc>
                        <a:spcAft>
                          <a:spcPts val="0"/>
                        </a:spcAft>
                      </a:pPr>
                      <a:r>
                        <a:rPr lang="en-GB" sz="1100" dirty="0">
                          <a:solidFill>
                            <a:srgbClr val="000000"/>
                          </a:solidFill>
                          <a:effectLst/>
                          <a:latin typeface="Comic Sans MS" panose="030F0702030302020204" pitchFamily="66" charset="0"/>
                          <a:ea typeface="Rockwell" panose="02060603020205020403" pitchFamily="18" charset="0"/>
                          <a:cs typeface="Arial" panose="020B0604020202020204" pitchFamily="34" charset="0"/>
                        </a:rPr>
                        <a:t>Tent Allocation</a:t>
                      </a:r>
                      <a:endParaRPr lang="en-GB" sz="1100" dirty="0">
                        <a:effectLst/>
                        <a:latin typeface="Rockwell" panose="02060603020205020403" pitchFamily="18" charset="0"/>
                        <a:ea typeface="Rockwell" panose="02060603020205020403" pitchFamily="18" charset="0"/>
                        <a:cs typeface="Times New Roman" panose="02020603050405020304" pitchFamily="18" charset="0"/>
                      </a:endParaRPr>
                    </a:p>
                    <a:p>
                      <a:pPr>
                        <a:lnSpc>
                          <a:spcPct val="115000"/>
                        </a:lnSpc>
                        <a:spcAft>
                          <a:spcPts val="0"/>
                        </a:spcAft>
                      </a:pPr>
                      <a:r>
                        <a:rPr lang="en-GB" sz="1100" dirty="0">
                          <a:solidFill>
                            <a:srgbClr val="000000"/>
                          </a:solidFill>
                          <a:effectLst/>
                          <a:latin typeface="Comic Sans MS" panose="030F0702030302020204" pitchFamily="66" charset="0"/>
                          <a:ea typeface="Rockwell" panose="02060603020205020403" pitchFamily="18" charset="0"/>
                          <a:cs typeface="Arial" panose="020B0604020202020204" pitchFamily="34" charset="0"/>
                        </a:rPr>
                        <a:t> </a:t>
                      </a:r>
                      <a:endParaRPr lang="en-GB" sz="1100" dirty="0">
                        <a:effectLst/>
                        <a:latin typeface="Rockwell" panose="02060603020205020403" pitchFamily="18" charset="0"/>
                        <a:ea typeface="Rockwell" panose="02060603020205020403"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en-GB" sz="1100">
                          <a:solidFill>
                            <a:srgbClr val="000000"/>
                          </a:solidFill>
                          <a:effectLst/>
                          <a:latin typeface="Comic Sans MS" panose="030F0702030302020204" pitchFamily="66" charset="0"/>
                          <a:ea typeface="Rockwell" panose="02060603020205020403" pitchFamily="18" charset="0"/>
                          <a:cs typeface="Arial" panose="020B0604020202020204" pitchFamily="34" charset="0"/>
                        </a:rPr>
                        <a:t> </a:t>
                      </a:r>
                      <a:endParaRPr lang="en-GB" sz="1100">
                        <a:effectLst/>
                        <a:latin typeface="Rockwell" panose="02060603020205020403" pitchFamily="18" charset="0"/>
                        <a:ea typeface="Rockwell" panose="02060603020205020403"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6"/>
                  </a:ext>
                </a:extLst>
              </a:tr>
              <a:tr h="416259">
                <a:tc>
                  <a:txBody>
                    <a:bodyPr/>
                    <a:lstStyle/>
                    <a:p>
                      <a:endParaRPr lang="en-GB"/>
                    </a:p>
                  </a:txBody>
                  <a:tcPr/>
                </a:tc>
                <a:tc>
                  <a:txBody>
                    <a:bodyPr/>
                    <a:lstStyle/>
                    <a:p>
                      <a:endParaRPr lang="en-GB"/>
                    </a:p>
                  </a:txBody>
                  <a:tcPr/>
                </a:tc>
                <a:tc>
                  <a:txBody>
                    <a:bodyPr/>
                    <a:lstStyle/>
                    <a:p>
                      <a:pPr>
                        <a:lnSpc>
                          <a:spcPct val="115000"/>
                        </a:lnSpc>
                        <a:spcAft>
                          <a:spcPts val="0"/>
                        </a:spcAft>
                      </a:pPr>
                      <a:r>
                        <a:rPr lang="en-GB" sz="1100">
                          <a:solidFill>
                            <a:srgbClr val="000000"/>
                          </a:solidFill>
                          <a:effectLst/>
                          <a:latin typeface="Comic Sans MS" panose="030F0702030302020204" pitchFamily="66" charset="0"/>
                          <a:ea typeface="Rockwell" panose="02060603020205020403" pitchFamily="18" charset="0"/>
                          <a:cs typeface="Arial" panose="020B0604020202020204" pitchFamily="34" charset="0"/>
                        </a:rPr>
                        <a:t>Counsellor allocations</a:t>
                      </a:r>
                      <a:endParaRPr lang="en-GB" sz="1100">
                        <a:effectLst/>
                        <a:latin typeface="Rockwell" panose="02060603020205020403" pitchFamily="18" charset="0"/>
                        <a:ea typeface="Rockwell" panose="02060603020205020403" pitchFamily="18" charset="0"/>
                        <a:cs typeface="Times New Roman" panose="02020603050405020304" pitchFamily="18" charset="0"/>
                      </a:endParaRPr>
                    </a:p>
                    <a:p>
                      <a:pPr>
                        <a:lnSpc>
                          <a:spcPct val="115000"/>
                        </a:lnSpc>
                        <a:spcAft>
                          <a:spcPts val="0"/>
                        </a:spcAft>
                      </a:pPr>
                      <a:r>
                        <a:rPr lang="en-GB" sz="1100">
                          <a:solidFill>
                            <a:srgbClr val="000000"/>
                          </a:solidFill>
                          <a:effectLst/>
                          <a:latin typeface="Comic Sans MS" panose="030F0702030302020204" pitchFamily="66" charset="0"/>
                          <a:ea typeface="Rockwell" panose="02060603020205020403" pitchFamily="18" charset="0"/>
                          <a:cs typeface="Arial" panose="020B0604020202020204" pitchFamily="34" charset="0"/>
                        </a:rPr>
                        <a:t> </a:t>
                      </a:r>
                      <a:endParaRPr lang="en-GB" sz="1100">
                        <a:effectLst/>
                        <a:latin typeface="Rockwell" panose="02060603020205020403" pitchFamily="18" charset="0"/>
                        <a:ea typeface="Rockwell" panose="02060603020205020403"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en-GB" sz="1100">
                          <a:solidFill>
                            <a:srgbClr val="000000"/>
                          </a:solidFill>
                          <a:effectLst/>
                          <a:latin typeface="Comic Sans MS" panose="030F0702030302020204" pitchFamily="66" charset="0"/>
                          <a:ea typeface="Rockwell" panose="02060603020205020403" pitchFamily="18" charset="0"/>
                          <a:cs typeface="Arial" panose="020B0604020202020204" pitchFamily="34" charset="0"/>
                        </a:rPr>
                        <a:t> </a:t>
                      </a:r>
                      <a:endParaRPr lang="en-GB" sz="1100">
                        <a:effectLst/>
                        <a:latin typeface="Rockwell" panose="02060603020205020403" pitchFamily="18" charset="0"/>
                        <a:ea typeface="Rockwell" panose="02060603020205020403"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7"/>
                  </a:ext>
                </a:extLst>
              </a:tr>
              <a:tr h="416259">
                <a:tc>
                  <a:txBody>
                    <a:bodyPr/>
                    <a:lstStyle/>
                    <a:p>
                      <a:pPr>
                        <a:lnSpc>
                          <a:spcPct val="115000"/>
                        </a:lnSpc>
                        <a:spcAft>
                          <a:spcPts val="0"/>
                        </a:spcAft>
                      </a:pPr>
                      <a:r>
                        <a:rPr lang="en-GB" sz="1100" b="1" dirty="0">
                          <a:solidFill>
                            <a:srgbClr val="000000"/>
                          </a:solidFill>
                          <a:effectLst/>
                          <a:latin typeface="Comic Sans MS" panose="030F0702030302020204" pitchFamily="66" charset="0"/>
                          <a:ea typeface="Rockwell" panose="02060603020205020403" pitchFamily="18" charset="0"/>
                          <a:cs typeface="Arial" panose="020B0604020202020204" pitchFamily="34" charset="0"/>
                        </a:rPr>
                        <a:t>Section Two – Cooks Information</a:t>
                      </a:r>
                      <a:endParaRPr lang="en-GB" sz="1100" dirty="0">
                        <a:effectLst/>
                        <a:latin typeface="Rockwell" panose="02060603020205020403" pitchFamily="18" charset="0"/>
                        <a:ea typeface="Rockwell" panose="02060603020205020403" pitchFamily="18" charset="0"/>
                        <a:cs typeface="Times New Roman" panose="02020603050405020304" pitchFamily="18" charset="0"/>
                      </a:endParaRPr>
                    </a:p>
                  </a:txBody>
                  <a:tcPr marL="68580" marR="68580" marT="0" marB="0"/>
                </a:tc>
                <a:tc>
                  <a:txBody>
                    <a:bodyPr/>
                    <a:lstStyle/>
                    <a:p>
                      <a:endParaRPr lang="en-GB"/>
                    </a:p>
                  </a:txBody>
                  <a:tcPr/>
                </a:tc>
                <a:tc>
                  <a:txBody>
                    <a:bodyPr/>
                    <a:lstStyle/>
                    <a:p>
                      <a:pPr>
                        <a:lnSpc>
                          <a:spcPct val="115000"/>
                        </a:lnSpc>
                        <a:spcAft>
                          <a:spcPts val="0"/>
                        </a:spcAft>
                      </a:pPr>
                      <a:r>
                        <a:rPr lang="en-GB" sz="1100">
                          <a:solidFill>
                            <a:srgbClr val="000000"/>
                          </a:solidFill>
                          <a:effectLst/>
                          <a:latin typeface="Comic Sans MS" panose="030F0702030302020204" pitchFamily="66" charset="0"/>
                          <a:ea typeface="Rockwell" panose="02060603020205020403" pitchFamily="18" charset="0"/>
                          <a:cs typeface="Arial" panose="020B0604020202020204" pitchFamily="34" charset="0"/>
                        </a:rPr>
                        <a:t>Club Code of Conduct</a:t>
                      </a:r>
                      <a:endParaRPr lang="en-GB" sz="1100">
                        <a:effectLst/>
                        <a:latin typeface="Rockwell" panose="02060603020205020403" pitchFamily="18" charset="0"/>
                        <a:ea typeface="Rockwell" panose="02060603020205020403" pitchFamily="18" charset="0"/>
                        <a:cs typeface="Times New Roman" panose="02020603050405020304" pitchFamily="18" charset="0"/>
                      </a:endParaRPr>
                    </a:p>
                    <a:p>
                      <a:pPr>
                        <a:lnSpc>
                          <a:spcPct val="115000"/>
                        </a:lnSpc>
                        <a:spcAft>
                          <a:spcPts val="0"/>
                        </a:spcAft>
                      </a:pPr>
                      <a:r>
                        <a:rPr lang="en-GB" sz="1100">
                          <a:solidFill>
                            <a:srgbClr val="000000"/>
                          </a:solidFill>
                          <a:effectLst/>
                          <a:latin typeface="Comic Sans MS" panose="030F0702030302020204" pitchFamily="66" charset="0"/>
                          <a:ea typeface="Rockwell" panose="02060603020205020403" pitchFamily="18" charset="0"/>
                          <a:cs typeface="Arial" panose="020B0604020202020204" pitchFamily="34" charset="0"/>
                        </a:rPr>
                        <a:t> </a:t>
                      </a:r>
                      <a:endParaRPr lang="en-GB" sz="1100">
                        <a:effectLst/>
                        <a:latin typeface="Rockwell" panose="02060603020205020403" pitchFamily="18" charset="0"/>
                        <a:ea typeface="Rockwell" panose="02060603020205020403"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en-GB" sz="1100">
                          <a:solidFill>
                            <a:srgbClr val="000000"/>
                          </a:solidFill>
                          <a:effectLst/>
                          <a:latin typeface="Comic Sans MS" panose="030F0702030302020204" pitchFamily="66" charset="0"/>
                          <a:ea typeface="Rockwell" panose="02060603020205020403" pitchFamily="18" charset="0"/>
                          <a:cs typeface="Arial" panose="020B0604020202020204" pitchFamily="34" charset="0"/>
                        </a:rPr>
                        <a:t> </a:t>
                      </a:r>
                      <a:endParaRPr lang="en-GB" sz="1100">
                        <a:effectLst/>
                        <a:latin typeface="Rockwell" panose="02060603020205020403" pitchFamily="18" charset="0"/>
                        <a:ea typeface="Rockwell" panose="02060603020205020403"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8"/>
                  </a:ext>
                </a:extLst>
              </a:tr>
              <a:tr h="416259">
                <a:tc>
                  <a:txBody>
                    <a:bodyPr/>
                    <a:lstStyle/>
                    <a:p>
                      <a:pPr>
                        <a:lnSpc>
                          <a:spcPct val="115000"/>
                        </a:lnSpc>
                        <a:spcAft>
                          <a:spcPts val="0"/>
                        </a:spcAft>
                      </a:pPr>
                      <a:r>
                        <a:rPr lang="en-GB" sz="1400" b="1" dirty="0">
                          <a:solidFill>
                            <a:srgbClr val="FF0000"/>
                          </a:solidFill>
                          <a:effectLst/>
                          <a:latin typeface="Comic Sans MS" panose="030F0702030302020204" pitchFamily="66" charset="0"/>
                          <a:ea typeface="Rockwell" panose="02060603020205020403" pitchFamily="18" charset="0"/>
                          <a:cs typeface="Arial" panose="020B0604020202020204" pitchFamily="34" charset="0"/>
                        </a:rPr>
                        <a:t>Head Cook Health &amp; Hygiene Certificate/ or In-house Food Awareness Certificate</a:t>
                      </a:r>
                      <a:endParaRPr lang="en-GB" sz="1400" b="1" dirty="0">
                        <a:solidFill>
                          <a:srgbClr val="FF0000"/>
                        </a:solidFill>
                        <a:effectLst/>
                        <a:latin typeface="Rockwell" panose="02060603020205020403" pitchFamily="18" charset="0"/>
                        <a:ea typeface="Rockwell" panose="02060603020205020403" pitchFamily="18" charset="0"/>
                        <a:cs typeface="Times New Roman" panose="02020603050405020304" pitchFamily="18" charset="0"/>
                      </a:endParaRPr>
                    </a:p>
                  </a:txBody>
                  <a:tcPr marL="68580" marR="68580" marT="0" marB="0"/>
                </a:tc>
                <a:tc>
                  <a:txBody>
                    <a:bodyPr/>
                    <a:lstStyle/>
                    <a:p>
                      <a:endParaRPr lang="en-GB"/>
                    </a:p>
                  </a:txBody>
                  <a:tcPr/>
                </a:tc>
                <a:tc>
                  <a:txBody>
                    <a:bodyPr/>
                    <a:lstStyle/>
                    <a:p>
                      <a:pPr>
                        <a:lnSpc>
                          <a:spcPct val="115000"/>
                        </a:lnSpc>
                        <a:spcAft>
                          <a:spcPts val="0"/>
                        </a:spcAft>
                      </a:pPr>
                      <a:r>
                        <a:rPr lang="en-GB" sz="1100">
                          <a:solidFill>
                            <a:srgbClr val="000000"/>
                          </a:solidFill>
                          <a:effectLst/>
                          <a:latin typeface="Comic Sans MS" panose="030F0702030302020204" pitchFamily="66" charset="0"/>
                          <a:ea typeface="Rockwell" panose="02060603020205020403" pitchFamily="18" charset="0"/>
                          <a:cs typeface="Arial" panose="020B0604020202020204" pitchFamily="34" charset="0"/>
                        </a:rPr>
                        <a:t>Emergency Plan to take someone to hospital</a:t>
                      </a:r>
                      <a:endParaRPr lang="en-GB" sz="1100">
                        <a:effectLst/>
                        <a:latin typeface="Rockwell" panose="02060603020205020403" pitchFamily="18" charset="0"/>
                        <a:ea typeface="Rockwell" panose="02060603020205020403" pitchFamily="18" charset="0"/>
                        <a:cs typeface="Times New Roman" panose="02020603050405020304" pitchFamily="18" charset="0"/>
                      </a:endParaRPr>
                    </a:p>
                    <a:p>
                      <a:pPr>
                        <a:lnSpc>
                          <a:spcPct val="115000"/>
                        </a:lnSpc>
                        <a:spcAft>
                          <a:spcPts val="0"/>
                        </a:spcAft>
                      </a:pPr>
                      <a:r>
                        <a:rPr lang="en-GB" sz="1100">
                          <a:solidFill>
                            <a:srgbClr val="000000"/>
                          </a:solidFill>
                          <a:effectLst/>
                          <a:latin typeface="Comic Sans MS" panose="030F0702030302020204" pitchFamily="66" charset="0"/>
                          <a:ea typeface="Rockwell" panose="02060603020205020403" pitchFamily="18" charset="0"/>
                          <a:cs typeface="Arial" panose="020B0604020202020204" pitchFamily="34" charset="0"/>
                        </a:rPr>
                        <a:t> </a:t>
                      </a:r>
                      <a:endParaRPr lang="en-GB" sz="1100">
                        <a:effectLst/>
                        <a:latin typeface="Rockwell" panose="02060603020205020403" pitchFamily="18" charset="0"/>
                        <a:ea typeface="Rockwell" panose="02060603020205020403"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en-GB" sz="1100">
                          <a:solidFill>
                            <a:srgbClr val="000000"/>
                          </a:solidFill>
                          <a:effectLst/>
                          <a:latin typeface="Comic Sans MS" panose="030F0702030302020204" pitchFamily="66" charset="0"/>
                          <a:ea typeface="Rockwell" panose="02060603020205020403" pitchFamily="18" charset="0"/>
                          <a:cs typeface="Arial" panose="020B0604020202020204" pitchFamily="34" charset="0"/>
                        </a:rPr>
                        <a:t> </a:t>
                      </a:r>
                      <a:endParaRPr lang="en-GB" sz="1100">
                        <a:effectLst/>
                        <a:latin typeface="Rockwell" panose="02060603020205020403" pitchFamily="18" charset="0"/>
                        <a:ea typeface="Rockwell" panose="02060603020205020403"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9"/>
                  </a:ext>
                </a:extLst>
              </a:tr>
              <a:tr h="416259">
                <a:tc>
                  <a:txBody>
                    <a:bodyPr/>
                    <a:lstStyle/>
                    <a:p>
                      <a:pPr>
                        <a:lnSpc>
                          <a:spcPct val="115000"/>
                        </a:lnSpc>
                        <a:spcAft>
                          <a:spcPts val="0"/>
                        </a:spcAft>
                      </a:pPr>
                      <a:r>
                        <a:rPr lang="en-GB" sz="1100">
                          <a:solidFill>
                            <a:srgbClr val="000000"/>
                          </a:solidFill>
                          <a:effectLst/>
                          <a:latin typeface="Comic Sans MS" panose="030F0702030302020204" pitchFamily="66" charset="0"/>
                          <a:ea typeface="Rockwell" panose="02060603020205020403" pitchFamily="18" charset="0"/>
                          <a:cs typeface="Arial" panose="020B0604020202020204" pitchFamily="34" charset="0"/>
                        </a:rPr>
                        <a:t>Individual Meal Plan</a:t>
                      </a:r>
                      <a:endParaRPr lang="en-GB" sz="1100">
                        <a:effectLst/>
                        <a:latin typeface="Rockwell" panose="02060603020205020403" pitchFamily="18" charset="0"/>
                        <a:ea typeface="Rockwell" panose="02060603020205020403" pitchFamily="18" charset="0"/>
                        <a:cs typeface="Times New Roman" panose="02020603050405020304" pitchFamily="18" charset="0"/>
                      </a:endParaRPr>
                    </a:p>
                  </a:txBody>
                  <a:tcPr marL="68580" marR="68580" marT="0" marB="0"/>
                </a:tc>
                <a:tc>
                  <a:txBody>
                    <a:bodyPr/>
                    <a:lstStyle/>
                    <a:p>
                      <a:endParaRPr lang="en-GB"/>
                    </a:p>
                  </a:txBody>
                  <a:tcPr/>
                </a:tc>
                <a:tc>
                  <a:txBody>
                    <a:bodyPr/>
                    <a:lstStyle/>
                    <a:p>
                      <a:pPr>
                        <a:lnSpc>
                          <a:spcPct val="115000"/>
                        </a:lnSpc>
                        <a:spcAft>
                          <a:spcPts val="0"/>
                        </a:spcAft>
                      </a:pPr>
                      <a:r>
                        <a:rPr lang="en-GB" sz="1100">
                          <a:solidFill>
                            <a:srgbClr val="000000"/>
                          </a:solidFill>
                          <a:effectLst/>
                          <a:latin typeface="Comic Sans MS" panose="030F0702030302020204" pitchFamily="66" charset="0"/>
                          <a:ea typeface="Rockwell" panose="02060603020205020403" pitchFamily="18" charset="0"/>
                          <a:cs typeface="Arial" panose="020B0604020202020204" pitchFamily="34" charset="0"/>
                        </a:rPr>
                        <a:t>Emergency Plan to take someone home</a:t>
                      </a:r>
                      <a:endParaRPr lang="en-GB" sz="1100">
                        <a:effectLst/>
                        <a:latin typeface="Rockwell" panose="02060603020205020403" pitchFamily="18" charset="0"/>
                        <a:ea typeface="Rockwell" panose="02060603020205020403" pitchFamily="18" charset="0"/>
                        <a:cs typeface="Times New Roman" panose="02020603050405020304" pitchFamily="18" charset="0"/>
                      </a:endParaRPr>
                    </a:p>
                    <a:p>
                      <a:pPr>
                        <a:lnSpc>
                          <a:spcPct val="115000"/>
                        </a:lnSpc>
                        <a:spcAft>
                          <a:spcPts val="0"/>
                        </a:spcAft>
                      </a:pPr>
                      <a:r>
                        <a:rPr lang="en-GB" sz="1100">
                          <a:solidFill>
                            <a:srgbClr val="000000"/>
                          </a:solidFill>
                          <a:effectLst/>
                          <a:latin typeface="Comic Sans MS" panose="030F0702030302020204" pitchFamily="66" charset="0"/>
                          <a:ea typeface="Rockwell" panose="02060603020205020403" pitchFamily="18" charset="0"/>
                          <a:cs typeface="Arial" panose="020B0604020202020204" pitchFamily="34" charset="0"/>
                        </a:rPr>
                        <a:t> </a:t>
                      </a:r>
                      <a:endParaRPr lang="en-GB" sz="1100">
                        <a:effectLst/>
                        <a:latin typeface="Rockwell" panose="02060603020205020403" pitchFamily="18" charset="0"/>
                        <a:ea typeface="Rockwell" panose="02060603020205020403"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en-GB" sz="1100">
                          <a:solidFill>
                            <a:srgbClr val="000000"/>
                          </a:solidFill>
                          <a:effectLst/>
                          <a:latin typeface="Comic Sans MS" panose="030F0702030302020204" pitchFamily="66" charset="0"/>
                          <a:ea typeface="Rockwell" panose="02060603020205020403" pitchFamily="18" charset="0"/>
                          <a:cs typeface="Arial" panose="020B0604020202020204" pitchFamily="34" charset="0"/>
                        </a:rPr>
                        <a:t> </a:t>
                      </a:r>
                      <a:endParaRPr lang="en-GB" sz="1100">
                        <a:effectLst/>
                        <a:latin typeface="Rockwell" panose="02060603020205020403" pitchFamily="18" charset="0"/>
                        <a:ea typeface="Rockwell" panose="02060603020205020403"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10"/>
                  </a:ext>
                </a:extLst>
              </a:tr>
              <a:tr h="416259">
                <a:tc>
                  <a:txBody>
                    <a:bodyPr/>
                    <a:lstStyle/>
                    <a:p>
                      <a:pPr>
                        <a:lnSpc>
                          <a:spcPct val="115000"/>
                        </a:lnSpc>
                        <a:spcAft>
                          <a:spcPts val="0"/>
                        </a:spcAft>
                      </a:pPr>
                      <a:r>
                        <a:rPr lang="en-GB" sz="1100" dirty="0">
                          <a:solidFill>
                            <a:srgbClr val="000000"/>
                          </a:solidFill>
                          <a:effectLst/>
                          <a:latin typeface="Comic Sans MS" panose="030F0702030302020204" pitchFamily="66" charset="0"/>
                          <a:ea typeface="Rockwell" panose="02060603020205020403" pitchFamily="18" charset="0"/>
                          <a:cs typeface="Arial" panose="020B0604020202020204" pitchFamily="34" charset="0"/>
                        </a:rPr>
                        <a:t>Cooking &amp; Washing Up </a:t>
                      </a:r>
                      <a:r>
                        <a:rPr lang="en-GB" sz="1100" dirty="0" err="1">
                          <a:solidFill>
                            <a:srgbClr val="000000"/>
                          </a:solidFill>
                          <a:effectLst/>
                          <a:latin typeface="Comic Sans MS" panose="030F0702030302020204" pitchFamily="66" charset="0"/>
                          <a:ea typeface="Rockwell" panose="02060603020205020403" pitchFamily="18" charset="0"/>
                          <a:cs typeface="Arial" panose="020B0604020202020204" pitchFamily="34" charset="0"/>
                        </a:rPr>
                        <a:t>Rota</a:t>
                      </a:r>
                      <a:endParaRPr lang="en-GB" sz="1100" dirty="0">
                        <a:effectLst/>
                        <a:latin typeface="Rockwell" panose="02060603020205020403" pitchFamily="18" charset="0"/>
                        <a:ea typeface="Rockwell" panose="02060603020205020403" pitchFamily="18" charset="0"/>
                        <a:cs typeface="Times New Roman" panose="02020603050405020304" pitchFamily="18" charset="0"/>
                      </a:endParaRPr>
                    </a:p>
                  </a:txBody>
                  <a:tcPr marL="68580" marR="68580" marT="0" marB="0"/>
                </a:tc>
                <a:tc>
                  <a:txBody>
                    <a:bodyPr/>
                    <a:lstStyle/>
                    <a:p>
                      <a:endParaRPr lang="en-GB"/>
                    </a:p>
                  </a:txBody>
                  <a:tcPr/>
                </a:tc>
                <a:tc>
                  <a:txBody>
                    <a:bodyPr/>
                    <a:lstStyle/>
                    <a:p>
                      <a:pPr>
                        <a:lnSpc>
                          <a:spcPct val="115000"/>
                        </a:lnSpc>
                        <a:spcAft>
                          <a:spcPts val="0"/>
                        </a:spcAft>
                      </a:pPr>
                      <a:r>
                        <a:rPr lang="en-GB" sz="1100">
                          <a:solidFill>
                            <a:srgbClr val="000000"/>
                          </a:solidFill>
                          <a:effectLst/>
                          <a:latin typeface="Comic Sans MS" panose="030F0702030302020204" pitchFamily="66" charset="0"/>
                          <a:ea typeface="Rockwell" panose="02060603020205020403" pitchFamily="18" charset="0"/>
                          <a:cs typeface="Arial" panose="020B0604020202020204" pitchFamily="34" charset="0"/>
                        </a:rPr>
                        <a:t>Travel Plan from Campsite to finish point</a:t>
                      </a:r>
                      <a:endParaRPr lang="en-GB" sz="1100">
                        <a:effectLst/>
                        <a:latin typeface="Rockwell" panose="02060603020205020403" pitchFamily="18" charset="0"/>
                        <a:ea typeface="Rockwell" panose="02060603020205020403" pitchFamily="18" charset="0"/>
                        <a:cs typeface="Times New Roman" panose="02020603050405020304" pitchFamily="18" charset="0"/>
                      </a:endParaRPr>
                    </a:p>
                    <a:p>
                      <a:pPr>
                        <a:lnSpc>
                          <a:spcPct val="115000"/>
                        </a:lnSpc>
                        <a:spcAft>
                          <a:spcPts val="0"/>
                        </a:spcAft>
                      </a:pPr>
                      <a:r>
                        <a:rPr lang="en-GB" sz="1100">
                          <a:solidFill>
                            <a:srgbClr val="000000"/>
                          </a:solidFill>
                          <a:effectLst/>
                          <a:latin typeface="Comic Sans MS" panose="030F0702030302020204" pitchFamily="66" charset="0"/>
                          <a:ea typeface="Rockwell" panose="02060603020205020403" pitchFamily="18" charset="0"/>
                          <a:cs typeface="Arial" panose="020B0604020202020204" pitchFamily="34" charset="0"/>
                        </a:rPr>
                        <a:t> </a:t>
                      </a:r>
                      <a:endParaRPr lang="en-GB" sz="1100">
                        <a:effectLst/>
                        <a:latin typeface="Rockwell" panose="02060603020205020403" pitchFamily="18" charset="0"/>
                        <a:ea typeface="Rockwell" panose="02060603020205020403"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en-GB" sz="1100" dirty="0">
                          <a:solidFill>
                            <a:srgbClr val="000000"/>
                          </a:solidFill>
                          <a:effectLst/>
                          <a:latin typeface="Comic Sans MS" panose="030F0702030302020204" pitchFamily="66" charset="0"/>
                          <a:ea typeface="Rockwell" panose="02060603020205020403" pitchFamily="18" charset="0"/>
                          <a:cs typeface="Arial" panose="020B0604020202020204" pitchFamily="34" charset="0"/>
                        </a:rPr>
                        <a:t> </a:t>
                      </a:r>
                      <a:endParaRPr lang="en-GB" sz="1100" dirty="0">
                        <a:effectLst/>
                        <a:latin typeface="Rockwell" panose="02060603020205020403" pitchFamily="18" charset="0"/>
                        <a:ea typeface="Rockwell" panose="02060603020205020403"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11"/>
                  </a:ext>
                </a:extLst>
              </a:tr>
              <a:tr h="416259">
                <a:tc>
                  <a:txBody>
                    <a:bodyPr/>
                    <a:lstStyle/>
                    <a:p>
                      <a:endParaRPr lang="en-GB"/>
                    </a:p>
                  </a:txBody>
                  <a:tcPr/>
                </a:tc>
                <a:tc>
                  <a:txBody>
                    <a:bodyPr/>
                    <a:lstStyle/>
                    <a:p>
                      <a:endParaRPr lang="en-GB"/>
                    </a:p>
                  </a:txBody>
                  <a:tcPr/>
                </a:tc>
                <a:tc>
                  <a:txBody>
                    <a:bodyPr/>
                    <a:lstStyle/>
                    <a:p>
                      <a:pPr algn="r"/>
                      <a:r>
                        <a:rPr lang="en-GB" b="1" dirty="0"/>
                        <a:t>Total Points</a:t>
                      </a:r>
                    </a:p>
                  </a:txBody>
                  <a:tcPr/>
                </a:tc>
                <a:tc>
                  <a:txBody>
                    <a:bodyPr/>
                    <a:lstStyle/>
                    <a:p>
                      <a:endParaRPr lang="en-GB" dirty="0"/>
                    </a:p>
                  </a:txBody>
                  <a:tcPr/>
                </a:tc>
                <a:extLst>
                  <a:ext uri="{0D108BD9-81ED-4DB2-BD59-A6C34878D82A}">
                    <a16:rowId xmlns:a16="http://schemas.microsoft.com/office/drawing/2014/main" val="10012"/>
                  </a:ext>
                </a:extLst>
              </a:tr>
              <a:tr h="416259">
                <a:tc>
                  <a:txBody>
                    <a:bodyPr/>
                    <a:lstStyle/>
                    <a:p>
                      <a:endParaRPr lang="en-GB"/>
                    </a:p>
                  </a:txBody>
                  <a:tcPr/>
                </a:tc>
                <a:tc>
                  <a:txBody>
                    <a:bodyPr/>
                    <a:lstStyle/>
                    <a:p>
                      <a:endParaRPr lang="en-GB"/>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13164175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600" y="146187"/>
            <a:ext cx="8610600" cy="1293028"/>
          </a:xfrm>
        </p:spPr>
        <p:txBody>
          <a:bodyPr/>
          <a:lstStyle/>
          <a:p>
            <a:r>
              <a:rPr lang="en-GB" dirty="0"/>
              <a:t>References &amp; links</a:t>
            </a:r>
          </a:p>
        </p:txBody>
      </p:sp>
      <p:sp>
        <p:nvSpPr>
          <p:cNvPr id="3" name="Content Placeholder 2"/>
          <p:cNvSpPr>
            <a:spLocks noGrp="1"/>
          </p:cNvSpPr>
          <p:nvPr>
            <p:ph idx="1"/>
          </p:nvPr>
        </p:nvSpPr>
        <p:spPr/>
        <p:txBody>
          <a:bodyPr/>
          <a:lstStyle/>
          <a:p>
            <a:r>
              <a:rPr lang="en-GB" dirty="0">
                <a:hlinkClick r:id="rId2"/>
              </a:rPr>
              <a:t>http://www.investitureachievement.org/wiki/index.php/Adventist_Youth_Honors_Answer_Book</a:t>
            </a:r>
            <a:endParaRPr lang="en-GB" dirty="0"/>
          </a:p>
          <a:p>
            <a:pPr lvl="1"/>
            <a:r>
              <a:rPr lang="en-GB" dirty="0"/>
              <a:t>Camp Safety Honour</a:t>
            </a:r>
          </a:p>
          <a:p>
            <a:pPr lvl="1"/>
            <a:r>
              <a:rPr lang="en-GB" dirty="0"/>
              <a:t>Camp Craft Honour</a:t>
            </a:r>
          </a:p>
          <a:p>
            <a:pPr lvl="1"/>
            <a:endParaRPr lang="en-GB" dirty="0"/>
          </a:p>
          <a:p>
            <a:r>
              <a:rPr lang="en-GB" dirty="0">
                <a:hlinkClick r:id="rId3"/>
              </a:rPr>
              <a:t>https://www.gov.uk/government/publications/the-countryside-code</a:t>
            </a:r>
            <a:endParaRPr lang="en-GB" dirty="0"/>
          </a:p>
          <a:p>
            <a:pPr lvl="1"/>
            <a:r>
              <a:rPr lang="en-GB" dirty="0"/>
              <a:t>The Countryside Code</a:t>
            </a:r>
          </a:p>
        </p:txBody>
      </p:sp>
    </p:spTree>
    <p:extLst>
      <p:ext uri="{BB962C8B-B14F-4D97-AF65-F5344CB8AC3E}">
        <p14:creationId xmlns:p14="http://schemas.microsoft.com/office/powerpoint/2010/main" val="37185247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495" y="2884868"/>
            <a:ext cx="10146186" cy="751668"/>
          </a:xfrm>
        </p:spPr>
        <p:txBody>
          <a:bodyPr/>
          <a:lstStyle/>
          <a:p>
            <a:r>
              <a:rPr lang="en-GB" b="1" dirty="0">
                <a:latin typeface="Berlin Sans FB Demi" panose="020E0802020502020306" pitchFamily="34" charset="0"/>
              </a:rPr>
              <a:t>Vernon noel – Area 7 co-ordinator</a:t>
            </a:r>
            <a:r>
              <a:rPr lang="en-GB" dirty="0"/>
              <a:t>	</a:t>
            </a:r>
          </a:p>
        </p:txBody>
      </p:sp>
      <p:sp>
        <p:nvSpPr>
          <p:cNvPr id="3" name="Text Placeholder 2"/>
          <p:cNvSpPr>
            <a:spLocks noGrp="1"/>
          </p:cNvSpPr>
          <p:nvPr>
            <p:ph type="body" sz="half" idx="2"/>
          </p:nvPr>
        </p:nvSpPr>
        <p:spPr/>
        <p:txBody>
          <a:bodyPr>
            <a:normAutofit fontScale="92500" lnSpcReduction="10000"/>
          </a:bodyPr>
          <a:lstStyle/>
          <a:p>
            <a:r>
              <a:rPr lang="en-GB" sz="2400" dirty="0"/>
              <a:t>T: 07956 409385</a:t>
            </a:r>
          </a:p>
          <a:p>
            <a:r>
              <a:rPr lang="en-GB" sz="2400" dirty="0"/>
              <a:t>E: </a:t>
            </a:r>
            <a:r>
              <a:rPr lang="en-GB" sz="2400" dirty="0">
                <a:hlinkClick r:id="rId2"/>
              </a:rPr>
              <a:t>vernscape@gmail.com</a:t>
            </a:r>
            <a:endParaRPr lang="en-GB" sz="2400" dirty="0"/>
          </a:p>
          <a:p>
            <a:endParaRPr lang="en-GB" dirty="0"/>
          </a:p>
        </p:txBody>
      </p:sp>
      <p:sp>
        <p:nvSpPr>
          <p:cNvPr id="4" name="Title 1"/>
          <p:cNvSpPr txBox="1">
            <a:spLocks/>
          </p:cNvSpPr>
          <p:nvPr/>
        </p:nvSpPr>
        <p:spPr>
          <a:xfrm>
            <a:off x="2895600" y="334850"/>
            <a:ext cx="8610600" cy="61496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pPr algn="r"/>
            <a:r>
              <a:rPr lang="en-GB" dirty="0"/>
              <a:t>Contact information</a:t>
            </a:r>
          </a:p>
        </p:txBody>
      </p:sp>
    </p:spTree>
    <p:extLst>
      <p:ext uri="{BB962C8B-B14F-4D97-AF65-F5344CB8AC3E}">
        <p14:creationId xmlns:p14="http://schemas.microsoft.com/office/powerpoint/2010/main" val="25512527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Choosing  and caring for a campsite</a:t>
            </a:r>
          </a:p>
        </p:txBody>
      </p:sp>
      <p:sp>
        <p:nvSpPr>
          <p:cNvPr id="3" name="Content Placeholder 2"/>
          <p:cNvSpPr>
            <a:spLocks noGrp="1"/>
          </p:cNvSpPr>
          <p:nvPr>
            <p:ph idx="1"/>
          </p:nvPr>
        </p:nvSpPr>
        <p:spPr>
          <a:xfrm>
            <a:off x="1451578" y="1853754"/>
            <a:ext cx="9603275" cy="3450613"/>
          </a:xfrm>
        </p:spPr>
        <p:txBody>
          <a:bodyPr>
            <a:normAutofit fontScale="62500" lnSpcReduction="20000"/>
          </a:bodyPr>
          <a:lstStyle/>
          <a:p>
            <a:r>
              <a:rPr lang="en-GB" sz="4600" b="1" dirty="0"/>
              <a:t>6 W’s of Camping</a:t>
            </a:r>
          </a:p>
          <a:p>
            <a:endParaRPr lang="en-US" b="1" dirty="0"/>
          </a:p>
          <a:p>
            <a:pPr lvl="1"/>
            <a:r>
              <a:rPr lang="en-US" sz="3600" dirty="0"/>
              <a:t>Wind</a:t>
            </a:r>
          </a:p>
          <a:p>
            <a:pPr lvl="1"/>
            <a:r>
              <a:rPr lang="en-US" sz="3600" dirty="0"/>
              <a:t>Water</a:t>
            </a:r>
          </a:p>
          <a:p>
            <a:pPr lvl="1"/>
            <a:r>
              <a:rPr lang="en-US" sz="3600" dirty="0"/>
              <a:t>Weather</a:t>
            </a:r>
          </a:p>
          <a:p>
            <a:pPr lvl="1"/>
            <a:r>
              <a:rPr lang="en-US" sz="3600" dirty="0"/>
              <a:t>Wild things </a:t>
            </a:r>
          </a:p>
          <a:p>
            <a:pPr lvl="1"/>
            <a:r>
              <a:rPr lang="en-US" sz="3600" dirty="0"/>
              <a:t>Wood</a:t>
            </a:r>
          </a:p>
          <a:p>
            <a:pPr lvl="1"/>
            <a:r>
              <a:rPr lang="en-US" sz="3600" dirty="0"/>
              <a:t>Willingness</a:t>
            </a:r>
            <a:endParaRPr lang="en-GB" sz="3600" dirty="0"/>
          </a:p>
        </p:txBody>
      </p:sp>
    </p:spTree>
    <p:extLst>
      <p:ext uri="{BB962C8B-B14F-4D97-AF65-F5344CB8AC3E}">
        <p14:creationId xmlns:p14="http://schemas.microsoft.com/office/powerpoint/2010/main" val="31496072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Camp safety</a:t>
            </a:r>
          </a:p>
        </p:txBody>
      </p:sp>
      <p:sp>
        <p:nvSpPr>
          <p:cNvPr id="3" name="Content Placeholder 2"/>
          <p:cNvSpPr>
            <a:spLocks noGrp="1"/>
          </p:cNvSpPr>
          <p:nvPr>
            <p:ph idx="1"/>
          </p:nvPr>
        </p:nvSpPr>
        <p:spPr/>
        <p:txBody>
          <a:bodyPr>
            <a:normAutofit fontScale="85000" lnSpcReduction="20000"/>
          </a:bodyPr>
          <a:lstStyle/>
          <a:p>
            <a:r>
              <a:rPr lang="en-GB" sz="3200" b="1" dirty="0"/>
              <a:t>What are the local laws about camp fires in the UK?</a:t>
            </a:r>
          </a:p>
          <a:p>
            <a:pPr lvl="1"/>
            <a:r>
              <a:rPr lang="en-GB" sz="2400" i="1" dirty="0"/>
              <a:t>Unplanned fires can cause devastation to the countryside. You must always obtain permission from the landowner or occupier before you light a fire. Otherwise you may be liable to prosecution for criminal damage. Remember that smoking materials and matches can easily start fires, even if you stub them into the ground or into a litter bin.  Always dispose of them with care. (</a:t>
            </a:r>
            <a:r>
              <a:rPr lang="en-GB" sz="2400" dirty="0">
                <a:hlinkClick r:id="rId3"/>
              </a:rPr>
              <a:t>Countryside Agency - </a:t>
            </a:r>
            <a:r>
              <a:rPr lang="en-GB" sz="2400" b="1" dirty="0">
                <a:hlinkClick r:id="rId3"/>
              </a:rPr>
              <a:t>'Caring for the countryside‘</a:t>
            </a:r>
            <a:r>
              <a:rPr lang="en-GB" sz="2400" dirty="0"/>
              <a:t>)</a:t>
            </a:r>
          </a:p>
          <a:p>
            <a:pPr lvl="1"/>
            <a:endParaRPr lang="en-GB" sz="2400" b="1" dirty="0"/>
          </a:p>
          <a:p>
            <a:pPr marL="457200" lvl="1" indent="0">
              <a:buNone/>
            </a:pPr>
            <a:endParaRPr lang="en-GB" sz="2400" b="1" dirty="0"/>
          </a:p>
          <a:p>
            <a:pPr marL="228600" lvl="1">
              <a:spcBef>
                <a:spcPts val="1000"/>
              </a:spcBef>
            </a:pPr>
            <a:r>
              <a:rPr lang="en-GB" sz="3200" b="1" dirty="0"/>
              <a:t>List 10 rules for fire safety to consider when camping?</a:t>
            </a:r>
          </a:p>
          <a:p>
            <a:endParaRPr lang="en-GB" sz="3000" i="1" dirty="0"/>
          </a:p>
          <a:p>
            <a:pPr lvl="1"/>
            <a:endParaRPr lang="en-GB" dirty="0"/>
          </a:p>
        </p:txBody>
      </p:sp>
    </p:spTree>
    <p:extLst>
      <p:ext uri="{BB962C8B-B14F-4D97-AF65-F5344CB8AC3E}">
        <p14:creationId xmlns:p14="http://schemas.microsoft.com/office/powerpoint/2010/main" val="2265127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Camp safety (Answers)</a:t>
            </a:r>
          </a:p>
        </p:txBody>
      </p:sp>
      <p:sp>
        <p:nvSpPr>
          <p:cNvPr id="3" name="Content Placeholder 2"/>
          <p:cNvSpPr>
            <a:spLocks noGrp="1"/>
          </p:cNvSpPr>
          <p:nvPr>
            <p:ph idx="1"/>
          </p:nvPr>
        </p:nvSpPr>
        <p:spPr/>
        <p:txBody>
          <a:bodyPr>
            <a:normAutofit fontScale="92500" lnSpcReduction="20000"/>
          </a:bodyPr>
          <a:lstStyle/>
          <a:p>
            <a:pPr marL="228600" lvl="1">
              <a:spcBef>
                <a:spcPts val="1000"/>
              </a:spcBef>
            </a:pPr>
            <a:r>
              <a:rPr lang="en-GB" sz="3200" b="1" dirty="0"/>
              <a:t>List 10 rules for fire safety to consider when camping?</a:t>
            </a:r>
          </a:p>
          <a:p>
            <a:pPr lvl="1"/>
            <a:r>
              <a:rPr lang="en-GB" sz="3000" dirty="0"/>
              <a:t>Locate the fire in a safe place. It should be clear for 10 feet (3 meters) all around.</a:t>
            </a:r>
          </a:p>
          <a:p>
            <a:pPr lvl="1"/>
            <a:r>
              <a:rPr lang="en-GB" sz="3000" dirty="0"/>
              <a:t>Do not light a fire beneath overhanging branches.</a:t>
            </a:r>
          </a:p>
          <a:p>
            <a:pPr lvl="1"/>
            <a:r>
              <a:rPr lang="en-GB" sz="3000" dirty="0"/>
              <a:t>Do not use accelerants, such as lighter fluid, gasoline, kerosene, etc. Learn to light a fire without these.</a:t>
            </a:r>
          </a:p>
          <a:p>
            <a:endParaRPr lang="en-GB" sz="3000" i="1" dirty="0"/>
          </a:p>
          <a:p>
            <a:pPr lvl="1"/>
            <a:endParaRPr lang="en-GB" dirty="0"/>
          </a:p>
        </p:txBody>
      </p:sp>
    </p:spTree>
    <p:extLst>
      <p:ext uri="{BB962C8B-B14F-4D97-AF65-F5344CB8AC3E}">
        <p14:creationId xmlns:p14="http://schemas.microsoft.com/office/powerpoint/2010/main" val="33358714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Camp safety (Answers)</a:t>
            </a:r>
          </a:p>
        </p:txBody>
      </p:sp>
      <p:sp>
        <p:nvSpPr>
          <p:cNvPr id="3" name="Content Placeholder 2"/>
          <p:cNvSpPr>
            <a:spLocks noGrp="1"/>
          </p:cNvSpPr>
          <p:nvPr>
            <p:ph idx="1"/>
          </p:nvPr>
        </p:nvSpPr>
        <p:spPr/>
        <p:txBody>
          <a:bodyPr>
            <a:normAutofit fontScale="77500" lnSpcReduction="20000"/>
          </a:bodyPr>
          <a:lstStyle/>
          <a:p>
            <a:pPr marL="228600" lvl="1">
              <a:spcBef>
                <a:spcPts val="1000"/>
              </a:spcBef>
            </a:pPr>
            <a:r>
              <a:rPr lang="en-GB" sz="3200" b="1" dirty="0"/>
              <a:t>List 10 rules for fire safety to consider when camping?</a:t>
            </a:r>
          </a:p>
          <a:p>
            <a:pPr lvl="1"/>
            <a:r>
              <a:rPr lang="en-GB" sz="3000" dirty="0"/>
              <a:t>Put the fire out </a:t>
            </a:r>
            <a:r>
              <a:rPr lang="en-GB" sz="3000" b="1" dirty="0"/>
              <a:t>completely</a:t>
            </a:r>
            <a:r>
              <a:rPr lang="en-GB" sz="3000" dirty="0"/>
              <a:t> before leaving it. If it's too hot to put your hands in the ashes, it's not sufficiently out. Douse it down with water, turn the coals with a shovel, and be sure to extinguish every coal and ember.</a:t>
            </a:r>
          </a:p>
          <a:p>
            <a:pPr lvl="1"/>
            <a:r>
              <a:rPr lang="en-GB" sz="3000" dirty="0"/>
              <a:t>Do not build a fire on top of flammable material such as grass or leaves.</a:t>
            </a:r>
          </a:p>
          <a:p>
            <a:pPr lvl="1"/>
            <a:r>
              <a:rPr lang="en-GB" sz="3000" dirty="0"/>
              <a:t>Cut away the sod (keep it moist so it stays alive, and replace it before your leave), and clear away the duff and litter.</a:t>
            </a:r>
          </a:p>
          <a:p>
            <a:endParaRPr lang="en-GB" sz="3000" i="1" dirty="0"/>
          </a:p>
          <a:p>
            <a:pPr lvl="1"/>
            <a:endParaRPr lang="en-GB" dirty="0"/>
          </a:p>
        </p:txBody>
      </p:sp>
    </p:spTree>
    <p:extLst>
      <p:ext uri="{BB962C8B-B14F-4D97-AF65-F5344CB8AC3E}">
        <p14:creationId xmlns:p14="http://schemas.microsoft.com/office/powerpoint/2010/main" val="18990133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Camp safety (Answers)</a:t>
            </a:r>
          </a:p>
        </p:txBody>
      </p:sp>
      <p:sp>
        <p:nvSpPr>
          <p:cNvPr id="3" name="Content Placeholder 2"/>
          <p:cNvSpPr>
            <a:spLocks noGrp="1"/>
          </p:cNvSpPr>
          <p:nvPr>
            <p:ph idx="1"/>
          </p:nvPr>
        </p:nvSpPr>
        <p:spPr/>
        <p:txBody>
          <a:bodyPr>
            <a:normAutofit fontScale="85000" lnSpcReduction="10000"/>
          </a:bodyPr>
          <a:lstStyle/>
          <a:p>
            <a:pPr marL="228600" lvl="1">
              <a:spcBef>
                <a:spcPts val="1000"/>
              </a:spcBef>
            </a:pPr>
            <a:r>
              <a:rPr lang="en-GB" sz="3200" b="1" dirty="0"/>
              <a:t>List 10 rules for fire safety to consider when camping?</a:t>
            </a:r>
          </a:p>
          <a:p>
            <a:pPr lvl="1"/>
            <a:r>
              <a:rPr lang="en-GB" sz="3000" dirty="0"/>
              <a:t>Keep fire extinguishing supplies handy and near the fire. A bucket of water or sand, or a fire extinguisher are recommended.</a:t>
            </a:r>
          </a:p>
          <a:p>
            <a:pPr lvl="1"/>
            <a:r>
              <a:rPr lang="en-GB" sz="3000" dirty="0"/>
              <a:t>Do not remove burning sticks from a fire.</a:t>
            </a:r>
          </a:p>
          <a:p>
            <a:pPr lvl="1"/>
            <a:r>
              <a:rPr lang="en-GB" sz="3000" dirty="0"/>
              <a:t>Watch for embers that escape the fire pit and extinguish them immediately.</a:t>
            </a:r>
          </a:p>
          <a:p>
            <a:pPr lvl="1"/>
            <a:endParaRPr lang="en-GB" sz="3000" dirty="0"/>
          </a:p>
          <a:p>
            <a:endParaRPr lang="en-GB" sz="3000" i="1" dirty="0"/>
          </a:p>
          <a:p>
            <a:pPr lvl="1"/>
            <a:endParaRPr lang="en-GB" dirty="0"/>
          </a:p>
        </p:txBody>
      </p:sp>
    </p:spTree>
    <p:extLst>
      <p:ext uri="{BB962C8B-B14F-4D97-AF65-F5344CB8AC3E}">
        <p14:creationId xmlns:p14="http://schemas.microsoft.com/office/powerpoint/2010/main" val="33041040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Camp safety (Answers)</a:t>
            </a:r>
          </a:p>
        </p:txBody>
      </p:sp>
      <p:sp>
        <p:nvSpPr>
          <p:cNvPr id="3" name="Content Placeholder 2"/>
          <p:cNvSpPr>
            <a:spLocks noGrp="1"/>
          </p:cNvSpPr>
          <p:nvPr>
            <p:ph idx="1"/>
          </p:nvPr>
        </p:nvSpPr>
        <p:spPr/>
        <p:txBody>
          <a:bodyPr>
            <a:normAutofit fontScale="85000" lnSpcReduction="10000"/>
          </a:bodyPr>
          <a:lstStyle/>
          <a:p>
            <a:pPr marL="228600" lvl="1">
              <a:spcBef>
                <a:spcPts val="1000"/>
              </a:spcBef>
            </a:pPr>
            <a:r>
              <a:rPr lang="en-GB" sz="3200" b="1" dirty="0"/>
              <a:t>List 10 rules for fire safety to consider when camping?</a:t>
            </a:r>
          </a:p>
          <a:p>
            <a:pPr lvl="1"/>
            <a:r>
              <a:rPr lang="en-GB" sz="3000" dirty="0"/>
              <a:t>Wear proper footwear around a fire.</a:t>
            </a:r>
          </a:p>
          <a:p>
            <a:pPr lvl="1"/>
            <a:r>
              <a:rPr lang="en-GB" sz="3000" dirty="0"/>
              <a:t>Be aware that paper, cardboard, and leaves create floating embers that rise out of the fire pit and may land dozens of yards away.</a:t>
            </a:r>
          </a:p>
          <a:p>
            <a:pPr lvl="1"/>
            <a:r>
              <a:rPr lang="en-GB" sz="3000" dirty="0"/>
              <a:t>Do not light a fire when conditions are adverse (high winds, or drought conditions).</a:t>
            </a:r>
          </a:p>
          <a:p>
            <a:pPr lvl="1"/>
            <a:endParaRPr lang="en-GB" sz="3000" dirty="0"/>
          </a:p>
          <a:p>
            <a:endParaRPr lang="en-GB" sz="3000" i="1" dirty="0"/>
          </a:p>
          <a:p>
            <a:pPr lvl="1"/>
            <a:endParaRPr lang="en-GB" dirty="0"/>
          </a:p>
        </p:txBody>
      </p:sp>
    </p:spTree>
    <p:extLst>
      <p:ext uri="{BB962C8B-B14F-4D97-AF65-F5344CB8AC3E}">
        <p14:creationId xmlns:p14="http://schemas.microsoft.com/office/powerpoint/2010/main" val="23800356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57" name="Rectangle 56">
            <a:extLst>
              <a:ext uri="{FF2B5EF4-FFF2-40B4-BE49-F238E27FC236}">
                <a16:creationId xmlns:a16="http://schemas.microsoft.com/office/drawing/2014/main" id="{FC530476-9E4F-445D-8134-2376C17E88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9" name="Straight Connector 58">
            <a:extLst>
              <a:ext uri="{FF2B5EF4-FFF2-40B4-BE49-F238E27FC236}">
                <a16:creationId xmlns:a16="http://schemas.microsoft.com/office/drawing/2014/main" id="{6CC20C9A-0A22-45EF-A638-6E2B3E3587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7" y="1847088"/>
            <a:ext cx="495610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a:xfrm>
            <a:off x="1451581" y="804520"/>
            <a:ext cx="4958419" cy="1049235"/>
          </a:xfrm>
        </p:spPr>
        <p:txBody>
          <a:bodyPr>
            <a:normAutofit/>
          </a:bodyPr>
          <a:lstStyle/>
          <a:p>
            <a:r>
              <a:rPr lang="en-GB" dirty="0"/>
              <a:t>Camp safety</a:t>
            </a:r>
          </a:p>
        </p:txBody>
      </p:sp>
      <p:sp>
        <p:nvSpPr>
          <p:cNvPr id="61" name="Rectangle 60">
            <a:extLst>
              <a:ext uri="{FF2B5EF4-FFF2-40B4-BE49-F238E27FC236}">
                <a16:creationId xmlns:a16="http://schemas.microsoft.com/office/drawing/2014/main" id="{F9F615F5-24F1-4F7A-B8E5-E7128891D0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 name="Content Placeholder 2"/>
          <p:cNvSpPr>
            <a:spLocks noGrp="1"/>
          </p:cNvSpPr>
          <p:nvPr>
            <p:ph idx="1"/>
          </p:nvPr>
        </p:nvSpPr>
        <p:spPr>
          <a:xfrm>
            <a:off x="214009" y="2008046"/>
            <a:ext cx="6195991" cy="3458299"/>
          </a:xfrm>
        </p:spPr>
        <p:txBody>
          <a:bodyPr>
            <a:normAutofit fontScale="77500" lnSpcReduction="20000"/>
          </a:bodyPr>
          <a:lstStyle/>
          <a:p>
            <a:pPr lvl="1"/>
            <a:r>
              <a:rPr lang="en-GB" sz="3600" b="1" dirty="0"/>
              <a:t>Identify the temperatures the following foods should be kept at, and explain why this is important when camping:</a:t>
            </a:r>
          </a:p>
          <a:p>
            <a:pPr lvl="1"/>
            <a:endParaRPr lang="en-GB" b="1" dirty="0"/>
          </a:p>
          <a:p>
            <a:pPr marL="457200" lvl="1" indent="0">
              <a:buNone/>
            </a:pPr>
            <a:r>
              <a:rPr lang="en-GB" sz="3300" b="1" dirty="0"/>
              <a:t>(a)Hot foods</a:t>
            </a:r>
          </a:p>
          <a:p>
            <a:pPr marL="457200" lvl="1" indent="0">
              <a:buNone/>
            </a:pPr>
            <a:endParaRPr lang="en-GB" sz="3300" b="1" dirty="0"/>
          </a:p>
          <a:p>
            <a:pPr marL="457200" lvl="1" indent="0">
              <a:buNone/>
            </a:pPr>
            <a:r>
              <a:rPr lang="en-GB" sz="3300" b="1" dirty="0"/>
              <a:t>(b)Cold foods</a:t>
            </a:r>
          </a:p>
          <a:p>
            <a:pPr marL="914400" lvl="2" indent="0">
              <a:buNone/>
            </a:pPr>
            <a:endParaRPr lang="en-GB" dirty="0"/>
          </a:p>
        </p:txBody>
      </p:sp>
      <p:grpSp>
        <p:nvGrpSpPr>
          <p:cNvPr id="63" name="Group 62">
            <a:extLst>
              <a:ext uri="{FF2B5EF4-FFF2-40B4-BE49-F238E27FC236}">
                <a16:creationId xmlns:a16="http://schemas.microsoft.com/office/drawing/2014/main" id="{E881DADC-361B-4490-B5E5-F744ACCD071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899254" y="482171"/>
            <a:ext cx="4652668" cy="5149101"/>
            <a:chOff x="6899254" y="482171"/>
            <a:chExt cx="4652668" cy="5149101"/>
          </a:xfrm>
        </p:grpSpPr>
        <p:sp>
          <p:nvSpPr>
            <p:cNvPr id="64" name="Rectangle 63">
              <a:extLst>
                <a:ext uri="{FF2B5EF4-FFF2-40B4-BE49-F238E27FC236}">
                  <a16:creationId xmlns:a16="http://schemas.microsoft.com/office/drawing/2014/main" id="{0D8C9000-70B7-4BEE-BD85-98839C65C4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99254" y="482171"/>
              <a:ext cx="4652668"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CFAB5912-B2E3-44BD-B8E1-167A999BF6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39487" y="812507"/>
              <a:ext cx="400124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7" name="Rectangle 66">
            <a:extLst>
              <a:ext uri="{FF2B5EF4-FFF2-40B4-BE49-F238E27FC236}">
                <a16:creationId xmlns:a16="http://schemas.microsoft.com/office/drawing/2014/main" id="{37B4F491-7438-4976-8041-7BEDCA16BD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06789" y="977965"/>
            <a:ext cx="3671211" cy="4135339"/>
          </a:xfrm>
          <a:prstGeom prst="rect">
            <a:avLst/>
          </a:prstGeom>
          <a:solidFill>
            <a:schemeClr val="bg1"/>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0354EEF-7219-D942-81AD-55F2769E78B9}"/>
              </a:ext>
            </a:extLst>
          </p:cNvPr>
          <p:cNvPicPr>
            <a:picLocks noChangeAspect="1"/>
          </p:cNvPicPr>
          <p:nvPr/>
        </p:nvPicPr>
        <p:blipFill>
          <a:blip r:embed="rId3"/>
          <a:stretch>
            <a:fillRect/>
          </a:stretch>
        </p:blipFill>
        <p:spPr>
          <a:xfrm>
            <a:off x="7555450" y="1369418"/>
            <a:ext cx="3360025" cy="3360025"/>
          </a:xfrm>
          <a:prstGeom prst="rect">
            <a:avLst/>
          </a:prstGeom>
        </p:spPr>
      </p:pic>
      <p:pic>
        <p:nvPicPr>
          <p:cNvPr id="69" name="Picture 68">
            <a:extLst>
              <a:ext uri="{FF2B5EF4-FFF2-40B4-BE49-F238E27FC236}">
                <a16:creationId xmlns:a16="http://schemas.microsoft.com/office/drawing/2014/main" id="{48B8FA33-A4F9-456F-B49C-3B9DB4D1B47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71" name="Straight Connector 70">
            <a:extLst>
              <a:ext uri="{FF2B5EF4-FFF2-40B4-BE49-F238E27FC236}">
                <a16:creationId xmlns:a16="http://schemas.microsoft.com/office/drawing/2014/main" id="{4F2D7D0C-3C09-467B-BCB2-A1A52DAC28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1457807"/>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4060</TotalTime>
  <Words>6526</Words>
  <Application>Microsoft Macintosh PowerPoint</Application>
  <PresentationFormat>Widescreen</PresentationFormat>
  <Paragraphs>436</Paragraphs>
  <Slides>27</Slides>
  <Notes>22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27</vt:i4>
      </vt:variant>
    </vt:vector>
  </HeadingPairs>
  <TitlesOfParts>
    <vt:vector size="37" baseType="lpstr">
      <vt:lpstr>Arial</vt:lpstr>
      <vt:lpstr>Berlin Sans FB Demi</vt:lpstr>
      <vt:lpstr>Calibri</vt:lpstr>
      <vt:lpstr>Comic Sans MS</vt:lpstr>
      <vt:lpstr>Droid Sans</vt:lpstr>
      <vt:lpstr>Gill Sans MT</vt:lpstr>
      <vt:lpstr>Helvetica</vt:lpstr>
      <vt:lpstr>Helvetica-Bold</vt:lpstr>
      <vt:lpstr>Rockwell</vt:lpstr>
      <vt:lpstr>Gallery</vt:lpstr>
      <vt:lpstr>Camp safety honour</vt:lpstr>
      <vt:lpstr>Choosing  and caring for a campsite</vt:lpstr>
      <vt:lpstr>Choosing  and caring for a campsite</vt:lpstr>
      <vt:lpstr>Camp safety</vt:lpstr>
      <vt:lpstr>Camp safety (Answers)</vt:lpstr>
      <vt:lpstr>Camp safety (Answers)</vt:lpstr>
      <vt:lpstr>Camp safety (Answers)</vt:lpstr>
      <vt:lpstr>Camp safety (Answers)</vt:lpstr>
      <vt:lpstr>Camp safety</vt:lpstr>
      <vt:lpstr>Camp safety</vt:lpstr>
      <vt:lpstr>Camp safety (Answers)</vt:lpstr>
      <vt:lpstr>Camp safety (Answers)</vt:lpstr>
      <vt:lpstr>Camp safety</vt:lpstr>
      <vt:lpstr>Camp safety (Answers)</vt:lpstr>
      <vt:lpstr>Camp safety</vt:lpstr>
      <vt:lpstr>Camp safety</vt:lpstr>
      <vt:lpstr>Camp safety</vt:lpstr>
      <vt:lpstr>Camp safety (Answers)</vt:lpstr>
      <vt:lpstr>Camp safety</vt:lpstr>
      <vt:lpstr>Camp safety (Answers)</vt:lpstr>
      <vt:lpstr>Camp safety</vt:lpstr>
      <vt:lpstr>Knife legislation</vt:lpstr>
      <vt:lpstr>Kitchen /mess tent</vt:lpstr>
      <vt:lpstr>activity</vt:lpstr>
      <vt:lpstr>inspections</vt:lpstr>
      <vt:lpstr>References &amp; links</vt:lpstr>
      <vt:lpstr>Vernon noel – Area 7 co-ordinator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Camp safety honour</dc:title>
  <dc:creator>Vernon Noel</dc:creator>
  <cp:lastModifiedBy>Vernon Noel</cp:lastModifiedBy>
  <cp:revision>4</cp:revision>
  <dcterms:created xsi:type="dcterms:W3CDTF">2020-05-30T21:14:36Z</dcterms:created>
  <dcterms:modified xsi:type="dcterms:W3CDTF">2020-06-02T16:55:30Z</dcterms:modified>
</cp:coreProperties>
</file>