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74" r:id="rId12"/>
    <p:sldId id="273" r:id="rId13"/>
    <p:sldId id="271" r:id="rId14"/>
    <p:sldId id="268"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1AE"/>
    <a:srgbClr val="992794"/>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02E439-0EF4-429B-9DCD-D4914C01801D}" type="datetimeFigureOut">
              <a:rPr lang="en-GB" smtClean="0"/>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390457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2E439-0EF4-429B-9DCD-D4914C01801D}" type="datetimeFigureOut">
              <a:rPr lang="en-GB" smtClean="0"/>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172611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2E439-0EF4-429B-9DCD-D4914C01801D}" type="datetimeFigureOut">
              <a:rPr lang="en-GB" smtClean="0"/>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377551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2E439-0EF4-429B-9DCD-D4914C01801D}" type="datetimeFigureOut">
              <a:rPr lang="en-GB" smtClean="0"/>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209554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2E439-0EF4-429B-9DCD-D4914C01801D}" type="datetimeFigureOut">
              <a:rPr lang="en-GB" smtClean="0"/>
              <a:t>31/01/2016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415289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02E439-0EF4-429B-9DCD-D4914C01801D}" type="datetimeFigureOut">
              <a:rPr lang="en-GB" smtClean="0"/>
              <a:t>31/01/2016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1777510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02E439-0EF4-429B-9DCD-D4914C01801D}" type="datetimeFigureOut">
              <a:rPr lang="en-GB" smtClean="0"/>
              <a:t>31/01/2016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164464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02E439-0EF4-429B-9DCD-D4914C01801D}" type="datetimeFigureOut">
              <a:rPr lang="en-GB" smtClean="0"/>
              <a:t>31/01/2016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178862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E439-0EF4-429B-9DCD-D4914C01801D}" type="datetimeFigureOut">
              <a:rPr lang="en-GB" smtClean="0"/>
              <a:t>31/01/2016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76236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2E439-0EF4-429B-9DCD-D4914C01801D}" type="datetimeFigureOut">
              <a:rPr lang="en-GB" smtClean="0"/>
              <a:t>31/01/2016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255821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2E439-0EF4-429B-9DCD-D4914C01801D}" type="datetimeFigureOut">
              <a:rPr lang="en-GB" smtClean="0"/>
              <a:t>31/01/2016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F7642-8973-4484-B206-293F50494BEB}" type="slidenum">
              <a:rPr lang="en-GB" smtClean="0"/>
              <a:t>‹#›</a:t>
            </a:fld>
            <a:endParaRPr lang="en-GB"/>
          </a:p>
        </p:txBody>
      </p:sp>
    </p:spTree>
    <p:extLst>
      <p:ext uri="{BB962C8B-B14F-4D97-AF65-F5344CB8AC3E}">
        <p14:creationId xmlns:p14="http://schemas.microsoft.com/office/powerpoint/2010/main" val="186746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2E439-0EF4-429B-9DCD-D4914C01801D}" type="datetimeFigureOut">
              <a:rPr lang="en-GB" smtClean="0"/>
              <a:t>31/01/2016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F7642-8973-4484-B206-293F50494BEB}" type="slidenum">
              <a:rPr lang="en-GB" smtClean="0"/>
              <a:t>‹#›</a:t>
            </a:fld>
            <a:endParaRPr lang="en-GB"/>
          </a:p>
        </p:txBody>
      </p:sp>
    </p:spTree>
    <p:extLst>
      <p:ext uri="{BB962C8B-B14F-4D97-AF65-F5344CB8AC3E}">
        <p14:creationId xmlns:p14="http://schemas.microsoft.com/office/powerpoint/2010/main" val="76533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mailto:cdani@sky.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cyouthministries.org/Portals/0/Logos/Master%20Guide.8feda4a4-217a-4c21-b763-02d794cbe3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562" y="0"/>
            <a:ext cx="6339473" cy="56189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2480" y="109181"/>
            <a:ext cx="1099468" cy="6748819"/>
          </a:xfrm>
          <a:prstGeom prst="rect">
            <a:avLst/>
          </a:prstGeom>
          <a:solidFill>
            <a:srgbClr val="92D050"/>
          </a:solidFill>
        </p:spPr>
        <p:txBody>
          <a:bodyPr vert="wordArtVert" wrap="square" lIns="91440" tIns="45720" rIns="91440" bIns="45720">
            <a:spAutoFit/>
          </a:bodyPr>
          <a:lstStyle/>
          <a:p>
            <a:pPr algn="ctr"/>
            <a:r>
              <a:rPr lang="en-US" sz="5400" b="0" cap="none" spc="0" dirty="0" smtClean="0">
                <a:ln w="0"/>
                <a:solidFill>
                  <a:srgbClr val="FF0000"/>
                </a:solidFill>
                <a:effectLst>
                  <a:reflection blurRad="6350" stA="53000" endA="300" endPos="35500" dir="5400000" sy="-90000" algn="bl" rotWithShape="0"/>
                </a:effectLst>
                <a:latin typeface="Broadway" panose="04040905080B02020502" pitchFamily="82" charset="0"/>
              </a:rPr>
              <a:t>MASTER</a:t>
            </a:r>
            <a:endParaRPr lang="en-US" sz="5400" b="0" cap="none" spc="0" dirty="0">
              <a:ln w="0"/>
              <a:solidFill>
                <a:srgbClr val="FF0000"/>
              </a:solidFill>
              <a:effectLst>
                <a:reflection blurRad="6350" stA="53000" endA="300" endPos="35500" dir="5400000" sy="-90000" algn="bl" rotWithShape="0"/>
              </a:effectLst>
              <a:latin typeface="Broadway" panose="04040905080B02020502" pitchFamily="82" charset="0"/>
            </a:endParaRPr>
          </a:p>
        </p:txBody>
      </p:sp>
      <p:sp>
        <p:nvSpPr>
          <p:cNvPr id="5" name="Rectangle 4"/>
          <p:cNvSpPr/>
          <p:nvPr/>
        </p:nvSpPr>
        <p:spPr>
          <a:xfrm>
            <a:off x="2512825" y="5257562"/>
            <a:ext cx="6933062" cy="1600438"/>
          </a:xfrm>
          <a:prstGeom prst="rect">
            <a:avLst/>
          </a:prstGeom>
          <a:noFill/>
        </p:spPr>
        <p:txBody>
          <a:bodyPr wrap="square" lIns="91440" tIns="45720" rIns="91440" bIns="45720">
            <a:spAutoFit/>
          </a:bodyPr>
          <a:lstStyle/>
          <a:p>
            <a:pPr algn="ctr"/>
            <a:r>
              <a:rPr lang="en-US" sz="5400" b="0" cap="none" spc="0" dirty="0" err="1" smtClean="0">
                <a:ln w="0"/>
                <a:solidFill>
                  <a:srgbClr val="FF0000"/>
                </a:solidFill>
                <a:effectLst>
                  <a:reflection blurRad="6350" stA="53000" endA="300" endPos="35500" dir="5400000" sy="-90000" algn="bl" rotWithShape="0"/>
                </a:effectLst>
                <a:latin typeface="Bernard MT Condensed" panose="02050806060905020404" pitchFamily="18" charset="0"/>
              </a:rPr>
              <a:t>M</a:t>
            </a:r>
            <a:r>
              <a:rPr lang="en-US" sz="3600" b="0" cap="none" spc="0" dirty="0" err="1" smtClean="0">
                <a:ln w="0"/>
                <a:effectLst>
                  <a:reflection blurRad="6350" stA="53000" endA="300" endPos="35500" dir="5400000" sy="-90000" algn="bl" rotWithShape="0"/>
                </a:effectLst>
                <a:latin typeface="Bernard MT Condensed" panose="02050806060905020404" pitchFamily="18" charset="0"/>
              </a:rPr>
              <a:t>asterguide</a:t>
            </a:r>
            <a:r>
              <a:rPr lang="en-US" sz="5400" dirty="0">
                <a:ln w="0"/>
                <a:solidFill>
                  <a:srgbClr val="FF0000"/>
                </a:solidFill>
                <a:effectLst>
                  <a:reflection blurRad="6350" stA="53000" endA="300" endPos="35500" dir="5400000" sy="-90000" algn="bl" rotWithShape="0"/>
                </a:effectLst>
                <a:latin typeface="Bernard MT Condensed" panose="02050806060905020404" pitchFamily="18" charset="0"/>
              </a:rPr>
              <a:t> </a:t>
            </a:r>
            <a:r>
              <a:rPr lang="en-US" sz="5400" b="0" cap="none" spc="0" dirty="0" smtClean="0">
                <a:ln w="0"/>
                <a:solidFill>
                  <a:srgbClr val="FF0000"/>
                </a:solidFill>
                <a:effectLst>
                  <a:reflection blurRad="6350" stA="53000" endA="300" endPos="35500" dir="5400000" sy="-90000" algn="bl" rotWithShape="0"/>
                </a:effectLst>
                <a:latin typeface="Bernard MT Condensed" panose="02050806060905020404" pitchFamily="18" charset="0"/>
              </a:rPr>
              <a:t>I</a:t>
            </a:r>
            <a:r>
              <a:rPr lang="en-US" sz="3600" b="0" cap="none" spc="0" dirty="0" smtClean="0">
                <a:ln w="0"/>
                <a:effectLst>
                  <a:reflection blurRad="6350" stA="53000" endA="300" endPos="35500" dir="5400000" sy="-90000" algn="bl" rotWithShape="0"/>
                </a:effectLst>
                <a:latin typeface="Bernard MT Condensed" panose="02050806060905020404" pitchFamily="18" charset="0"/>
              </a:rPr>
              <a:t>n</a:t>
            </a:r>
            <a:r>
              <a:rPr lang="en-US" sz="5400" dirty="0">
                <a:ln w="0"/>
                <a:solidFill>
                  <a:srgbClr val="FF0000"/>
                </a:solidFill>
                <a:effectLst>
                  <a:reflection blurRad="6350" stA="53000" endA="300" endPos="35500" dir="5400000" sy="-90000" algn="bl" rotWithShape="0"/>
                </a:effectLst>
                <a:latin typeface="Bernard MT Condensed" panose="02050806060905020404" pitchFamily="18" charset="0"/>
              </a:rPr>
              <a:t> </a:t>
            </a:r>
            <a:r>
              <a:rPr lang="en-US" sz="5400" b="0" cap="none" spc="0" dirty="0" smtClean="0">
                <a:ln w="0"/>
                <a:solidFill>
                  <a:srgbClr val="FF0000"/>
                </a:solidFill>
                <a:effectLst>
                  <a:reflection blurRad="6350" stA="53000" endA="300" endPos="35500" dir="5400000" sy="-90000" algn="bl" rotWithShape="0"/>
                </a:effectLst>
                <a:latin typeface="Bernard MT Condensed" panose="02050806060905020404" pitchFamily="18" charset="0"/>
              </a:rPr>
              <a:t>T</a:t>
            </a:r>
            <a:r>
              <a:rPr lang="en-US" sz="3600" b="0" cap="none" spc="0" dirty="0" smtClean="0">
                <a:ln w="0"/>
                <a:effectLst>
                  <a:reflection blurRad="6350" stA="53000" endA="300" endPos="35500" dir="5400000" sy="-90000" algn="bl" rotWithShape="0"/>
                </a:effectLst>
                <a:latin typeface="Bernard MT Condensed" panose="02050806060905020404" pitchFamily="18" charset="0"/>
              </a:rPr>
              <a:t>raining </a:t>
            </a:r>
          </a:p>
          <a:p>
            <a:pPr algn="ctr"/>
            <a:r>
              <a:rPr lang="en-US" sz="4400" b="0" cap="none" spc="0" dirty="0" smtClean="0">
                <a:ln w="0"/>
                <a:solidFill>
                  <a:srgbClr val="FF0000"/>
                </a:solidFill>
                <a:effectLst>
                  <a:reflection blurRad="6350" stA="53000" endA="300" endPos="35500" dir="5400000" sy="-90000" algn="bl" rotWithShape="0"/>
                </a:effectLst>
                <a:latin typeface="Bernard MT Condensed" panose="02050806060905020404" pitchFamily="18" charset="0"/>
              </a:rPr>
              <a:t>(M.I.T)</a:t>
            </a:r>
            <a:endParaRPr lang="en-US" sz="4400" b="0" cap="none" spc="0" dirty="0">
              <a:ln w="0"/>
              <a:solidFill>
                <a:srgbClr val="FF0000"/>
              </a:solidFill>
              <a:effectLst>
                <a:reflection blurRad="6350" stA="53000" endA="300" endPos="35500" dir="5400000" sy="-90000" algn="bl" rotWithShape="0"/>
              </a:effectLst>
              <a:latin typeface="Bernard MT Condensed" panose="02050806060905020404" pitchFamily="18" charset="0"/>
            </a:endParaRPr>
          </a:p>
        </p:txBody>
      </p:sp>
      <p:sp>
        <p:nvSpPr>
          <p:cNvPr id="6" name="Rectangle 5"/>
          <p:cNvSpPr/>
          <p:nvPr/>
        </p:nvSpPr>
        <p:spPr>
          <a:xfrm>
            <a:off x="10476764" y="109180"/>
            <a:ext cx="1099468" cy="6748820"/>
          </a:xfrm>
          <a:prstGeom prst="rect">
            <a:avLst/>
          </a:prstGeom>
          <a:solidFill>
            <a:srgbClr val="92D050"/>
          </a:solidFill>
        </p:spPr>
        <p:txBody>
          <a:bodyPr vert="wordArtVert" wrap="square" lIns="91440" tIns="45720" rIns="91440" bIns="45720">
            <a:spAutoFit/>
          </a:bodyPr>
          <a:lstStyle/>
          <a:p>
            <a:pPr algn="ctr"/>
            <a:r>
              <a:rPr lang="en-US" sz="5400" b="0" cap="none" spc="0" dirty="0" smtClean="0">
                <a:ln w="0"/>
                <a:solidFill>
                  <a:srgbClr val="FF0000"/>
                </a:solidFill>
                <a:effectLst>
                  <a:reflection blurRad="6350" stA="53000" endA="300" endPos="35500" dir="5400000" sy="-90000" algn="bl" rotWithShape="0"/>
                </a:effectLst>
                <a:latin typeface="Broadway" panose="04040905080B02020502" pitchFamily="82" charset="0"/>
              </a:rPr>
              <a:t>GUIDE</a:t>
            </a:r>
            <a:endParaRPr lang="en-US" sz="5400" b="0" cap="none" spc="0" dirty="0">
              <a:ln w="0"/>
              <a:solidFill>
                <a:srgbClr val="FF0000"/>
              </a:solidFill>
              <a:effectLst>
                <a:reflection blurRad="6350" stA="53000" endA="300" endPos="35500" dir="5400000" sy="-90000" algn="bl" rotWithShape="0"/>
              </a:effectLst>
              <a:latin typeface="Broadway" panose="04040905080B02020502" pitchFamily="82" charset="0"/>
            </a:endParaRPr>
          </a:p>
        </p:txBody>
      </p:sp>
    </p:spTree>
    <p:extLst>
      <p:ext uri="{BB962C8B-B14F-4D97-AF65-F5344CB8AC3E}">
        <p14:creationId xmlns:p14="http://schemas.microsoft.com/office/powerpoint/2010/main" val="36675050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ida-northernpacific.org/assets/2014/05/community-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26667">
            <a:off x="467650" y="956112"/>
            <a:ext cx="4904243" cy="43478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ifecoachingpartners.files.wordpress.com/2015/03/5_temperaments.png?w=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12709">
            <a:off x="6703338" y="1280880"/>
            <a:ext cx="4439039" cy="38823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858" y="265234"/>
            <a:ext cx="12281888"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New Spiritual Development Requirements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rot="20792571">
            <a:off x="1843915" y="4878606"/>
            <a:ext cx="3688830"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Community </a:t>
            </a:r>
          </a:p>
          <a:p>
            <a:pPr algn="ctr"/>
            <a:r>
              <a:rPr lang="en-US" sz="5400" b="1" cap="none" spc="0" dirty="0" smtClean="0">
                <a:ln/>
                <a:solidFill>
                  <a:srgbClr val="FF0000"/>
                </a:solidFill>
                <a:effectLst/>
              </a:rPr>
              <a:t>Outreach</a:t>
            </a:r>
            <a:endParaRPr lang="en-US" sz="5400" b="1" cap="none" spc="0" dirty="0">
              <a:ln/>
              <a:solidFill>
                <a:srgbClr val="FF0000"/>
              </a:solidFill>
              <a:effectLst/>
            </a:endParaRPr>
          </a:p>
        </p:txBody>
      </p:sp>
      <p:sp>
        <p:nvSpPr>
          <p:cNvPr id="4" name="Rectangle 3"/>
          <p:cNvSpPr/>
          <p:nvPr/>
        </p:nvSpPr>
        <p:spPr>
          <a:xfrm rot="787789">
            <a:off x="5755198" y="4665625"/>
            <a:ext cx="4187685"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Temperament</a:t>
            </a:r>
          </a:p>
          <a:p>
            <a:pPr algn="ctr"/>
            <a:r>
              <a:rPr lang="en-US" sz="5400" b="1" dirty="0" smtClean="0">
                <a:ln/>
                <a:solidFill>
                  <a:srgbClr val="FF0000"/>
                </a:solidFill>
              </a:rPr>
              <a:t>Analysis</a:t>
            </a:r>
            <a:endParaRPr lang="en-US" sz="5400" b="1" cap="none" spc="0" dirty="0">
              <a:ln/>
              <a:solidFill>
                <a:srgbClr val="FF0000"/>
              </a:solidFill>
              <a:effectLst/>
            </a:endParaRPr>
          </a:p>
        </p:txBody>
      </p:sp>
    </p:spTree>
    <p:extLst>
      <p:ext uri="{BB962C8B-B14F-4D97-AF65-F5344CB8AC3E}">
        <p14:creationId xmlns:p14="http://schemas.microsoft.com/office/powerpoint/2010/main" val="41282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additive="base">
                                        <p:cTn id="18" dur="750" fill="hold"/>
                                        <p:tgtEl>
                                          <p:spTgt spid="2052"/>
                                        </p:tgtEl>
                                        <p:attrNameLst>
                                          <p:attrName>ppt_x</p:attrName>
                                        </p:attrNameLst>
                                      </p:cBhvr>
                                      <p:tavLst>
                                        <p:tav tm="0">
                                          <p:val>
                                            <p:strVal val="0-#ppt_w/2"/>
                                          </p:val>
                                        </p:tav>
                                        <p:tav tm="100000">
                                          <p:val>
                                            <p:strVal val="#ppt_x"/>
                                          </p:val>
                                        </p:tav>
                                      </p:tavLst>
                                    </p:anim>
                                    <p:anim calcmode="lin" valueType="num">
                                      <p:cBhvr additive="base">
                                        <p:cTn id="19" dur="75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140" y="818866"/>
            <a:ext cx="9894627" cy="5632311"/>
          </a:xfrm>
          <a:prstGeom prst="rect">
            <a:avLst/>
          </a:prstGeom>
          <a:noFill/>
        </p:spPr>
        <p:txBody>
          <a:bodyPr wrap="square" rtlCol="0">
            <a:spAutoFit/>
          </a:bodyPr>
          <a:lstStyle/>
          <a:p>
            <a:r>
              <a:rPr lang="en-GB" sz="3600" i="1" dirty="0" smtClean="0">
                <a:latin typeface="Berlin Sans FB" panose="020E0602020502020306" pitchFamily="34" charset="0"/>
              </a:rPr>
              <a:t>None should consent to be mere machines, run by another man’s mind. God has given us ability to think and to act, and it is by acting with carefulness, looking to Him for wisdom, that you will become capable of hearing burdens. Stand in your God-given personality. Be no other person’s shadow. Expect that the Lord will work in and by and through you.</a:t>
            </a:r>
          </a:p>
          <a:p>
            <a:endParaRPr lang="en-GB" sz="3600" dirty="0"/>
          </a:p>
          <a:p>
            <a:r>
              <a:rPr lang="en-GB" sz="3600" dirty="0" smtClean="0"/>
              <a:t>- </a:t>
            </a:r>
            <a:r>
              <a:rPr lang="en-GB" sz="3200" dirty="0" smtClean="0"/>
              <a:t>Ellen G White in The Ministry of Healing page 498,499</a:t>
            </a:r>
            <a:endParaRPr lang="en-GB" sz="3200" dirty="0"/>
          </a:p>
        </p:txBody>
      </p:sp>
    </p:spTree>
    <p:extLst>
      <p:ext uri="{BB962C8B-B14F-4D97-AF65-F5344CB8AC3E}">
        <p14:creationId xmlns:p14="http://schemas.microsoft.com/office/powerpoint/2010/main" val="67371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9808" y="222160"/>
            <a:ext cx="4667535" cy="6255459"/>
          </a:xfrm>
          <a:prstGeom prst="rect">
            <a:avLst/>
          </a:prstGeom>
        </p:spPr>
      </p:pic>
      <p:sp>
        <p:nvSpPr>
          <p:cNvPr id="6" name="TextBox 5"/>
          <p:cNvSpPr txBox="1"/>
          <p:nvPr/>
        </p:nvSpPr>
        <p:spPr>
          <a:xfrm>
            <a:off x="5936776" y="1087731"/>
            <a:ext cx="5650173" cy="4524315"/>
          </a:xfrm>
          <a:prstGeom prst="rect">
            <a:avLst/>
          </a:prstGeom>
          <a:noFill/>
        </p:spPr>
        <p:txBody>
          <a:bodyPr wrap="square" rtlCol="0">
            <a:spAutoFit/>
          </a:bodyPr>
          <a:lstStyle/>
          <a:p>
            <a:pPr algn="ctr"/>
            <a:r>
              <a:rPr lang="en-GB" sz="3000" b="1" dirty="0" smtClean="0">
                <a:solidFill>
                  <a:schemeClr val="accent5">
                    <a:lumMod val="75000"/>
                  </a:schemeClr>
                </a:solidFill>
                <a:latin typeface="Berlin Sans FB" panose="020E0602020502020306" pitchFamily="34" charset="0"/>
              </a:rPr>
              <a:t>Course Content:</a:t>
            </a:r>
          </a:p>
          <a:p>
            <a:r>
              <a:rPr lang="en-GB" sz="3000" dirty="0" smtClean="0">
                <a:solidFill>
                  <a:schemeClr val="accent5">
                    <a:lumMod val="75000"/>
                  </a:schemeClr>
                </a:solidFill>
                <a:latin typeface="Berlin Sans FB" panose="020E0602020502020306" pitchFamily="34" charset="0"/>
              </a:rPr>
              <a:t>Session 1 - Try Him and See</a:t>
            </a:r>
          </a:p>
          <a:p>
            <a:r>
              <a:rPr lang="en-GB" sz="3000" dirty="0" smtClean="0">
                <a:solidFill>
                  <a:schemeClr val="accent5">
                    <a:lumMod val="75000"/>
                  </a:schemeClr>
                </a:solidFill>
                <a:latin typeface="Berlin Sans FB" panose="020E0602020502020306" pitchFamily="34" charset="0"/>
              </a:rPr>
              <a:t>Session 2 - You Can Have It Now!</a:t>
            </a:r>
          </a:p>
          <a:p>
            <a:r>
              <a:rPr lang="en-GB" sz="3000" dirty="0" smtClean="0">
                <a:solidFill>
                  <a:schemeClr val="accent5">
                    <a:lumMod val="75000"/>
                  </a:schemeClr>
                </a:solidFill>
                <a:latin typeface="Berlin Sans FB" panose="020E0602020502020306" pitchFamily="34" charset="0"/>
              </a:rPr>
              <a:t>Session 3 - It’s All about Surrender</a:t>
            </a:r>
          </a:p>
          <a:p>
            <a:r>
              <a:rPr lang="en-GB" sz="3000" dirty="0" smtClean="0">
                <a:solidFill>
                  <a:schemeClr val="accent5">
                    <a:lumMod val="75000"/>
                  </a:schemeClr>
                </a:solidFill>
                <a:latin typeface="Berlin Sans FB" panose="020E0602020502020306" pitchFamily="34" charset="0"/>
              </a:rPr>
              <a:t>Session 4 - God’s Ultimate Temple</a:t>
            </a:r>
          </a:p>
          <a:p>
            <a:r>
              <a:rPr lang="en-GB" sz="3000" dirty="0" smtClean="0">
                <a:solidFill>
                  <a:schemeClr val="accent5">
                    <a:lumMod val="75000"/>
                  </a:schemeClr>
                </a:solidFill>
                <a:latin typeface="Berlin Sans FB" panose="020E0602020502020306" pitchFamily="34" charset="0"/>
              </a:rPr>
              <a:t>Session 5 - You Can Do It Too</a:t>
            </a:r>
          </a:p>
          <a:p>
            <a:r>
              <a:rPr lang="en-GB" sz="3000" dirty="0" smtClean="0">
                <a:solidFill>
                  <a:schemeClr val="accent5">
                    <a:lumMod val="75000"/>
                  </a:schemeClr>
                </a:solidFill>
                <a:latin typeface="Berlin Sans FB" panose="020E0602020502020306" pitchFamily="34" charset="0"/>
              </a:rPr>
              <a:t>Session 6 - We Are the Body</a:t>
            </a:r>
          </a:p>
          <a:p>
            <a:r>
              <a:rPr lang="en-GB" sz="3000" dirty="0" smtClean="0">
                <a:solidFill>
                  <a:schemeClr val="accent5">
                    <a:lumMod val="75000"/>
                  </a:schemeClr>
                </a:solidFill>
                <a:latin typeface="Berlin Sans FB" panose="020E0602020502020306" pitchFamily="34" charset="0"/>
              </a:rPr>
              <a:t>Session 7 - Equipped for Ministry</a:t>
            </a:r>
          </a:p>
          <a:p>
            <a:endParaRPr lang="en-GB" sz="2400" dirty="0" smtClean="0"/>
          </a:p>
          <a:p>
            <a:endParaRPr lang="en-GB" sz="2400" dirty="0"/>
          </a:p>
        </p:txBody>
      </p:sp>
    </p:spTree>
    <p:extLst>
      <p:ext uri="{BB962C8B-B14F-4D97-AF65-F5344CB8AC3E}">
        <p14:creationId xmlns:p14="http://schemas.microsoft.com/office/powerpoint/2010/main" val="40863587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rot="21420897">
            <a:off x="1467271" y="2941755"/>
            <a:ext cx="9130256" cy="1446550"/>
          </a:xfrm>
          <a:prstGeom prst="rect">
            <a:avLst/>
          </a:prstGeom>
          <a:noFill/>
        </p:spPr>
        <p:txBody>
          <a:bodyPr wrap="non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Child Development</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rot="20705147">
            <a:off x="143749" y="1109240"/>
            <a:ext cx="10832213" cy="1446550"/>
          </a:xfrm>
          <a:prstGeom prst="rect">
            <a:avLst/>
          </a:prstGeom>
          <a:noFill/>
        </p:spPr>
        <p:txBody>
          <a:bodyPr wrap="squar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Child Development</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rot="20870909">
            <a:off x="2006834" y="4405570"/>
            <a:ext cx="9130256" cy="1446550"/>
          </a:xfrm>
          <a:prstGeom prst="rect">
            <a:avLst/>
          </a:prstGeom>
          <a:noFill/>
        </p:spPr>
        <p:txBody>
          <a:bodyPr wrap="non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Child Development</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32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oVfyT0d0l0g/UCWm4lsTvEI/AAAAAAAADE4/Ryi46EAkobg/s1600/observ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334" y="305391"/>
            <a:ext cx="5172502" cy="61015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eaching.berkeley.edu/sites/teaching.berkeley.edu/files/styles/large/public/observation.jpg?itok=bJ1CZv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66" y="305391"/>
            <a:ext cx="4572000" cy="2852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oea-vietnam.com/UserFiles/RadEditor/News/Images/TeacherConnect/Classroom-observation-Figu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7892"/>
            <a:ext cx="6286168"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wipe(down)">
                                      <p:cBhvr>
                                        <p:cTn id="24" dur="580">
                                          <p:stCondLst>
                                            <p:cond delay="0"/>
                                          </p:stCondLst>
                                        </p:cTn>
                                        <p:tgtEl>
                                          <p:spTgt spid="3076"/>
                                        </p:tgtEl>
                                      </p:cBhvr>
                                    </p:animEffect>
                                    <p:anim calcmode="lin" valueType="num">
                                      <p:cBhvr>
                                        <p:cTn id="25"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6"/>
                                        </p:tgtEl>
                                      </p:cBhvr>
                                      <p:to x="100000" y="60000"/>
                                    </p:animScale>
                                    <p:animScale>
                                      <p:cBhvr>
                                        <p:cTn id="31" dur="166" decel="50000">
                                          <p:stCondLst>
                                            <p:cond delay="676"/>
                                          </p:stCondLst>
                                        </p:cTn>
                                        <p:tgtEl>
                                          <p:spTgt spid="3076"/>
                                        </p:tgtEl>
                                      </p:cBhvr>
                                      <p:to x="100000" y="100000"/>
                                    </p:animScale>
                                    <p:animScale>
                                      <p:cBhvr>
                                        <p:cTn id="32" dur="26">
                                          <p:stCondLst>
                                            <p:cond delay="1312"/>
                                          </p:stCondLst>
                                        </p:cTn>
                                        <p:tgtEl>
                                          <p:spTgt spid="3076"/>
                                        </p:tgtEl>
                                      </p:cBhvr>
                                      <p:to x="100000" y="80000"/>
                                    </p:animScale>
                                    <p:animScale>
                                      <p:cBhvr>
                                        <p:cTn id="33" dur="166" decel="50000">
                                          <p:stCondLst>
                                            <p:cond delay="1338"/>
                                          </p:stCondLst>
                                        </p:cTn>
                                        <p:tgtEl>
                                          <p:spTgt spid="3076"/>
                                        </p:tgtEl>
                                      </p:cBhvr>
                                      <p:to x="100000" y="100000"/>
                                    </p:animScale>
                                    <p:animScale>
                                      <p:cBhvr>
                                        <p:cTn id="34" dur="26">
                                          <p:stCondLst>
                                            <p:cond delay="1642"/>
                                          </p:stCondLst>
                                        </p:cTn>
                                        <p:tgtEl>
                                          <p:spTgt spid="3076"/>
                                        </p:tgtEl>
                                      </p:cBhvr>
                                      <p:to x="100000" y="90000"/>
                                    </p:animScale>
                                    <p:animScale>
                                      <p:cBhvr>
                                        <p:cTn id="35" dur="166" decel="50000">
                                          <p:stCondLst>
                                            <p:cond delay="1668"/>
                                          </p:stCondLst>
                                        </p:cTn>
                                        <p:tgtEl>
                                          <p:spTgt spid="3076"/>
                                        </p:tgtEl>
                                      </p:cBhvr>
                                      <p:to x="100000" y="100000"/>
                                    </p:animScale>
                                    <p:animScale>
                                      <p:cBhvr>
                                        <p:cTn id="36" dur="26">
                                          <p:stCondLst>
                                            <p:cond delay="1808"/>
                                          </p:stCondLst>
                                        </p:cTn>
                                        <p:tgtEl>
                                          <p:spTgt spid="3076"/>
                                        </p:tgtEl>
                                      </p:cBhvr>
                                      <p:to x="100000" y="95000"/>
                                    </p:animScale>
                                    <p:animScale>
                                      <p:cBhvr>
                                        <p:cTn id="37" dur="166" decel="50000">
                                          <p:stCondLst>
                                            <p:cond delay="1834"/>
                                          </p:stCondLst>
                                        </p:cTn>
                                        <p:tgtEl>
                                          <p:spTgt spid="3076"/>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078"/>
                                        </p:tgtEl>
                                        <p:attrNameLst>
                                          <p:attrName>style.visibility</p:attrName>
                                        </p:attrNameLst>
                                      </p:cBhvr>
                                      <p:to>
                                        <p:strVal val="visible"/>
                                      </p:to>
                                    </p:set>
                                    <p:animEffect transition="in" filter="wipe(down)">
                                      <p:cBhvr>
                                        <p:cTn id="41" dur="580">
                                          <p:stCondLst>
                                            <p:cond delay="0"/>
                                          </p:stCondLst>
                                        </p:cTn>
                                        <p:tgtEl>
                                          <p:spTgt spid="3078"/>
                                        </p:tgtEl>
                                      </p:cBhvr>
                                    </p:animEffect>
                                    <p:anim calcmode="lin" valueType="num">
                                      <p:cBhvr>
                                        <p:cTn id="42"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47" dur="26">
                                          <p:stCondLst>
                                            <p:cond delay="650"/>
                                          </p:stCondLst>
                                        </p:cTn>
                                        <p:tgtEl>
                                          <p:spTgt spid="3078"/>
                                        </p:tgtEl>
                                      </p:cBhvr>
                                      <p:to x="100000" y="60000"/>
                                    </p:animScale>
                                    <p:animScale>
                                      <p:cBhvr>
                                        <p:cTn id="48" dur="166" decel="50000">
                                          <p:stCondLst>
                                            <p:cond delay="676"/>
                                          </p:stCondLst>
                                        </p:cTn>
                                        <p:tgtEl>
                                          <p:spTgt spid="3078"/>
                                        </p:tgtEl>
                                      </p:cBhvr>
                                      <p:to x="100000" y="100000"/>
                                    </p:animScale>
                                    <p:animScale>
                                      <p:cBhvr>
                                        <p:cTn id="49" dur="26">
                                          <p:stCondLst>
                                            <p:cond delay="1312"/>
                                          </p:stCondLst>
                                        </p:cTn>
                                        <p:tgtEl>
                                          <p:spTgt spid="3078"/>
                                        </p:tgtEl>
                                      </p:cBhvr>
                                      <p:to x="100000" y="80000"/>
                                    </p:animScale>
                                    <p:animScale>
                                      <p:cBhvr>
                                        <p:cTn id="50" dur="166" decel="50000">
                                          <p:stCondLst>
                                            <p:cond delay="1338"/>
                                          </p:stCondLst>
                                        </p:cTn>
                                        <p:tgtEl>
                                          <p:spTgt spid="3078"/>
                                        </p:tgtEl>
                                      </p:cBhvr>
                                      <p:to x="100000" y="100000"/>
                                    </p:animScale>
                                    <p:animScale>
                                      <p:cBhvr>
                                        <p:cTn id="51" dur="26">
                                          <p:stCondLst>
                                            <p:cond delay="1642"/>
                                          </p:stCondLst>
                                        </p:cTn>
                                        <p:tgtEl>
                                          <p:spTgt spid="3078"/>
                                        </p:tgtEl>
                                      </p:cBhvr>
                                      <p:to x="100000" y="90000"/>
                                    </p:animScale>
                                    <p:animScale>
                                      <p:cBhvr>
                                        <p:cTn id="52" dur="166" decel="50000">
                                          <p:stCondLst>
                                            <p:cond delay="1668"/>
                                          </p:stCondLst>
                                        </p:cTn>
                                        <p:tgtEl>
                                          <p:spTgt spid="3078"/>
                                        </p:tgtEl>
                                      </p:cBhvr>
                                      <p:to x="100000" y="100000"/>
                                    </p:animScale>
                                    <p:animScale>
                                      <p:cBhvr>
                                        <p:cTn id="53" dur="26">
                                          <p:stCondLst>
                                            <p:cond delay="1808"/>
                                          </p:stCondLst>
                                        </p:cTn>
                                        <p:tgtEl>
                                          <p:spTgt spid="3078"/>
                                        </p:tgtEl>
                                      </p:cBhvr>
                                      <p:to x="100000" y="95000"/>
                                    </p:animScale>
                                    <p:animScale>
                                      <p:cBhvr>
                                        <p:cTn id="54" dur="166" decel="50000">
                                          <p:stCondLst>
                                            <p:cond delay="1834"/>
                                          </p:stCondLst>
                                        </p:cTn>
                                        <p:tgtEl>
                                          <p:spTgt spid="30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098" name="Picture 2" descr="http://gcyouthministries.org/DesktopModules/PropertyAgent/ImageHandler.ashx?width=100&amp;height=85&amp;HomeDirectory=%2fPortals%2f0%2f%2fPropertyAgent%2f422%2fImages&amp;fileName=202.jpg&amp;portalid=0&amp;i=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71" y="891222"/>
            <a:ext cx="2278096" cy="19363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gcyouthministries.org/DesktopModules/PropertyAgent/ImageHandler.ashx?width=100&amp;height=85&amp;HomeDirectory=%2fPortals%2f0%2f%2fPropertyAgent%2f422%2fImages&amp;fileName=250.jpg&amp;portalid=0&amp;i=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905" y="891222"/>
            <a:ext cx="2278095" cy="19363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gcyouthministries.org/Portals/0/PropertyAgent/422/Images/2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212" y="846405"/>
            <a:ext cx="23622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gcyouthministries.org/Portals/0/PropertyAgent/422/Images/2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50" y="3727058"/>
            <a:ext cx="23622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gcyouthministries.org/Portals/0/PropertyAgent/422/Images/25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7653" y="3727058"/>
            <a:ext cx="23622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gcyouthministries.org/Portals/0/PropertyAgent/422/Images/2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4251" y="3749106"/>
            <a:ext cx="23622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gcyouthministries.org/Portals/0/PropertyAgent/422/Images/26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3485" y="3638106"/>
            <a:ext cx="2362200" cy="2047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04650" y="0"/>
            <a:ext cx="317715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HONOURS</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506334" y="2827606"/>
            <a:ext cx="3744679"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Christian Storytelling</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2" name="Rectangle 11"/>
          <p:cNvSpPr/>
          <p:nvPr/>
        </p:nvSpPr>
        <p:spPr>
          <a:xfrm>
            <a:off x="8335491" y="2844956"/>
            <a:ext cx="2924198"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Camping Skills 2</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4" name="Rectangle 13"/>
          <p:cNvSpPr/>
          <p:nvPr/>
        </p:nvSpPr>
        <p:spPr>
          <a:xfrm>
            <a:off x="4831153" y="2844956"/>
            <a:ext cx="2924198"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Camping Skills 1</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Rectangle 14"/>
          <p:cNvSpPr/>
          <p:nvPr/>
        </p:nvSpPr>
        <p:spPr>
          <a:xfrm>
            <a:off x="216087" y="5810831"/>
            <a:ext cx="2924198"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Camping Skills 3</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6" name="Rectangle 15"/>
          <p:cNvSpPr/>
          <p:nvPr/>
        </p:nvSpPr>
        <p:spPr>
          <a:xfrm>
            <a:off x="3298754" y="5810831"/>
            <a:ext cx="2924198"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Camping Skills 4</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7" name="Rectangle 16"/>
          <p:cNvSpPr/>
          <p:nvPr/>
        </p:nvSpPr>
        <p:spPr>
          <a:xfrm>
            <a:off x="6815034" y="5810831"/>
            <a:ext cx="1880643" cy="1077218"/>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Drilling &amp;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Marching</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8" name="Rectangle 17"/>
          <p:cNvSpPr/>
          <p:nvPr/>
        </p:nvSpPr>
        <p:spPr>
          <a:xfrm>
            <a:off x="9850788" y="5727309"/>
            <a:ext cx="1980414"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Knot Tying</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6189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75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randombar(horizontal)">
                                      <p:cBhvr>
                                        <p:cTn id="17" dur="75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randombar(horizontal)">
                                      <p:cBhvr>
                                        <p:cTn id="27" dur="75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randombar(horizontal)">
                                      <p:cBhvr>
                                        <p:cTn id="37" dur="750"/>
                                        <p:tgtEl>
                                          <p:spTgt spid="410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randombar(horizontal)">
                                      <p:cBhvr>
                                        <p:cTn id="47" dur="750"/>
                                        <p:tgtEl>
                                          <p:spTgt spid="410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108"/>
                                        </p:tgtEl>
                                        <p:attrNameLst>
                                          <p:attrName>style.visibility</p:attrName>
                                        </p:attrNameLst>
                                      </p:cBhvr>
                                      <p:to>
                                        <p:strVal val="visible"/>
                                      </p:to>
                                    </p:set>
                                    <p:animEffect transition="in" filter="randombar(horizontal)">
                                      <p:cBhvr>
                                        <p:cTn id="57" dur="750"/>
                                        <p:tgtEl>
                                          <p:spTgt spid="410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110"/>
                                        </p:tgtEl>
                                        <p:attrNameLst>
                                          <p:attrName>style.visibility</p:attrName>
                                        </p:attrNameLst>
                                      </p:cBhvr>
                                      <p:to>
                                        <p:strVal val="visible"/>
                                      </p:to>
                                    </p:set>
                                    <p:animEffect transition="in" filter="randombar(horizontal)">
                                      <p:cBhvr>
                                        <p:cTn id="67" dur="750"/>
                                        <p:tgtEl>
                                          <p:spTgt spid="411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down)">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cyouthministries.org/Portals/0/Logos/Master%20Guide.8feda4a4-217a-4c21-b763-02d794cbe316.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3909" y="45425"/>
            <a:ext cx="6812575" cy="681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0871" y="0"/>
            <a:ext cx="10358650" cy="6924973"/>
          </a:xfrm>
          <a:prstGeom prst="rect">
            <a:avLst/>
          </a:prstGeom>
          <a:noFill/>
        </p:spPr>
        <p:txBody>
          <a:bodyPr wrap="square" rtlCol="0">
            <a:spAutoFit/>
          </a:bodyPr>
          <a:lstStyle/>
          <a:p>
            <a:pPr algn="ctr"/>
            <a:r>
              <a:rPr lang="en-GB" sz="6000" b="1" dirty="0" smtClean="0">
                <a:solidFill>
                  <a:srgbClr val="FF0000"/>
                </a:solidFill>
                <a:latin typeface="AR CENA" panose="02000000000000000000" pitchFamily="2" charset="0"/>
              </a:rPr>
              <a:t>Contact Details</a:t>
            </a:r>
          </a:p>
          <a:p>
            <a:pPr algn="ctr"/>
            <a:endParaRPr lang="en-GB" sz="5400" dirty="0" smtClean="0">
              <a:latin typeface="Berlin Sans FB" panose="020E0602020502020306" pitchFamily="34" charset="0"/>
            </a:endParaRPr>
          </a:p>
          <a:p>
            <a:pPr marL="285750" indent="-285750" algn="ctr">
              <a:buFont typeface="Arial" panose="020B0604020202020204" pitchFamily="34" charset="0"/>
              <a:buChar char="•"/>
            </a:pPr>
            <a:r>
              <a:rPr lang="en-GB" sz="6600" dirty="0" smtClean="0">
                <a:latin typeface="AR CENA" panose="02000000000000000000" pitchFamily="2" charset="0"/>
              </a:rPr>
              <a:t>Carolyn Daniel</a:t>
            </a:r>
          </a:p>
          <a:p>
            <a:pPr marL="285750" indent="-285750" algn="ctr">
              <a:buFont typeface="Arial" panose="020B0604020202020204" pitchFamily="34" charset="0"/>
              <a:buChar char="•"/>
            </a:pPr>
            <a:endParaRPr lang="en-GB" sz="6600" dirty="0" smtClean="0">
              <a:latin typeface="AR CENA" panose="02000000000000000000" pitchFamily="2" charset="0"/>
            </a:endParaRPr>
          </a:p>
          <a:p>
            <a:pPr marL="285750" indent="-285750" algn="ctr">
              <a:buFont typeface="Arial" panose="020B0604020202020204" pitchFamily="34" charset="0"/>
              <a:buChar char="•"/>
            </a:pPr>
            <a:r>
              <a:rPr lang="en-GB" sz="6600" dirty="0" smtClean="0">
                <a:latin typeface="AR CENA" panose="02000000000000000000" pitchFamily="2" charset="0"/>
                <a:hlinkClick r:id="rId3"/>
              </a:rPr>
              <a:t>cdani@sky.com</a:t>
            </a:r>
            <a:endParaRPr lang="en-GB" sz="6600" dirty="0" smtClean="0">
              <a:latin typeface="AR CENA" panose="02000000000000000000" pitchFamily="2" charset="0"/>
            </a:endParaRPr>
          </a:p>
          <a:p>
            <a:pPr marL="285750" indent="-285750" algn="ctr">
              <a:buFont typeface="Arial" panose="020B0604020202020204" pitchFamily="34" charset="0"/>
              <a:buChar char="•"/>
            </a:pPr>
            <a:endParaRPr lang="en-GB" sz="6600" dirty="0" smtClean="0">
              <a:latin typeface="AR CENA" panose="02000000000000000000" pitchFamily="2" charset="0"/>
            </a:endParaRPr>
          </a:p>
          <a:p>
            <a:pPr marL="285750" indent="-285750" algn="ctr">
              <a:buFont typeface="Arial" panose="020B0604020202020204" pitchFamily="34" charset="0"/>
              <a:buChar char="•"/>
            </a:pPr>
            <a:r>
              <a:rPr lang="en-GB" sz="6600" dirty="0" smtClean="0">
                <a:latin typeface="AR CENA" panose="02000000000000000000" pitchFamily="2" charset="0"/>
              </a:rPr>
              <a:t>0744 381985</a:t>
            </a:r>
            <a:endParaRPr lang="en-GB" sz="6600" dirty="0">
              <a:latin typeface="AR CENA" panose="02000000000000000000" pitchFamily="2" charset="0"/>
            </a:endParaRPr>
          </a:p>
        </p:txBody>
      </p:sp>
      <p:sp>
        <p:nvSpPr>
          <p:cNvPr id="5" name="AutoShape 4" descr="Image result for email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9407525">
            <a:off x="2205251" y="3683834"/>
            <a:ext cx="210666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5400" b="1" cap="none" spc="0" dirty="0" smtClean="0">
                <a:ln/>
                <a:solidFill>
                  <a:schemeClr val="accent4"/>
                </a:solidFill>
                <a:effectLst/>
                <a:latin typeface="Berlin Sans FB" panose="020E0602020502020306" pitchFamily="34" charset="0"/>
              </a:rPr>
              <a:t>Email</a:t>
            </a:r>
            <a:endParaRPr lang="en-GB" sz="5400" b="1" cap="none" spc="0" dirty="0">
              <a:ln/>
              <a:solidFill>
                <a:schemeClr val="accent4"/>
              </a:solidFill>
              <a:effectLst/>
            </a:endParaRPr>
          </a:p>
        </p:txBody>
      </p:sp>
      <p:sp>
        <p:nvSpPr>
          <p:cNvPr id="7" name="Rectangle 6"/>
          <p:cNvSpPr/>
          <p:nvPr/>
        </p:nvSpPr>
        <p:spPr>
          <a:xfrm rot="19607293">
            <a:off x="1774757" y="5365731"/>
            <a:ext cx="357501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5400" b="1" cap="none" spc="0" dirty="0" smtClean="0">
                <a:ln/>
                <a:solidFill>
                  <a:schemeClr val="accent4"/>
                </a:solidFill>
                <a:effectLst/>
                <a:latin typeface="Berlin Sans FB" panose="020E0602020502020306" pitchFamily="34" charset="0"/>
              </a:rPr>
              <a:t>Telephone</a:t>
            </a:r>
            <a:endParaRPr lang="en-GB" sz="5400" b="1" cap="none" spc="0" dirty="0">
              <a:ln/>
              <a:solidFill>
                <a:schemeClr val="accent4"/>
              </a:solidFill>
              <a:effectLst/>
            </a:endParaRPr>
          </a:p>
        </p:txBody>
      </p:sp>
      <p:sp>
        <p:nvSpPr>
          <p:cNvPr id="8" name="Rectangle 7"/>
          <p:cNvSpPr/>
          <p:nvPr/>
        </p:nvSpPr>
        <p:spPr>
          <a:xfrm rot="19299721">
            <a:off x="2487292" y="1629641"/>
            <a:ext cx="214994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5400" b="1" dirty="0" smtClean="0">
                <a:ln/>
                <a:solidFill>
                  <a:schemeClr val="accent4"/>
                </a:solidFill>
                <a:latin typeface="Berlin Sans FB" panose="020E0602020502020306" pitchFamily="34" charset="0"/>
              </a:rPr>
              <a:t>Name</a:t>
            </a:r>
            <a:endParaRPr lang="en-GB" sz="5400" b="1" cap="none" spc="0" dirty="0">
              <a:ln/>
              <a:solidFill>
                <a:schemeClr val="accent4"/>
              </a:solidFill>
              <a:effectLst/>
            </a:endParaRPr>
          </a:p>
        </p:txBody>
      </p:sp>
    </p:spTree>
    <p:extLst>
      <p:ext uri="{BB962C8B-B14F-4D97-AF65-F5344CB8AC3E}">
        <p14:creationId xmlns:p14="http://schemas.microsoft.com/office/powerpoint/2010/main" val="2548115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gcyouthministries.org/Portals/0/Logos/Master%20Guide.8feda4a4-217a-4c21-b763-02d794cbe316.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83909" y="45425"/>
            <a:ext cx="6812575" cy="6812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8741" y="45425"/>
            <a:ext cx="10358650" cy="6801862"/>
          </a:xfrm>
          <a:prstGeom prst="rect">
            <a:avLst/>
          </a:prstGeom>
          <a:noFill/>
        </p:spPr>
        <p:txBody>
          <a:bodyPr wrap="square" rtlCol="0">
            <a:spAutoFit/>
          </a:bodyPr>
          <a:lstStyle/>
          <a:p>
            <a:pPr marL="285750" indent="-285750" algn="ctr">
              <a:buFont typeface="Arial" panose="020B0604020202020204" pitchFamily="34" charset="0"/>
              <a:buChar char="•"/>
            </a:pPr>
            <a:r>
              <a:rPr lang="en-GB" sz="3700" dirty="0" smtClean="0">
                <a:latin typeface="Berlin Sans FB" panose="020E0602020502020306" pitchFamily="34" charset="0"/>
              </a:rPr>
              <a:t>Baptized member in regular standing;</a:t>
            </a:r>
          </a:p>
          <a:p>
            <a:pPr marL="285750" indent="-285750" algn="ctr">
              <a:buFont typeface="Arial" panose="020B0604020202020204" pitchFamily="34" charset="0"/>
              <a:buChar char="•"/>
            </a:pPr>
            <a:endParaRPr lang="en-GB" sz="1400" dirty="0" smtClean="0">
              <a:latin typeface="Berlin Sans FB" panose="020E0602020502020306" pitchFamily="34" charset="0"/>
            </a:endParaRPr>
          </a:p>
          <a:p>
            <a:pPr marL="285750" indent="-285750" algn="ctr">
              <a:buFont typeface="Arial" panose="020B0604020202020204" pitchFamily="34" charset="0"/>
              <a:buChar char="•"/>
            </a:pPr>
            <a:r>
              <a:rPr lang="en-GB" sz="3700" b="1" dirty="0" smtClean="0">
                <a:solidFill>
                  <a:srgbClr val="FF0000"/>
                </a:solidFill>
                <a:latin typeface="Berlin Sans FB" panose="020E0602020502020306" pitchFamily="34" charset="0"/>
              </a:rPr>
              <a:t>Written recommendation from the local church board – </a:t>
            </a:r>
            <a:r>
              <a:rPr lang="en-GB" sz="3700" b="1" u="sng" dirty="0" smtClean="0">
                <a:solidFill>
                  <a:schemeClr val="accent2">
                    <a:lumMod val="75000"/>
                  </a:schemeClr>
                </a:solidFill>
                <a:latin typeface="Berlin Sans FB Demi" panose="020E0802020502020306" pitchFamily="34" charset="0"/>
              </a:rPr>
              <a:t>NEW for 2017;</a:t>
            </a:r>
          </a:p>
          <a:p>
            <a:pPr marL="285750" indent="-285750" algn="ctr">
              <a:buFont typeface="Arial" panose="020B0604020202020204" pitchFamily="34" charset="0"/>
              <a:buChar char="•"/>
            </a:pPr>
            <a:endParaRPr lang="en-GB" sz="1400" u="sng" dirty="0" smtClean="0">
              <a:solidFill>
                <a:schemeClr val="accent2">
                  <a:lumMod val="75000"/>
                </a:schemeClr>
              </a:solidFill>
              <a:latin typeface="Berlin Sans FB Demi" panose="020E0802020502020306" pitchFamily="34" charset="0"/>
            </a:endParaRPr>
          </a:p>
          <a:p>
            <a:pPr marL="285750" indent="-285750" algn="ctr">
              <a:buFont typeface="Arial" panose="020B0604020202020204" pitchFamily="34" charset="0"/>
              <a:buChar char="•"/>
            </a:pPr>
            <a:r>
              <a:rPr lang="en-GB" sz="3700" dirty="0" smtClean="0">
                <a:latin typeface="Berlin Sans FB" panose="020E0602020502020306" pitchFamily="34" charset="0"/>
              </a:rPr>
              <a:t>At least 16 years old to start the programme. At least 18 years old to be invested;</a:t>
            </a:r>
          </a:p>
          <a:p>
            <a:pPr marL="285750" indent="-285750" algn="ctr">
              <a:buFont typeface="Arial" panose="020B0604020202020204" pitchFamily="34" charset="0"/>
              <a:buChar char="•"/>
            </a:pPr>
            <a:endParaRPr lang="en-GB" sz="1400" dirty="0" smtClean="0">
              <a:latin typeface="Berlin Sans FB" panose="020E0602020502020306" pitchFamily="34" charset="0"/>
            </a:endParaRPr>
          </a:p>
          <a:p>
            <a:pPr marL="285750" indent="-285750" algn="ctr">
              <a:buFont typeface="Arial" panose="020B0604020202020204" pitchFamily="34" charset="0"/>
              <a:buChar char="•"/>
            </a:pPr>
            <a:r>
              <a:rPr lang="en-GB" sz="3700" b="1" dirty="0" smtClean="0">
                <a:solidFill>
                  <a:srgbClr val="FF0000"/>
                </a:solidFill>
                <a:latin typeface="Berlin Sans FB" panose="020E0602020502020306" pitchFamily="34" charset="0"/>
              </a:rPr>
              <a:t>Active staff member of an Adventurer &amp; Pathfinder club – </a:t>
            </a:r>
            <a:r>
              <a:rPr lang="en-GB" sz="3700" u="sng" dirty="0" smtClean="0">
                <a:solidFill>
                  <a:schemeClr val="accent2">
                    <a:lumMod val="75000"/>
                  </a:schemeClr>
                </a:solidFill>
                <a:latin typeface="Berlin Sans FB Demi" panose="020E0802020502020306" pitchFamily="34" charset="0"/>
              </a:rPr>
              <a:t>NEW for 2017;</a:t>
            </a:r>
          </a:p>
          <a:p>
            <a:pPr marL="285750" indent="-285750" algn="ctr">
              <a:buFont typeface="Arial" panose="020B0604020202020204" pitchFamily="34" charset="0"/>
              <a:buChar char="•"/>
            </a:pPr>
            <a:endParaRPr lang="en-GB" sz="1400" u="sng" dirty="0" smtClean="0">
              <a:solidFill>
                <a:schemeClr val="accent2">
                  <a:lumMod val="75000"/>
                </a:schemeClr>
              </a:solidFill>
              <a:latin typeface="Berlin Sans FB Demi" panose="020E0802020502020306" pitchFamily="34" charset="0"/>
            </a:endParaRPr>
          </a:p>
          <a:p>
            <a:pPr marL="285750" indent="-285750" algn="ctr">
              <a:buFont typeface="Arial" panose="020B0604020202020204" pitchFamily="34" charset="0"/>
              <a:buChar char="•"/>
            </a:pPr>
            <a:r>
              <a:rPr lang="en-GB" sz="3700" dirty="0" smtClean="0">
                <a:latin typeface="Berlin Sans FB" panose="020E0602020502020306" pitchFamily="34" charset="0"/>
              </a:rPr>
              <a:t>Complete Basic Staff Training (BST) and be involved for a minimum of one year in either Adventurer &amp; Pathfinder ministries.</a:t>
            </a:r>
            <a:endParaRPr lang="en-GB" sz="3700" dirty="0">
              <a:latin typeface="Berlin Sans FB" panose="020E0602020502020306" pitchFamily="34" charset="0"/>
            </a:endParaRPr>
          </a:p>
        </p:txBody>
      </p:sp>
    </p:spTree>
    <p:extLst>
      <p:ext uri="{BB962C8B-B14F-4D97-AF65-F5344CB8AC3E}">
        <p14:creationId xmlns:p14="http://schemas.microsoft.com/office/powerpoint/2010/main" val="23011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75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75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3516" y="150126"/>
            <a:ext cx="7424382" cy="6740307"/>
          </a:xfrm>
          <a:prstGeom prst="rect">
            <a:avLst/>
          </a:prstGeom>
          <a:solidFill>
            <a:srgbClr val="B2B2B2"/>
          </a:solidFill>
        </p:spPr>
        <p:txBody>
          <a:bodyPr wrap="square" rtlCol="0">
            <a:spAutoFit/>
          </a:bodyPr>
          <a:lstStyle/>
          <a:p>
            <a:pPr algn="ctr"/>
            <a:r>
              <a:rPr lang="en-GB" sz="4000" dirty="0" smtClean="0">
                <a:solidFill>
                  <a:srgbClr val="FF0000"/>
                </a:solidFill>
                <a:latin typeface="AR DARLING" panose="02000000000000000000" pitchFamily="2" charset="0"/>
              </a:rPr>
              <a:t>Programme Modules:</a:t>
            </a:r>
          </a:p>
          <a:p>
            <a:pPr algn="ctr"/>
            <a:endParaRPr lang="en-GB" sz="3200" dirty="0" smtClean="0">
              <a:solidFill>
                <a:srgbClr val="FF0000"/>
              </a:solidFill>
              <a:latin typeface="Berlin Sans FB" panose="020E0602020502020306" pitchFamily="34" charset="0"/>
            </a:endParaRPr>
          </a:p>
          <a:p>
            <a:pPr marL="285750" indent="-285750" algn="ctr">
              <a:buFont typeface="Arial" panose="020B0604020202020204" pitchFamily="34" charset="0"/>
              <a:buChar char="•"/>
            </a:pPr>
            <a:r>
              <a:rPr lang="en-GB" sz="3600" dirty="0" smtClean="0">
                <a:solidFill>
                  <a:schemeClr val="bg1"/>
                </a:solidFill>
                <a:latin typeface="AR ESSENCE" panose="02000000000000000000" pitchFamily="2" charset="0"/>
              </a:rPr>
              <a:t>Spiritual Development;</a:t>
            </a:r>
          </a:p>
          <a:p>
            <a:pPr marL="285750" indent="-285750" algn="ctr">
              <a:buFont typeface="Arial" panose="020B0604020202020204" pitchFamily="34" charset="0"/>
              <a:buChar char="•"/>
            </a:pPr>
            <a:endParaRPr lang="en-GB" sz="3600" dirty="0" smtClean="0">
              <a:solidFill>
                <a:srgbClr val="FF0000"/>
              </a:solidFill>
              <a:latin typeface="AR ESSENCE" panose="02000000000000000000" pitchFamily="2" charset="0"/>
            </a:endParaRPr>
          </a:p>
          <a:p>
            <a:pPr marL="285750" indent="-285750" algn="ctr">
              <a:buFont typeface="Arial" panose="020B0604020202020204" pitchFamily="34" charset="0"/>
              <a:buChar char="•"/>
            </a:pPr>
            <a:r>
              <a:rPr lang="en-GB" sz="3600" dirty="0" smtClean="0">
                <a:solidFill>
                  <a:srgbClr val="FF0000"/>
                </a:solidFill>
                <a:latin typeface="AR ESSENCE" panose="02000000000000000000" pitchFamily="2" charset="0"/>
              </a:rPr>
              <a:t>Skills Development;</a:t>
            </a:r>
          </a:p>
          <a:p>
            <a:pPr marL="285750" indent="-285750" algn="ctr">
              <a:buFont typeface="Arial" panose="020B0604020202020204" pitchFamily="34" charset="0"/>
              <a:buChar char="•"/>
            </a:pPr>
            <a:endParaRPr lang="en-GB" sz="3600" dirty="0" smtClean="0">
              <a:solidFill>
                <a:srgbClr val="FF0000"/>
              </a:solidFill>
              <a:latin typeface="AR ESSENCE" panose="02000000000000000000" pitchFamily="2" charset="0"/>
            </a:endParaRPr>
          </a:p>
          <a:p>
            <a:pPr marL="285750" indent="-285750" algn="ctr">
              <a:buFont typeface="Arial" panose="020B0604020202020204" pitchFamily="34" charset="0"/>
              <a:buChar char="•"/>
            </a:pPr>
            <a:r>
              <a:rPr lang="en-GB" sz="3600" dirty="0" smtClean="0">
                <a:solidFill>
                  <a:schemeClr val="bg1"/>
                </a:solidFill>
                <a:latin typeface="AR ESSENCE" panose="02000000000000000000" pitchFamily="2" charset="0"/>
              </a:rPr>
              <a:t>Child Development;</a:t>
            </a:r>
          </a:p>
          <a:p>
            <a:pPr marL="285750" indent="-285750" algn="ctr">
              <a:buFont typeface="Arial" panose="020B0604020202020204" pitchFamily="34" charset="0"/>
              <a:buChar char="•"/>
            </a:pPr>
            <a:endParaRPr lang="en-GB" sz="3600" dirty="0" smtClean="0">
              <a:solidFill>
                <a:srgbClr val="FF0000"/>
              </a:solidFill>
              <a:latin typeface="AR ESSENCE" panose="02000000000000000000" pitchFamily="2" charset="0"/>
            </a:endParaRPr>
          </a:p>
          <a:p>
            <a:pPr marL="285750" indent="-285750" algn="ctr">
              <a:buFont typeface="Arial" panose="020B0604020202020204" pitchFamily="34" charset="0"/>
              <a:buChar char="•"/>
            </a:pPr>
            <a:r>
              <a:rPr lang="en-GB" sz="3600" dirty="0" smtClean="0">
                <a:solidFill>
                  <a:srgbClr val="FF0000"/>
                </a:solidFill>
                <a:latin typeface="AR ESSENCE" panose="02000000000000000000" pitchFamily="2" charset="0"/>
              </a:rPr>
              <a:t>Leadership Development;</a:t>
            </a:r>
          </a:p>
          <a:p>
            <a:pPr marL="285750" indent="-285750" algn="ctr">
              <a:buFont typeface="Arial" panose="020B0604020202020204" pitchFamily="34" charset="0"/>
              <a:buChar char="•"/>
            </a:pPr>
            <a:endParaRPr lang="en-GB" sz="3600" dirty="0" smtClean="0">
              <a:solidFill>
                <a:srgbClr val="FF0000"/>
              </a:solidFill>
              <a:latin typeface="AR ESSENCE" panose="02000000000000000000" pitchFamily="2" charset="0"/>
            </a:endParaRPr>
          </a:p>
          <a:p>
            <a:pPr marL="285750" indent="-285750" algn="ctr">
              <a:buFont typeface="Arial" panose="020B0604020202020204" pitchFamily="34" charset="0"/>
              <a:buChar char="•"/>
            </a:pPr>
            <a:r>
              <a:rPr lang="en-GB" sz="3600" dirty="0" smtClean="0">
                <a:solidFill>
                  <a:schemeClr val="bg1"/>
                </a:solidFill>
                <a:latin typeface="AR ESSENCE" panose="02000000000000000000" pitchFamily="2" charset="0"/>
              </a:rPr>
              <a:t>Fitness Lifestyle Development</a:t>
            </a:r>
          </a:p>
          <a:p>
            <a:pPr marL="285750" indent="-285750" algn="ctr">
              <a:buFont typeface="Arial" panose="020B0604020202020204" pitchFamily="34" charset="0"/>
              <a:buChar char="•"/>
            </a:pPr>
            <a:endParaRPr lang="en-GB" sz="3600" dirty="0">
              <a:latin typeface="AR ESSENCE" panose="02000000000000000000" pitchFamily="2" charset="0"/>
            </a:endParaRPr>
          </a:p>
        </p:txBody>
      </p:sp>
      <p:pic>
        <p:nvPicPr>
          <p:cNvPr id="4098" name="Picture 2" descr="http://gcyouthministries.org/Portals/0/Logos/Master%20Guide.8feda4a4-217a-4c21-b763-02d794cbe3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18" y="150126"/>
            <a:ext cx="1815152" cy="1815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cyouthministries.org/Portals/0/Logos/Master%20Guide.8feda4a4-217a-4c21-b763-02d794cbe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1634" y="4421875"/>
            <a:ext cx="2240366" cy="2240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0382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80">
                                          <p:stCondLst>
                                            <p:cond delay="0"/>
                                          </p:stCondLst>
                                        </p:cTn>
                                        <p:tgtEl>
                                          <p:spTgt spid="3">
                                            <p:txEl>
                                              <p:pRg st="6" end="6"/>
                                            </p:txEl>
                                          </p:spTgt>
                                        </p:tgtEl>
                                      </p:cBhvr>
                                    </p:animEffect>
                                    <p:anim calcmode="lin" valueType="num">
                                      <p:cBhvr>
                                        <p:cTn id="4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6" end="6"/>
                                            </p:txEl>
                                          </p:spTgt>
                                        </p:tgtEl>
                                      </p:cBhvr>
                                      <p:to x="100000" y="60000"/>
                                    </p:animScale>
                                    <p:animScale>
                                      <p:cBhvr>
                                        <p:cTn id="48" dur="166" decel="50000">
                                          <p:stCondLst>
                                            <p:cond delay="676"/>
                                          </p:stCondLst>
                                        </p:cTn>
                                        <p:tgtEl>
                                          <p:spTgt spid="3">
                                            <p:txEl>
                                              <p:pRg st="6" end="6"/>
                                            </p:txEl>
                                          </p:spTgt>
                                        </p:tgtEl>
                                      </p:cBhvr>
                                      <p:to x="100000" y="100000"/>
                                    </p:animScale>
                                    <p:animScale>
                                      <p:cBhvr>
                                        <p:cTn id="49" dur="26">
                                          <p:stCondLst>
                                            <p:cond delay="1312"/>
                                          </p:stCondLst>
                                        </p:cTn>
                                        <p:tgtEl>
                                          <p:spTgt spid="3">
                                            <p:txEl>
                                              <p:pRg st="6" end="6"/>
                                            </p:txEl>
                                          </p:spTgt>
                                        </p:tgtEl>
                                      </p:cBhvr>
                                      <p:to x="100000" y="80000"/>
                                    </p:animScale>
                                    <p:animScale>
                                      <p:cBhvr>
                                        <p:cTn id="50" dur="166" decel="50000">
                                          <p:stCondLst>
                                            <p:cond delay="1338"/>
                                          </p:stCondLst>
                                        </p:cTn>
                                        <p:tgtEl>
                                          <p:spTgt spid="3">
                                            <p:txEl>
                                              <p:pRg st="6" end="6"/>
                                            </p:txEl>
                                          </p:spTgt>
                                        </p:tgtEl>
                                      </p:cBhvr>
                                      <p:to x="100000" y="100000"/>
                                    </p:animScale>
                                    <p:animScale>
                                      <p:cBhvr>
                                        <p:cTn id="51" dur="26">
                                          <p:stCondLst>
                                            <p:cond delay="1642"/>
                                          </p:stCondLst>
                                        </p:cTn>
                                        <p:tgtEl>
                                          <p:spTgt spid="3">
                                            <p:txEl>
                                              <p:pRg st="6" end="6"/>
                                            </p:txEl>
                                          </p:spTgt>
                                        </p:tgtEl>
                                      </p:cBhvr>
                                      <p:to x="100000" y="90000"/>
                                    </p:animScale>
                                    <p:animScale>
                                      <p:cBhvr>
                                        <p:cTn id="52" dur="166" decel="50000">
                                          <p:stCondLst>
                                            <p:cond delay="1668"/>
                                          </p:stCondLst>
                                        </p:cTn>
                                        <p:tgtEl>
                                          <p:spTgt spid="3">
                                            <p:txEl>
                                              <p:pRg st="6" end="6"/>
                                            </p:txEl>
                                          </p:spTgt>
                                        </p:tgtEl>
                                      </p:cBhvr>
                                      <p:to x="100000" y="100000"/>
                                    </p:animScale>
                                    <p:animScale>
                                      <p:cBhvr>
                                        <p:cTn id="53" dur="26">
                                          <p:stCondLst>
                                            <p:cond delay="1808"/>
                                          </p:stCondLst>
                                        </p:cTn>
                                        <p:tgtEl>
                                          <p:spTgt spid="3">
                                            <p:txEl>
                                              <p:pRg st="6" end="6"/>
                                            </p:txEl>
                                          </p:spTgt>
                                        </p:tgtEl>
                                      </p:cBhvr>
                                      <p:to x="100000" y="95000"/>
                                    </p:animScale>
                                    <p:animScale>
                                      <p:cBhvr>
                                        <p:cTn id="54" dur="166" decel="50000">
                                          <p:stCondLst>
                                            <p:cond delay="1834"/>
                                          </p:stCondLst>
                                        </p:cTn>
                                        <p:tgtEl>
                                          <p:spTgt spid="3">
                                            <p:txEl>
                                              <p:pRg st="6" end="6"/>
                                            </p:txEl>
                                          </p:spTgt>
                                        </p:tgtEl>
                                      </p:cBhvr>
                                      <p:to x="100000" y="100000"/>
                                    </p:animScale>
                                  </p:childTnLst>
                                </p:cTn>
                              </p:par>
                            </p:childTnLst>
                          </p:cTn>
                        </p:par>
                        <p:par>
                          <p:cTn id="55" fill="hold">
                            <p:stCondLst>
                              <p:cond delay="6000"/>
                            </p:stCondLst>
                            <p:childTnLst>
                              <p:par>
                                <p:cTn id="56" presetID="26" presetClass="entr" presetSubtype="0" fill="hold"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wipe(down)">
                                      <p:cBhvr>
                                        <p:cTn id="58" dur="580">
                                          <p:stCondLst>
                                            <p:cond delay="0"/>
                                          </p:stCondLst>
                                        </p:cTn>
                                        <p:tgtEl>
                                          <p:spTgt spid="3">
                                            <p:txEl>
                                              <p:pRg st="8" end="8"/>
                                            </p:txEl>
                                          </p:spTgt>
                                        </p:tgtEl>
                                      </p:cBhvr>
                                    </p:animEffect>
                                    <p:anim calcmode="lin" valueType="num">
                                      <p:cBhvr>
                                        <p:cTn id="5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8" end="8"/>
                                            </p:txEl>
                                          </p:spTgt>
                                        </p:tgtEl>
                                      </p:cBhvr>
                                      <p:to x="100000" y="60000"/>
                                    </p:animScale>
                                    <p:animScale>
                                      <p:cBhvr>
                                        <p:cTn id="65" dur="166" decel="50000">
                                          <p:stCondLst>
                                            <p:cond delay="676"/>
                                          </p:stCondLst>
                                        </p:cTn>
                                        <p:tgtEl>
                                          <p:spTgt spid="3">
                                            <p:txEl>
                                              <p:pRg st="8" end="8"/>
                                            </p:txEl>
                                          </p:spTgt>
                                        </p:tgtEl>
                                      </p:cBhvr>
                                      <p:to x="100000" y="100000"/>
                                    </p:animScale>
                                    <p:animScale>
                                      <p:cBhvr>
                                        <p:cTn id="66" dur="26">
                                          <p:stCondLst>
                                            <p:cond delay="1312"/>
                                          </p:stCondLst>
                                        </p:cTn>
                                        <p:tgtEl>
                                          <p:spTgt spid="3">
                                            <p:txEl>
                                              <p:pRg st="8" end="8"/>
                                            </p:txEl>
                                          </p:spTgt>
                                        </p:tgtEl>
                                      </p:cBhvr>
                                      <p:to x="100000" y="80000"/>
                                    </p:animScale>
                                    <p:animScale>
                                      <p:cBhvr>
                                        <p:cTn id="67" dur="166" decel="50000">
                                          <p:stCondLst>
                                            <p:cond delay="1338"/>
                                          </p:stCondLst>
                                        </p:cTn>
                                        <p:tgtEl>
                                          <p:spTgt spid="3">
                                            <p:txEl>
                                              <p:pRg st="8" end="8"/>
                                            </p:txEl>
                                          </p:spTgt>
                                        </p:tgtEl>
                                      </p:cBhvr>
                                      <p:to x="100000" y="100000"/>
                                    </p:animScale>
                                    <p:animScale>
                                      <p:cBhvr>
                                        <p:cTn id="68" dur="26">
                                          <p:stCondLst>
                                            <p:cond delay="1642"/>
                                          </p:stCondLst>
                                        </p:cTn>
                                        <p:tgtEl>
                                          <p:spTgt spid="3">
                                            <p:txEl>
                                              <p:pRg st="8" end="8"/>
                                            </p:txEl>
                                          </p:spTgt>
                                        </p:tgtEl>
                                      </p:cBhvr>
                                      <p:to x="100000" y="90000"/>
                                    </p:animScale>
                                    <p:animScale>
                                      <p:cBhvr>
                                        <p:cTn id="69" dur="166" decel="50000">
                                          <p:stCondLst>
                                            <p:cond delay="1668"/>
                                          </p:stCondLst>
                                        </p:cTn>
                                        <p:tgtEl>
                                          <p:spTgt spid="3">
                                            <p:txEl>
                                              <p:pRg st="8" end="8"/>
                                            </p:txEl>
                                          </p:spTgt>
                                        </p:tgtEl>
                                      </p:cBhvr>
                                      <p:to x="100000" y="100000"/>
                                    </p:animScale>
                                    <p:animScale>
                                      <p:cBhvr>
                                        <p:cTn id="70" dur="26">
                                          <p:stCondLst>
                                            <p:cond delay="1808"/>
                                          </p:stCondLst>
                                        </p:cTn>
                                        <p:tgtEl>
                                          <p:spTgt spid="3">
                                            <p:txEl>
                                              <p:pRg st="8" end="8"/>
                                            </p:txEl>
                                          </p:spTgt>
                                        </p:tgtEl>
                                      </p:cBhvr>
                                      <p:to x="100000" y="95000"/>
                                    </p:animScale>
                                    <p:animScale>
                                      <p:cBhvr>
                                        <p:cTn id="71" dur="166" decel="50000">
                                          <p:stCondLst>
                                            <p:cond delay="1834"/>
                                          </p:stCondLst>
                                        </p:cTn>
                                        <p:tgtEl>
                                          <p:spTgt spid="3">
                                            <p:txEl>
                                              <p:pRg st="8" end="8"/>
                                            </p:txEl>
                                          </p:spTgt>
                                        </p:tgtEl>
                                      </p:cBhvr>
                                      <p:to x="100000" y="100000"/>
                                    </p:animScale>
                                  </p:childTnLst>
                                </p:cTn>
                              </p:par>
                            </p:childTnLst>
                          </p:cTn>
                        </p:par>
                        <p:par>
                          <p:cTn id="72" fill="hold">
                            <p:stCondLst>
                              <p:cond delay="8000"/>
                            </p:stCondLst>
                            <p:childTnLst>
                              <p:par>
                                <p:cTn id="73" presetID="26" presetClass="entr" presetSubtype="0" fill="hold" nodeType="after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wipe(down)">
                                      <p:cBhvr>
                                        <p:cTn id="75" dur="580">
                                          <p:stCondLst>
                                            <p:cond delay="0"/>
                                          </p:stCondLst>
                                        </p:cTn>
                                        <p:tgtEl>
                                          <p:spTgt spid="3">
                                            <p:txEl>
                                              <p:pRg st="10" end="10"/>
                                            </p:txEl>
                                          </p:spTgt>
                                        </p:tgtEl>
                                      </p:cBhvr>
                                    </p:animEffect>
                                    <p:anim calcmode="lin" valueType="num">
                                      <p:cBhvr>
                                        <p:cTn id="76"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10" end="10"/>
                                            </p:txEl>
                                          </p:spTgt>
                                        </p:tgtEl>
                                      </p:cBhvr>
                                      <p:to x="100000" y="60000"/>
                                    </p:animScale>
                                    <p:animScale>
                                      <p:cBhvr>
                                        <p:cTn id="82" dur="166" decel="50000">
                                          <p:stCondLst>
                                            <p:cond delay="676"/>
                                          </p:stCondLst>
                                        </p:cTn>
                                        <p:tgtEl>
                                          <p:spTgt spid="3">
                                            <p:txEl>
                                              <p:pRg st="10" end="10"/>
                                            </p:txEl>
                                          </p:spTgt>
                                        </p:tgtEl>
                                      </p:cBhvr>
                                      <p:to x="100000" y="100000"/>
                                    </p:animScale>
                                    <p:animScale>
                                      <p:cBhvr>
                                        <p:cTn id="83" dur="26">
                                          <p:stCondLst>
                                            <p:cond delay="1312"/>
                                          </p:stCondLst>
                                        </p:cTn>
                                        <p:tgtEl>
                                          <p:spTgt spid="3">
                                            <p:txEl>
                                              <p:pRg st="10" end="10"/>
                                            </p:txEl>
                                          </p:spTgt>
                                        </p:tgtEl>
                                      </p:cBhvr>
                                      <p:to x="100000" y="80000"/>
                                    </p:animScale>
                                    <p:animScale>
                                      <p:cBhvr>
                                        <p:cTn id="84" dur="166" decel="50000">
                                          <p:stCondLst>
                                            <p:cond delay="1338"/>
                                          </p:stCondLst>
                                        </p:cTn>
                                        <p:tgtEl>
                                          <p:spTgt spid="3">
                                            <p:txEl>
                                              <p:pRg st="10" end="10"/>
                                            </p:txEl>
                                          </p:spTgt>
                                        </p:tgtEl>
                                      </p:cBhvr>
                                      <p:to x="100000" y="100000"/>
                                    </p:animScale>
                                    <p:animScale>
                                      <p:cBhvr>
                                        <p:cTn id="85" dur="26">
                                          <p:stCondLst>
                                            <p:cond delay="1642"/>
                                          </p:stCondLst>
                                        </p:cTn>
                                        <p:tgtEl>
                                          <p:spTgt spid="3">
                                            <p:txEl>
                                              <p:pRg st="10" end="10"/>
                                            </p:txEl>
                                          </p:spTgt>
                                        </p:tgtEl>
                                      </p:cBhvr>
                                      <p:to x="100000" y="90000"/>
                                    </p:animScale>
                                    <p:animScale>
                                      <p:cBhvr>
                                        <p:cTn id="86" dur="166" decel="50000">
                                          <p:stCondLst>
                                            <p:cond delay="1668"/>
                                          </p:stCondLst>
                                        </p:cTn>
                                        <p:tgtEl>
                                          <p:spTgt spid="3">
                                            <p:txEl>
                                              <p:pRg st="10" end="10"/>
                                            </p:txEl>
                                          </p:spTgt>
                                        </p:tgtEl>
                                      </p:cBhvr>
                                      <p:to x="100000" y="100000"/>
                                    </p:animScale>
                                    <p:animScale>
                                      <p:cBhvr>
                                        <p:cTn id="87" dur="26">
                                          <p:stCondLst>
                                            <p:cond delay="1808"/>
                                          </p:stCondLst>
                                        </p:cTn>
                                        <p:tgtEl>
                                          <p:spTgt spid="3">
                                            <p:txEl>
                                              <p:pRg st="10" end="10"/>
                                            </p:txEl>
                                          </p:spTgt>
                                        </p:tgtEl>
                                      </p:cBhvr>
                                      <p:to x="100000" y="95000"/>
                                    </p:animScale>
                                    <p:animScale>
                                      <p:cBhvr>
                                        <p:cTn id="88"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51880" y="464024"/>
            <a:ext cx="7683689" cy="5632311"/>
          </a:xfrm>
          <a:prstGeom prst="rect">
            <a:avLst/>
          </a:prstGeom>
          <a:solidFill>
            <a:schemeClr val="accent4">
              <a:lumMod val="40000"/>
              <a:lumOff val="60000"/>
            </a:schemeClr>
          </a:solidFill>
        </p:spPr>
        <p:txBody>
          <a:bodyPr wrap="square" rtlCol="0">
            <a:spAutoFit/>
          </a:bodyPr>
          <a:lstStyle/>
          <a:p>
            <a:pPr algn="ctr"/>
            <a:r>
              <a:rPr lang="en-GB" sz="4800" dirty="0" smtClean="0">
                <a:solidFill>
                  <a:srgbClr val="FF0000"/>
                </a:solidFill>
                <a:latin typeface="Berlin Sans FB" panose="020E0602020502020306" pitchFamily="34" charset="0"/>
              </a:rPr>
              <a:t>LEADERSHIP SEMINARS</a:t>
            </a:r>
          </a:p>
          <a:p>
            <a:pPr algn="ctr"/>
            <a:endParaRPr lang="en-GB" sz="4800" dirty="0" smtClean="0">
              <a:solidFill>
                <a:srgbClr val="FF0000"/>
              </a:solidFill>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How to be a Christian leader;</a:t>
            </a:r>
          </a:p>
          <a:p>
            <a:pPr algn="ct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Vision, Mission &amp; Motivation;</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Risk Management for Adventurer &amp; Pathfinder Ministries;</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Discipline.</a:t>
            </a:r>
          </a:p>
          <a:p>
            <a:pPr marL="285750" indent="-285750" algn="ctr">
              <a:buFont typeface="Arial" panose="020B0604020202020204" pitchFamily="34" charset="0"/>
              <a:buChar char="•"/>
            </a:pPr>
            <a:endParaRPr lang="en-GB" sz="3700" dirty="0">
              <a:latin typeface="Berlin Sans FB" panose="020E0602020502020306" pitchFamily="34" charset="0"/>
            </a:endParaRPr>
          </a:p>
        </p:txBody>
      </p:sp>
      <p:pic>
        <p:nvPicPr>
          <p:cNvPr id="4098" name="Picture 2" descr="http://gcyouthministries.org/Portals/0/Logos/Master%20Guide.8feda4a4-217a-4c21-b763-02d794cbe3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126"/>
            <a:ext cx="2333767" cy="23337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cyouthministries.org/Portals/0/Logos/Master%20Guide.8feda4a4-217a-4c21-b763-02d794cbe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5570" y="4462818"/>
            <a:ext cx="2076592" cy="207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760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7039" y="452118"/>
            <a:ext cx="7806519" cy="6155531"/>
          </a:xfrm>
          <a:prstGeom prst="rect">
            <a:avLst/>
          </a:prstGeom>
          <a:solidFill>
            <a:schemeClr val="accent4">
              <a:lumMod val="40000"/>
              <a:lumOff val="60000"/>
            </a:schemeClr>
          </a:solidFill>
        </p:spPr>
        <p:txBody>
          <a:bodyPr wrap="square" rtlCol="0">
            <a:spAutoFit/>
          </a:bodyPr>
          <a:lstStyle/>
          <a:p>
            <a:pPr algn="ctr"/>
            <a:r>
              <a:rPr lang="en-GB" sz="4800" dirty="0" smtClean="0">
                <a:solidFill>
                  <a:srgbClr val="FF0000"/>
                </a:solidFill>
                <a:latin typeface="Berlin Sans FB" panose="020E0602020502020306" pitchFamily="34" charset="0"/>
              </a:rPr>
              <a:t>COMMUNICATION SEMINARS</a:t>
            </a:r>
          </a:p>
          <a:p>
            <a:pPr algn="ctr"/>
            <a:endParaRPr lang="en-GB" sz="4800" dirty="0" smtClean="0">
              <a:solidFill>
                <a:srgbClr val="FF0000"/>
              </a:solidFill>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Communication theory &amp; listening skills;</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Practical communication practices;</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Understanding and teaching to learning styles.</a:t>
            </a:r>
          </a:p>
          <a:p>
            <a:pPr marL="285750" indent="-285750" algn="ctr">
              <a:buFont typeface="Arial" panose="020B0604020202020204" pitchFamily="34" charset="0"/>
              <a:buChar char="•"/>
            </a:pPr>
            <a:endParaRPr lang="en-GB" sz="3700" dirty="0">
              <a:latin typeface="Berlin Sans FB" panose="020E0602020502020306" pitchFamily="34" charset="0"/>
            </a:endParaRPr>
          </a:p>
        </p:txBody>
      </p:sp>
      <p:pic>
        <p:nvPicPr>
          <p:cNvPr id="4098" name="Picture 2" descr="http://gcyouthministries.org/Portals/0/Logos/Master%20Guide.8feda4a4-217a-4c21-b763-02d794cbe3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209" y="150126"/>
            <a:ext cx="1760561" cy="17605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cyouthministries.org/Portals/0/Logos/Master%20Guide.8feda4a4-217a-4c21-b763-02d794cbe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8982" y="4449170"/>
            <a:ext cx="2158479" cy="215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9602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585" y="763995"/>
            <a:ext cx="7506269" cy="6155531"/>
          </a:xfrm>
          <a:prstGeom prst="rect">
            <a:avLst/>
          </a:prstGeom>
          <a:solidFill>
            <a:schemeClr val="accent4">
              <a:lumMod val="40000"/>
              <a:lumOff val="60000"/>
            </a:schemeClr>
          </a:solidFill>
        </p:spPr>
        <p:txBody>
          <a:bodyPr wrap="square" rtlCol="0">
            <a:spAutoFit/>
          </a:bodyPr>
          <a:lstStyle/>
          <a:p>
            <a:pPr algn="ctr"/>
            <a:r>
              <a:rPr lang="en-GB" sz="4800" dirty="0" smtClean="0">
                <a:solidFill>
                  <a:srgbClr val="FF0000"/>
                </a:solidFill>
                <a:latin typeface="Berlin Sans FB" panose="020E0602020502020306" pitchFamily="34" charset="0"/>
              </a:rPr>
              <a:t>CREATIVITY &amp; RESOURCES</a:t>
            </a:r>
          </a:p>
          <a:p>
            <a:pPr algn="ctr"/>
            <a:r>
              <a:rPr lang="en-GB" sz="4800" dirty="0" smtClean="0">
                <a:solidFill>
                  <a:srgbClr val="FF0000"/>
                </a:solidFill>
                <a:latin typeface="Berlin Sans FB" panose="020E0602020502020306" pitchFamily="34" charset="0"/>
              </a:rPr>
              <a:t>SEMINARS</a:t>
            </a:r>
          </a:p>
          <a:p>
            <a:pPr algn="ctr"/>
            <a:endParaRPr lang="en-GB" sz="4800" dirty="0" smtClean="0">
              <a:solidFill>
                <a:srgbClr val="FF0000"/>
              </a:solidFill>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How to prepare effective creative worship;</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Understanding and using creativity.</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algn="ctr"/>
            <a:endParaRPr lang="en-GB" sz="3700" dirty="0" smtClean="0">
              <a:latin typeface="Berlin Sans FB" panose="020E0602020502020306" pitchFamily="34" charset="0"/>
            </a:endParaRPr>
          </a:p>
          <a:p>
            <a:pPr marL="285750" indent="-285750" algn="ctr">
              <a:buFont typeface="Arial" panose="020B0604020202020204" pitchFamily="34" charset="0"/>
              <a:buChar char="•"/>
            </a:pPr>
            <a:endParaRPr lang="en-GB" sz="3700" dirty="0">
              <a:latin typeface="Berlin Sans FB" panose="020E0602020502020306" pitchFamily="34" charset="0"/>
            </a:endParaRPr>
          </a:p>
        </p:txBody>
      </p:sp>
      <p:pic>
        <p:nvPicPr>
          <p:cNvPr id="4098" name="Picture 2" descr="http://gcyouthministries.org/Portals/0/Logos/Master%20Guide.8feda4a4-217a-4c21-b763-02d794cbe3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18" y="150126"/>
            <a:ext cx="2077967" cy="2077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cyouthministries.org/Portals/0/Logos/Master%20Guide.8feda4a4-217a-4c21-b763-02d794cbe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6728" y="4694830"/>
            <a:ext cx="1886142" cy="188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42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585" y="763995"/>
            <a:ext cx="7506269" cy="6370975"/>
          </a:xfrm>
          <a:prstGeom prst="rect">
            <a:avLst/>
          </a:prstGeom>
          <a:solidFill>
            <a:schemeClr val="accent4">
              <a:lumMod val="40000"/>
              <a:lumOff val="60000"/>
            </a:schemeClr>
          </a:solidFill>
        </p:spPr>
        <p:txBody>
          <a:bodyPr wrap="square" rtlCol="0">
            <a:spAutoFit/>
          </a:bodyPr>
          <a:lstStyle/>
          <a:p>
            <a:pPr algn="ctr"/>
            <a:r>
              <a:rPr lang="en-GB" sz="4800" dirty="0" smtClean="0">
                <a:solidFill>
                  <a:srgbClr val="FF0000"/>
                </a:solidFill>
                <a:latin typeface="Berlin Sans FB" panose="020E0602020502020306" pitchFamily="34" charset="0"/>
              </a:rPr>
              <a:t>CHILD EVANGELISM SEMINARS</a:t>
            </a:r>
          </a:p>
          <a:p>
            <a:pPr algn="ctr"/>
            <a:endParaRPr lang="en-GB" sz="4800" dirty="0" smtClean="0">
              <a:solidFill>
                <a:srgbClr val="FF0000"/>
              </a:solidFill>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Principles of youth &amp; children’s evangelism;</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How to lead a child to Christ;</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marL="571500" indent="-571500" algn="ctr">
              <a:buFont typeface="Wingdings" panose="05000000000000000000" pitchFamily="2" charset="2"/>
              <a:buChar char="Ø"/>
            </a:pPr>
            <a:r>
              <a:rPr lang="en-GB" sz="3700" dirty="0" smtClean="0">
                <a:latin typeface="Berlin Sans FB" panose="020E0602020502020306" pitchFamily="34" charset="0"/>
              </a:rPr>
              <a:t>Understanding your spiritual gifts.</a:t>
            </a:r>
          </a:p>
          <a:p>
            <a:pPr marL="571500" indent="-571500" algn="ctr">
              <a:buFont typeface="Wingdings" panose="05000000000000000000" pitchFamily="2" charset="2"/>
              <a:buChar char="Ø"/>
            </a:pPr>
            <a:endParaRPr lang="en-GB" sz="1400" dirty="0" smtClean="0">
              <a:latin typeface="Berlin Sans FB" panose="020E0602020502020306" pitchFamily="34" charset="0"/>
            </a:endParaRPr>
          </a:p>
          <a:p>
            <a:pPr algn="ctr"/>
            <a:endParaRPr lang="en-GB" sz="3700" dirty="0" smtClean="0">
              <a:latin typeface="Berlin Sans FB" panose="020E0602020502020306" pitchFamily="34" charset="0"/>
            </a:endParaRPr>
          </a:p>
          <a:p>
            <a:pPr algn="ctr"/>
            <a:endParaRPr lang="en-GB" sz="3700" dirty="0">
              <a:latin typeface="Berlin Sans FB" panose="020E0602020502020306" pitchFamily="34" charset="0"/>
            </a:endParaRPr>
          </a:p>
        </p:txBody>
      </p:sp>
      <p:pic>
        <p:nvPicPr>
          <p:cNvPr id="4098" name="Picture 2" descr="http://gcyouthministries.org/Portals/0/Logos/Master%20Guide.8feda4a4-217a-4c21-b763-02d794cbe3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18" y="150126"/>
            <a:ext cx="2077967" cy="20779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gcyouthministries.org/Portals/0/Logos/Master%20Guide.8feda4a4-217a-4c21-b763-02d794cbe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3030" y="4476466"/>
            <a:ext cx="1919840" cy="1919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499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47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26" name="Picture 2" descr="http://ecx.images-amazon.com/images/I/51CZaWtTZiL._SX335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8337">
            <a:off x="3032415" y="253193"/>
            <a:ext cx="2511042" cy="3718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61GHaWvNoX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0332">
            <a:off x="6283130" y="245749"/>
            <a:ext cx="2481237" cy="3718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x.images-amazon.com/images/I/31N6dAGTQLL.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10688">
            <a:off x="471083" y="2731065"/>
            <a:ext cx="2718653" cy="38546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ecx.images-amazon.com/images/I/51fO5rw31BL._SX385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2567" y="2258912"/>
            <a:ext cx="3340745" cy="43075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cx.images-amazon.com/images/I/41B2ovE%2BxrL._SX385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37609">
            <a:off x="8625173" y="2642955"/>
            <a:ext cx="3022884" cy="389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61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1026"/>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0"/>
                                  </p:stCondLst>
                                  <p:childTnLst>
                                    <p:set>
                                      <p:cBhvr>
                                        <p:cTn id="9" dur="1" fill="hold">
                                          <p:stCondLst>
                                            <p:cond delay="749"/>
                                          </p:stCondLst>
                                        </p:cTn>
                                        <p:tgtEl>
                                          <p:spTgt spid="103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749"/>
                                          </p:stCondLst>
                                        </p:cTn>
                                        <p:tgtEl>
                                          <p:spTgt spid="1028"/>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0"/>
                                  </p:stCondLst>
                                  <p:childTnLst>
                                    <p:set>
                                      <p:cBhvr>
                                        <p:cTn id="15" dur="1" fill="hold">
                                          <p:stCondLst>
                                            <p:cond delay="749"/>
                                          </p:stCondLst>
                                        </p:cTn>
                                        <p:tgtEl>
                                          <p:spTgt spid="10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 calcmode="lin" valueType="num">
                                      <p:cBhvr>
                                        <p:cTn id="20" dur="500" fill="hold"/>
                                        <p:tgtEl>
                                          <p:spTgt spid="1032"/>
                                        </p:tgtEl>
                                        <p:attrNameLst>
                                          <p:attrName>ppt_w</p:attrName>
                                        </p:attrNameLst>
                                      </p:cBhvr>
                                      <p:tavLst>
                                        <p:tav tm="0">
                                          <p:val>
                                            <p:fltVal val="0"/>
                                          </p:val>
                                        </p:tav>
                                        <p:tav tm="100000">
                                          <p:val>
                                            <p:strVal val="#ppt_w"/>
                                          </p:val>
                                        </p:tav>
                                      </p:tavLst>
                                    </p:anim>
                                    <p:anim calcmode="lin" valueType="num">
                                      <p:cBhvr>
                                        <p:cTn id="21" dur="500" fill="hold"/>
                                        <p:tgtEl>
                                          <p:spTgt spid="1032"/>
                                        </p:tgtEl>
                                        <p:attrNameLst>
                                          <p:attrName>ppt_h</p:attrName>
                                        </p:attrNameLst>
                                      </p:cBhvr>
                                      <p:tavLst>
                                        <p:tav tm="0">
                                          <p:val>
                                            <p:fltVal val="0"/>
                                          </p:val>
                                        </p:tav>
                                        <p:tav tm="100000">
                                          <p:val>
                                            <p:strVal val="#ppt_h"/>
                                          </p:val>
                                        </p:tav>
                                      </p:tavLst>
                                    </p:anim>
                                    <p:animEffect transition="in" filter="fade">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rot="21420897">
            <a:off x="685805" y="2941755"/>
            <a:ext cx="10693185" cy="1446550"/>
          </a:xfrm>
          <a:prstGeom prst="rect">
            <a:avLst/>
          </a:prstGeom>
          <a:noFill/>
        </p:spPr>
        <p:txBody>
          <a:bodyPr wrap="non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Spiritual Development</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ctangle 2"/>
          <p:cNvSpPr/>
          <p:nvPr/>
        </p:nvSpPr>
        <p:spPr>
          <a:xfrm rot="20705147">
            <a:off x="143749" y="1109240"/>
            <a:ext cx="10832213" cy="1446550"/>
          </a:xfrm>
          <a:prstGeom prst="rect">
            <a:avLst/>
          </a:prstGeom>
          <a:noFill/>
        </p:spPr>
        <p:txBody>
          <a:bodyPr wrap="squar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Spiritual Development</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Rectangle 3"/>
          <p:cNvSpPr/>
          <p:nvPr/>
        </p:nvSpPr>
        <p:spPr>
          <a:xfrm rot="20870909">
            <a:off x="1225368" y="4405570"/>
            <a:ext cx="10693185" cy="1446550"/>
          </a:xfrm>
          <a:prstGeom prst="rect">
            <a:avLst/>
          </a:prstGeom>
          <a:noFill/>
        </p:spPr>
        <p:txBody>
          <a:bodyPr wrap="none" lIns="91440" tIns="45720" rIns="91440" bIns="45720">
            <a:spAutoFit/>
          </a:bodyPr>
          <a:lstStyle/>
          <a:p>
            <a:pPr algn="ctr"/>
            <a:r>
              <a:rPr lang="en-US" sz="8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Spiritual Development</a:t>
            </a:r>
            <a:endParaRPr lang="en-US" sz="8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941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TotalTime>
  <Words>370</Words>
  <Application>Microsoft Office PowerPoint</Application>
  <PresentationFormat>Widescreen</PresentationFormat>
  <Paragraphs>96</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 CENA</vt:lpstr>
      <vt:lpstr>AR DARLING</vt:lpstr>
      <vt:lpstr>AR ESSENCE</vt:lpstr>
      <vt:lpstr>Arial</vt:lpstr>
      <vt:lpstr>Berlin Sans FB</vt:lpstr>
      <vt:lpstr>Berlin Sans FB Demi</vt:lpstr>
      <vt:lpstr>Bernard MT Condensed</vt:lpstr>
      <vt:lpstr>Broadway</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Hampstead SDA</dc:creator>
  <cp:lastModifiedBy>Renault Retail Group</cp:lastModifiedBy>
  <cp:revision>28</cp:revision>
  <dcterms:created xsi:type="dcterms:W3CDTF">2016-01-30T12:27:11Z</dcterms:created>
  <dcterms:modified xsi:type="dcterms:W3CDTF">2016-01-31T14:36:31Z</dcterms:modified>
</cp:coreProperties>
</file>