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27B18-48E9-4881-BD14-09AC3FD351B0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DA3D4-0524-4566-9791-D9E34AAB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33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19200"/>
            <a:ext cx="103632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667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grpSp>
        <p:nvGrpSpPr>
          <p:cNvPr id="37913" name="Group 25"/>
          <p:cNvGrpSpPr>
            <a:grpSpLocks/>
          </p:cNvGrpSpPr>
          <p:nvPr userDrawn="1"/>
        </p:nvGrpSpPr>
        <p:grpSpPr bwMode="auto">
          <a:xfrm>
            <a:off x="237067" y="230189"/>
            <a:ext cx="270933" cy="6503987"/>
            <a:chOff x="112" y="145"/>
            <a:chExt cx="128" cy="4097"/>
          </a:xfrm>
        </p:grpSpPr>
        <p:sp>
          <p:nvSpPr>
            <p:cNvPr id="37893" name="Rectangle 5"/>
            <p:cNvSpPr>
              <a:spLocks noChangeArrowheads="1"/>
            </p:cNvSpPr>
            <p:nvPr userDrawn="1"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7894" name="Rectangle 6"/>
            <p:cNvSpPr>
              <a:spLocks noChangeArrowheads="1"/>
            </p:cNvSpPr>
            <p:nvPr userDrawn="1"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7909" name="Group 21"/>
          <p:cNvGrpSpPr>
            <a:grpSpLocks/>
          </p:cNvGrpSpPr>
          <p:nvPr userDrawn="1"/>
        </p:nvGrpSpPr>
        <p:grpSpPr bwMode="auto">
          <a:xfrm>
            <a:off x="11724218" y="220664"/>
            <a:ext cx="264583" cy="6408737"/>
            <a:chOff x="5539" y="139"/>
            <a:chExt cx="125" cy="4037"/>
          </a:xfrm>
        </p:grpSpPr>
        <p:sp>
          <p:nvSpPr>
            <p:cNvPr id="37896" name="Rectangle 8"/>
            <p:cNvSpPr>
              <a:spLocks noChangeArrowheads="1"/>
            </p:cNvSpPr>
            <p:nvPr userDrawn="1"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7897" name="Rectangle 9"/>
            <p:cNvSpPr>
              <a:spLocks noChangeArrowheads="1"/>
            </p:cNvSpPr>
            <p:nvPr userDrawn="1"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7910" name="Group 22"/>
          <p:cNvGrpSpPr>
            <a:grpSpLocks/>
          </p:cNvGrpSpPr>
          <p:nvPr userDrawn="1"/>
        </p:nvGrpSpPr>
        <p:grpSpPr bwMode="auto">
          <a:xfrm>
            <a:off x="550333" y="6477000"/>
            <a:ext cx="11582400" cy="228600"/>
            <a:chOff x="260" y="4080"/>
            <a:chExt cx="5472" cy="144"/>
          </a:xfrm>
        </p:grpSpPr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F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7912" name="Group 24"/>
          <p:cNvGrpSpPr>
            <a:grpSpLocks/>
          </p:cNvGrpSpPr>
          <p:nvPr userDrawn="1"/>
        </p:nvGrpSpPr>
        <p:grpSpPr bwMode="auto">
          <a:xfrm>
            <a:off x="101600" y="176214"/>
            <a:ext cx="11660717" cy="161925"/>
            <a:chOff x="48" y="111"/>
            <a:chExt cx="5509" cy="102"/>
          </a:xfrm>
        </p:grpSpPr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37905" name="Rectangle 17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3790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3771DE-9F12-40DB-9F8B-FAD93314E914}" type="slidenum">
              <a:rPr lang="en-US" altLang="en-US">
                <a:solidFill>
                  <a:srgbClr val="808080"/>
                </a:solidFill>
              </a:rPr>
              <a:pPr/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  <p:pic>
        <p:nvPicPr>
          <p:cNvPr id="37908" name="Picture 20" descr="A:\pf_logo6color-2 copy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3380317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80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989D2-7EB5-4536-AC89-1A69F3660055}" type="slidenum">
              <a:rPr lang="en-US" altLang="en-US">
                <a:solidFill>
                  <a:srgbClr val="808080"/>
                </a:solidFill>
              </a:rPr>
              <a:pPr/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59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00" y="381000"/>
            <a:ext cx="2692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81000"/>
            <a:ext cx="78740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43232-2908-4E6D-83A4-7DFA3CB60A12}" type="slidenum">
              <a:rPr lang="en-US" altLang="en-US">
                <a:solidFill>
                  <a:srgbClr val="808080"/>
                </a:solidFill>
              </a:rPr>
              <a:pPr/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13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82AE6-8D2C-4B67-9F2F-FF20528BED96}" type="slidenum">
              <a:rPr lang="en-US" altLang="en-US">
                <a:solidFill>
                  <a:srgbClr val="808080"/>
                </a:solidFill>
              </a:rPr>
              <a:pPr/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55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314C0-93F1-486D-9557-B3668391B5A9}" type="slidenum">
              <a:rPr lang="en-US" altLang="en-US">
                <a:solidFill>
                  <a:srgbClr val="808080"/>
                </a:solidFill>
              </a:rPr>
              <a:pPr/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9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6410E-D770-4A6B-B380-61A2B05BAC2F}" type="slidenum">
              <a:rPr lang="en-US" altLang="en-US">
                <a:solidFill>
                  <a:srgbClr val="808080"/>
                </a:solidFill>
              </a:rPr>
              <a:pPr/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78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87E39-14C5-416E-BC95-D9ACB9BF7FA5}" type="slidenum">
              <a:rPr lang="en-US" altLang="en-US">
                <a:solidFill>
                  <a:srgbClr val="808080"/>
                </a:solidFill>
              </a:rPr>
              <a:pPr/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82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4CAAF-6BD5-4291-911D-4FD22902A44D}" type="slidenum">
              <a:rPr lang="en-US" altLang="en-US">
                <a:solidFill>
                  <a:srgbClr val="808080"/>
                </a:solidFill>
              </a:rPr>
              <a:pPr/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3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B1CD7-29D7-4F67-BFA9-3C06E6343927}" type="slidenum">
              <a:rPr lang="en-US" altLang="en-US">
                <a:solidFill>
                  <a:srgbClr val="808080"/>
                </a:solidFill>
              </a:rPr>
              <a:pPr/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87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6D5E5-229C-40B1-BAF1-74FB154AF287}" type="slidenum">
              <a:rPr lang="en-US" altLang="en-US">
                <a:solidFill>
                  <a:srgbClr val="808080"/>
                </a:solidFill>
              </a:rPr>
              <a:pPr/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3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A51F9-39AE-40AC-AF90-BFB45669776F}" type="slidenum">
              <a:rPr lang="en-US" altLang="en-US">
                <a:solidFill>
                  <a:srgbClr val="808080"/>
                </a:solidFill>
              </a:rPr>
              <a:pPr/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11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81000"/>
            <a:ext cx="10668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10363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6868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150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3686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0150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36870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0150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31AEF9-6F68-4727-8F78-95C9B0B1EE23}" type="slidenum">
              <a:rPr lang="en-US" altLang="en-US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  <p:grpSp>
        <p:nvGrpSpPr>
          <p:cNvPr id="36891" name="Group 1051"/>
          <p:cNvGrpSpPr>
            <a:grpSpLocks/>
          </p:cNvGrpSpPr>
          <p:nvPr userDrawn="1"/>
        </p:nvGrpSpPr>
        <p:grpSpPr bwMode="auto">
          <a:xfrm>
            <a:off x="237067" y="230189"/>
            <a:ext cx="270933" cy="6503987"/>
            <a:chOff x="112" y="145"/>
            <a:chExt cx="128" cy="4097"/>
          </a:xfrm>
        </p:grpSpPr>
        <p:sp>
          <p:nvSpPr>
            <p:cNvPr id="36872" name="Rectangle 1032"/>
            <p:cNvSpPr>
              <a:spLocks noChangeArrowheads="1"/>
            </p:cNvSpPr>
            <p:nvPr userDrawn="1"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6873" name="Rectangle 1033"/>
            <p:cNvSpPr>
              <a:spLocks noChangeArrowheads="1"/>
            </p:cNvSpPr>
            <p:nvPr userDrawn="1"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6893" name="Group 1053"/>
          <p:cNvGrpSpPr>
            <a:grpSpLocks/>
          </p:cNvGrpSpPr>
          <p:nvPr userDrawn="1"/>
        </p:nvGrpSpPr>
        <p:grpSpPr bwMode="auto">
          <a:xfrm>
            <a:off x="11724218" y="220664"/>
            <a:ext cx="264583" cy="6408737"/>
            <a:chOff x="5539" y="139"/>
            <a:chExt cx="125" cy="4037"/>
          </a:xfrm>
        </p:grpSpPr>
        <p:sp>
          <p:nvSpPr>
            <p:cNvPr id="36875" name="Rectangle 1035"/>
            <p:cNvSpPr>
              <a:spLocks noChangeArrowheads="1"/>
            </p:cNvSpPr>
            <p:nvPr userDrawn="1"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6876" name="Rectangle 1036"/>
            <p:cNvSpPr>
              <a:spLocks noChangeArrowheads="1"/>
            </p:cNvSpPr>
            <p:nvPr userDrawn="1"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6892" name="Group 1052"/>
          <p:cNvGrpSpPr>
            <a:grpSpLocks/>
          </p:cNvGrpSpPr>
          <p:nvPr userDrawn="1"/>
        </p:nvGrpSpPr>
        <p:grpSpPr bwMode="auto">
          <a:xfrm>
            <a:off x="550333" y="6477000"/>
            <a:ext cx="11582400" cy="228600"/>
            <a:chOff x="260" y="4080"/>
            <a:chExt cx="5472" cy="144"/>
          </a:xfrm>
        </p:grpSpPr>
        <p:sp>
          <p:nvSpPr>
            <p:cNvPr id="36878" name="Rectangle 1038"/>
            <p:cNvSpPr>
              <a:spLocks noChangeArrowheads="1"/>
            </p:cNvSpPr>
            <p:nvPr userDrawn="1"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6879" name="Rectangle 1039"/>
            <p:cNvSpPr>
              <a:spLocks noChangeArrowheads="1"/>
            </p:cNvSpPr>
            <p:nvPr userDrawn="1"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F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6880" name="Group 1040"/>
          <p:cNvGrpSpPr>
            <a:grpSpLocks/>
          </p:cNvGrpSpPr>
          <p:nvPr/>
        </p:nvGrpSpPr>
        <p:grpSpPr bwMode="auto">
          <a:xfrm>
            <a:off x="101600" y="176214"/>
            <a:ext cx="11660717" cy="161925"/>
            <a:chOff x="48" y="111"/>
            <a:chExt cx="5509" cy="102"/>
          </a:xfrm>
        </p:grpSpPr>
        <p:sp>
          <p:nvSpPr>
            <p:cNvPr id="36881" name="Rectangle 1041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6882" name="Rectangle 1042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6889" name="Group 1049"/>
          <p:cNvGrpSpPr>
            <a:grpSpLocks/>
          </p:cNvGrpSpPr>
          <p:nvPr userDrawn="1"/>
        </p:nvGrpSpPr>
        <p:grpSpPr bwMode="auto">
          <a:xfrm>
            <a:off x="95251" y="176214"/>
            <a:ext cx="11660716" cy="161925"/>
            <a:chOff x="45" y="111"/>
            <a:chExt cx="5509" cy="102"/>
          </a:xfrm>
        </p:grpSpPr>
        <p:sp>
          <p:nvSpPr>
            <p:cNvPr id="36884" name="Rectangle 1044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6885" name="Rectangle 1045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36895" name="Picture 1055" descr="C:\Users\Vernon\Documents\Pathfinders\Images\eagerbeaver_logo.gif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9144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96" name="Picture 1056" descr="C:\Users\Vernon\Documents\Pathfinders\Images\adlogo.gif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257800"/>
            <a:ext cx="1016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97" name="Picture 1057" descr="C:\Users\Vernon\Documents\Pathfinders\Images\Pathfinder shield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5334000"/>
            <a:ext cx="8128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8694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Pathfinder Basic Staff </a:t>
            </a:r>
            <a:r>
              <a:rPr lang="en-US" altLang="en-US" dirty="0" smtClean="0"/>
              <a:t>Training</a:t>
            </a:r>
            <a:endParaRPr lang="en-US" altLang="en-US" sz="2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883" y="1820052"/>
            <a:ext cx="8535140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5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001000" cy="1143000"/>
          </a:xfrm>
        </p:spPr>
        <p:txBody>
          <a:bodyPr/>
          <a:lstStyle/>
          <a:p>
            <a:r>
              <a:rPr lang="en-US" altLang="en-US" dirty="0"/>
              <a:t>Philosophy </a:t>
            </a:r>
            <a:r>
              <a:rPr lang="en-US" altLang="en-US" dirty="0" smtClean="0"/>
              <a:t>of Pathfindering</a:t>
            </a:r>
            <a:endParaRPr lang="en-US" alt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2438400"/>
          </a:xfrm>
        </p:spPr>
        <p:txBody>
          <a:bodyPr/>
          <a:lstStyle/>
          <a:p>
            <a:r>
              <a:rPr lang="en-US" altLang="en-US" dirty="0"/>
              <a:t>Phil. 4:8</a:t>
            </a:r>
          </a:p>
          <a:p>
            <a:pPr lvl="1"/>
            <a:r>
              <a:rPr lang="en-US" altLang="en-US" dirty="0"/>
              <a:t>Pathfindering is fundamentally principles- and experience-based training so that young people can more easily transfer the learning to other areas of life.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819400" y="4038600"/>
            <a:ext cx="7162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FontTx/>
              <a:buChar char="–"/>
            </a:pPr>
            <a:r>
              <a:rPr kumimoji="0" lang="en-US" altLang="en-US" sz="2800" dirty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Everything </a:t>
            </a:r>
            <a:r>
              <a:rPr kumimoji="0" lang="en-US" altLang="en-US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(</a:t>
            </a:r>
            <a:r>
              <a:rPr kumimoji="0" lang="en-GB" altLang="en-US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honours</a:t>
            </a:r>
            <a:r>
              <a:rPr kumimoji="0" lang="en-US" altLang="en-US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, </a:t>
            </a:r>
            <a:r>
              <a:rPr kumimoji="0" lang="en-US" altLang="en-US" sz="2800" dirty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classwork, example) must be affected by Biblical truth because we are painting a picture of God for our kids</a:t>
            </a:r>
          </a:p>
        </p:txBody>
      </p:sp>
    </p:spTree>
    <p:extLst>
      <p:ext uri="{BB962C8B-B14F-4D97-AF65-F5344CB8AC3E}">
        <p14:creationId xmlns:p14="http://schemas.microsoft.com/office/powerpoint/2010/main" val="27495123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001000" cy="1143000"/>
          </a:xfrm>
        </p:spPr>
        <p:txBody>
          <a:bodyPr/>
          <a:lstStyle/>
          <a:p>
            <a:r>
              <a:rPr lang="en-US" altLang="en-US" dirty="0"/>
              <a:t>Philosophy </a:t>
            </a:r>
            <a:r>
              <a:rPr lang="en-US" altLang="en-US" dirty="0" smtClean="0"/>
              <a:t>of Pathfindering</a:t>
            </a:r>
            <a:endParaRPr lang="en-US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3200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i="1"/>
              <a:t>A Song by Ponder, Harp &amp; Jennings goes: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You’re the only Jesus some will ever see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You’re the only words of life</a:t>
            </a:r>
            <a:br>
              <a:rPr lang="en-US" altLang="en-US"/>
            </a:br>
            <a:r>
              <a:rPr lang="en-US" altLang="en-US"/>
              <a:t>some will ever read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So let them see in you the </a:t>
            </a:r>
            <a:br>
              <a:rPr lang="en-US" altLang="en-US"/>
            </a:br>
            <a:r>
              <a:rPr lang="en-US" altLang="en-US"/>
              <a:t>One in whom is all they’ll ever need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581400" y="4572000"/>
            <a:ext cx="541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</a:pPr>
            <a:r>
              <a:rPr kumimoji="0" lang="en-US" altLang="en-US" sz="320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For you’re the only Jesus</a:t>
            </a:r>
            <a:br>
              <a:rPr kumimoji="0" lang="en-US" altLang="en-US" sz="320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</a:br>
            <a:r>
              <a:rPr kumimoji="0" lang="en-US" altLang="en-US" sz="320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some will ever see</a:t>
            </a:r>
          </a:p>
        </p:txBody>
      </p:sp>
    </p:spTree>
    <p:extLst>
      <p:ext uri="{BB962C8B-B14F-4D97-AF65-F5344CB8AC3E}">
        <p14:creationId xmlns:p14="http://schemas.microsoft.com/office/powerpoint/2010/main" val="986257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001000" cy="1143000"/>
          </a:xfrm>
        </p:spPr>
        <p:txBody>
          <a:bodyPr/>
          <a:lstStyle/>
          <a:p>
            <a:r>
              <a:rPr lang="en-US" altLang="en-US" dirty="0"/>
              <a:t>Goals </a:t>
            </a:r>
            <a:r>
              <a:rPr lang="en-US" altLang="en-US" dirty="0" smtClean="0"/>
              <a:t>of Pathfinder </a:t>
            </a:r>
            <a:r>
              <a:rPr lang="en-US" altLang="en-US" dirty="0"/>
              <a:t>Leadership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2743200"/>
          </a:xfrm>
        </p:spPr>
        <p:txBody>
          <a:bodyPr/>
          <a:lstStyle/>
          <a:p>
            <a:r>
              <a:rPr lang="en-US" altLang="en-US"/>
              <a:t>Help Pathfinders to understand that the church loves, cares for and appreciates them.</a:t>
            </a:r>
          </a:p>
          <a:p>
            <a:r>
              <a:rPr lang="en-US" altLang="en-US"/>
              <a:t>Show Pathfinders that God has a plan for their lives.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276600" y="4302125"/>
            <a:ext cx="6858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Tx/>
              <a:buChar char="•"/>
            </a:pPr>
            <a:r>
              <a:rPr kumimoji="0" lang="en-US" altLang="en-US" sz="320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Train Pathfinders for Christian service.</a:t>
            </a:r>
          </a:p>
        </p:txBody>
      </p:sp>
    </p:spTree>
    <p:extLst>
      <p:ext uri="{BB962C8B-B14F-4D97-AF65-F5344CB8AC3E}">
        <p14:creationId xmlns:p14="http://schemas.microsoft.com/office/powerpoint/2010/main" val="20882517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001000" cy="1143000"/>
          </a:xfrm>
        </p:spPr>
        <p:txBody>
          <a:bodyPr/>
          <a:lstStyle/>
          <a:p>
            <a:r>
              <a:rPr lang="en-US" altLang="en-US" dirty="0"/>
              <a:t>Goals </a:t>
            </a:r>
            <a:r>
              <a:rPr lang="en-US" altLang="en-US" dirty="0" smtClean="0"/>
              <a:t>of Pathfinder </a:t>
            </a:r>
            <a:r>
              <a:rPr lang="en-US" altLang="en-US" dirty="0"/>
              <a:t>Leadership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Work for the salvation of each individual Pathfinder.</a:t>
            </a:r>
          </a:p>
          <a:p>
            <a:pPr>
              <a:lnSpc>
                <a:spcPct val="90000"/>
              </a:lnSpc>
            </a:pPr>
            <a:r>
              <a:rPr lang="en-US" altLang="en-US"/>
              <a:t>Assist in developing the Pathfinder’s appreciation for nature and a concern for the environment.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200400" y="4059238"/>
            <a:ext cx="6781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Tx/>
              <a:buChar char="•"/>
            </a:pPr>
            <a:r>
              <a:rPr kumimoji="0" lang="en-US" altLang="en-US" sz="320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Teach Pathfinders specific skills and hobbies that will make their life meaningful and will occupy their time profitably.</a:t>
            </a:r>
          </a:p>
        </p:txBody>
      </p:sp>
    </p:spTree>
    <p:extLst>
      <p:ext uri="{BB962C8B-B14F-4D97-AF65-F5344CB8AC3E}">
        <p14:creationId xmlns:p14="http://schemas.microsoft.com/office/powerpoint/2010/main" val="5898351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001000" cy="1143000"/>
          </a:xfrm>
        </p:spPr>
        <p:txBody>
          <a:bodyPr/>
          <a:lstStyle/>
          <a:p>
            <a:r>
              <a:rPr lang="en-US" altLang="en-US" dirty="0"/>
              <a:t>Goals </a:t>
            </a:r>
            <a:r>
              <a:rPr lang="en-US" altLang="en-US" dirty="0" smtClean="0"/>
              <a:t>of Pathfinder </a:t>
            </a:r>
            <a:r>
              <a:rPr lang="en-US" altLang="en-US" dirty="0"/>
              <a:t>Leadership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1752600"/>
          </a:xfrm>
        </p:spPr>
        <p:txBody>
          <a:bodyPr/>
          <a:lstStyle/>
          <a:p>
            <a:r>
              <a:rPr lang="en-US" altLang="en-US" dirty="0"/>
              <a:t>Help keep Pathfinders physically fit.</a:t>
            </a:r>
          </a:p>
          <a:p>
            <a:r>
              <a:rPr lang="en-US" altLang="en-US" dirty="0"/>
              <a:t>Give opportunities for the development of leadership.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048000" y="3332163"/>
            <a:ext cx="69342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Tx/>
              <a:buChar char="•"/>
            </a:pPr>
            <a:r>
              <a:rPr kumimoji="0" lang="en-US" altLang="en-US" sz="3200" dirty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Assist Pathfinders in developing a balanced physical, mental, social, and spiritual life.</a:t>
            </a:r>
          </a:p>
        </p:txBody>
      </p:sp>
    </p:spTree>
    <p:extLst>
      <p:ext uri="{BB962C8B-B14F-4D97-AF65-F5344CB8AC3E}">
        <p14:creationId xmlns:p14="http://schemas.microsoft.com/office/powerpoint/2010/main" val="23802334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strands of Pathfindering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Eager Beavers</a:t>
            </a:r>
          </a:p>
          <a:p>
            <a:pPr lvl="1"/>
            <a:r>
              <a:rPr lang="en-GB" dirty="0" smtClean="0"/>
              <a:t>Age 4-5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0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strands of Pathfindering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Adventurers</a:t>
            </a:r>
          </a:p>
          <a:p>
            <a:pPr lvl="1"/>
            <a:r>
              <a:rPr lang="en-GB" dirty="0" smtClean="0"/>
              <a:t>Ages 6-9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11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strands of Pathfindering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Pathfinders</a:t>
            </a:r>
          </a:p>
          <a:p>
            <a:pPr lvl="1"/>
            <a:r>
              <a:rPr lang="en-GB" dirty="0" smtClean="0"/>
              <a:t>Ages 10-15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0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strands of Pathfindering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07583"/>
            <a:ext cx="10363200" cy="5061397"/>
          </a:xfrm>
        </p:spPr>
        <p:txBody>
          <a:bodyPr/>
          <a:lstStyle/>
          <a:p>
            <a:r>
              <a:rPr lang="en-GB" dirty="0" smtClean="0"/>
              <a:t>Teen Leadership Training (TLT)</a:t>
            </a:r>
          </a:p>
          <a:p>
            <a:pPr lvl="1"/>
            <a:r>
              <a:rPr lang="en-GB" dirty="0" smtClean="0"/>
              <a:t>Ages 14-18</a:t>
            </a:r>
          </a:p>
          <a:p>
            <a:pPr lvl="1"/>
            <a:r>
              <a:rPr lang="en-GB" dirty="0" smtClean="0"/>
              <a:t>Challenge </a:t>
            </a:r>
          </a:p>
          <a:p>
            <a:pPr lvl="1"/>
            <a:r>
              <a:rPr lang="en-GB" dirty="0" smtClean="0"/>
              <a:t>Empower with new responsibilities</a:t>
            </a:r>
          </a:p>
          <a:p>
            <a:pPr lvl="1"/>
            <a:r>
              <a:rPr lang="en-GB" dirty="0" smtClean="0"/>
              <a:t>Provides a secure environment</a:t>
            </a:r>
          </a:p>
          <a:p>
            <a:pPr lvl="1"/>
            <a:r>
              <a:rPr lang="en-GB" dirty="0" smtClean="0"/>
              <a:t>Form adult-Pathfinder relationships </a:t>
            </a:r>
          </a:p>
          <a:p>
            <a:pPr lvl="1"/>
            <a:r>
              <a:rPr lang="en-GB" dirty="0" smtClean="0"/>
              <a:t>Give of themselves and receive from others</a:t>
            </a:r>
          </a:p>
        </p:txBody>
      </p:sp>
    </p:spTree>
    <p:extLst>
      <p:ext uri="{BB962C8B-B14F-4D97-AF65-F5344CB8AC3E}">
        <p14:creationId xmlns:p14="http://schemas.microsoft.com/office/powerpoint/2010/main" val="27586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001000" cy="1143000"/>
          </a:xfrm>
        </p:spPr>
        <p:txBody>
          <a:bodyPr/>
          <a:lstStyle/>
          <a:p>
            <a:r>
              <a:rPr lang="en-US" altLang="en-US"/>
              <a:t>Pathfinder Club</a:t>
            </a:r>
            <a:br>
              <a:rPr lang="en-US" altLang="en-US"/>
            </a:br>
            <a:r>
              <a:rPr lang="en-US" altLang="en-US"/>
              <a:t>Emblem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1600200"/>
            <a:ext cx="9144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/>
              <a:t>Red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2270125" y="2209800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White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3575051" y="2895600"/>
            <a:ext cx="86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Blue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4238625" y="3886200"/>
            <a:ext cx="884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Gold</a:t>
            </a:r>
          </a:p>
        </p:txBody>
      </p:sp>
      <p:pic>
        <p:nvPicPr>
          <p:cNvPr id="38916" name="Picture 4" descr="A:\pathfinder triang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19201"/>
            <a:ext cx="457835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936" name="Group 24"/>
          <p:cNvGrpSpPr>
            <a:grpSpLocks/>
          </p:cNvGrpSpPr>
          <p:nvPr/>
        </p:nvGrpSpPr>
        <p:grpSpPr bwMode="auto">
          <a:xfrm>
            <a:off x="3352800" y="1828800"/>
            <a:ext cx="3124200" cy="2286000"/>
            <a:chOff x="1152" y="1152"/>
            <a:chExt cx="1968" cy="1440"/>
          </a:xfrm>
        </p:grpSpPr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>
              <a:off x="1872" y="1152"/>
              <a:ext cx="768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1152" y="1584"/>
              <a:ext cx="192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>
              <a:off x="1824" y="1968"/>
              <a:ext cx="1248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8930" name="Line 18"/>
            <p:cNvSpPr>
              <a:spLocks noChangeShapeType="1"/>
            </p:cNvSpPr>
            <p:nvPr/>
          </p:nvSpPr>
          <p:spPr bwMode="auto">
            <a:xfrm flipV="1">
              <a:off x="2256" y="2496"/>
              <a:ext cx="864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3429000" y="1981200"/>
            <a:ext cx="1600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</a:pPr>
            <a:r>
              <a:rPr kumimoji="0" lang="en-US" altLang="en-US" b="1" dirty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Sacrifice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2246314" y="2590800"/>
            <a:ext cx="1106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Purity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3422650" y="3276600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Loyalty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3840164" y="4267200"/>
            <a:ext cx="1798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Excellence</a:t>
            </a:r>
          </a:p>
        </p:txBody>
      </p:sp>
    </p:spTree>
    <p:extLst>
      <p:ext uri="{BB962C8B-B14F-4D97-AF65-F5344CB8AC3E}">
        <p14:creationId xmlns:p14="http://schemas.microsoft.com/office/powerpoint/2010/main" val="62405556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 advAuto="0"/>
      <p:bldP spid="38926" grpId="0" autoUpdateAnimBg="0"/>
      <p:bldP spid="38927" grpId="0" autoUpdateAnimBg="0"/>
      <p:bldP spid="38928" grpId="0" autoUpdateAnimBg="0"/>
      <p:bldP spid="38931" grpId="0" build="p" autoUpdateAnimBg="0"/>
      <p:bldP spid="38932" grpId="0" autoUpdateAnimBg="0"/>
      <p:bldP spid="38933" grpId="0" autoUpdateAnimBg="0"/>
      <p:bldP spid="389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001000" cy="1143000"/>
          </a:xfrm>
        </p:spPr>
        <p:txBody>
          <a:bodyPr/>
          <a:lstStyle/>
          <a:p>
            <a:r>
              <a:rPr lang="en-US" altLang="en-US"/>
              <a:t>Pathfinder Club</a:t>
            </a:r>
            <a:br>
              <a:rPr lang="en-US" altLang="en-US"/>
            </a:br>
            <a:r>
              <a:rPr lang="en-US" altLang="en-US"/>
              <a:t>Emblem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7800" y="685800"/>
            <a:ext cx="1981200" cy="45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/>
              <a:t>Three Sides</a:t>
            </a:r>
          </a:p>
        </p:txBody>
      </p:sp>
      <p:pic>
        <p:nvPicPr>
          <p:cNvPr id="39940" name="Picture 4" descr="A:\pathfinder triang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19201"/>
            <a:ext cx="457835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958" name="Group 22"/>
          <p:cNvGrpSpPr>
            <a:grpSpLocks/>
          </p:cNvGrpSpPr>
          <p:nvPr/>
        </p:nvGrpSpPr>
        <p:grpSpPr bwMode="auto">
          <a:xfrm>
            <a:off x="4572000" y="1066800"/>
            <a:ext cx="4114800" cy="3276600"/>
            <a:chOff x="1920" y="672"/>
            <a:chExt cx="2592" cy="2064"/>
          </a:xfrm>
        </p:grpSpPr>
        <p:sp>
          <p:nvSpPr>
            <p:cNvPr id="39942" name="Line 6"/>
            <p:cNvSpPr>
              <a:spLocks noChangeShapeType="1"/>
            </p:cNvSpPr>
            <p:nvPr/>
          </p:nvSpPr>
          <p:spPr bwMode="auto">
            <a:xfrm>
              <a:off x="3600" y="672"/>
              <a:ext cx="912" cy="13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6" name="Line 10"/>
            <p:cNvSpPr>
              <a:spLocks noChangeShapeType="1"/>
            </p:cNvSpPr>
            <p:nvPr/>
          </p:nvSpPr>
          <p:spPr bwMode="auto">
            <a:xfrm>
              <a:off x="1920" y="1920"/>
              <a:ext cx="1104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7" name="Line 11"/>
            <p:cNvSpPr>
              <a:spLocks noChangeShapeType="1"/>
            </p:cNvSpPr>
            <p:nvPr/>
          </p:nvSpPr>
          <p:spPr bwMode="auto">
            <a:xfrm flipV="1">
              <a:off x="2352" y="2256"/>
              <a:ext cx="76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>
              <a:off x="3552" y="67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50" name="Line 14"/>
            <p:cNvSpPr>
              <a:spLocks noChangeShapeType="1"/>
            </p:cNvSpPr>
            <p:nvPr/>
          </p:nvSpPr>
          <p:spPr bwMode="auto">
            <a:xfrm flipH="1">
              <a:off x="2784" y="672"/>
              <a:ext cx="720" cy="1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8F8F8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3429000" y="2743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01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35585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69875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04165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4988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560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4132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8704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</a:pPr>
            <a:r>
              <a:rPr kumimoji="0" lang="en-US" altLang="en-US" b="1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Shield</a:t>
            </a: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4114800" y="411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01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35585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69875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04165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4988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560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4132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8704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</a:pPr>
            <a:r>
              <a:rPr kumimoji="0" lang="en-US" altLang="en-US" b="1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Sword</a:t>
            </a: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6992938" y="701675"/>
            <a:ext cx="279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01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35585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69875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04165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4988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560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4132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8704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</a:pPr>
            <a:r>
              <a:rPr kumimoji="0" lang="en-US" altLang="en-US" b="1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– Completeness</a:t>
            </a:r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3429000" y="3200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01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35585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69875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04165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4988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560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4132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8704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</a:pPr>
            <a:r>
              <a:rPr kumimoji="0" lang="en-US" altLang="en-US" b="1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– Protection</a:t>
            </a:r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4191000" y="4495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01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35585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69875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04165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4988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560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4132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8704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</a:pPr>
            <a:r>
              <a:rPr kumimoji="0" lang="en-US" altLang="en-US" b="1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– Bible</a:t>
            </a:r>
          </a:p>
        </p:txBody>
      </p:sp>
    </p:spTree>
    <p:extLst>
      <p:ext uri="{BB962C8B-B14F-4D97-AF65-F5344CB8AC3E}">
        <p14:creationId xmlns:p14="http://schemas.microsoft.com/office/powerpoint/2010/main" val="27950950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9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 advAuto="0"/>
      <p:bldP spid="39951" grpId="0" autoUpdateAnimBg="0"/>
      <p:bldP spid="39952" grpId="0" autoUpdateAnimBg="0"/>
      <p:bldP spid="39954" grpId="0" build="p" autoUpdateAnimBg="0"/>
      <p:bldP spid="39955" grpId="0" autoUpdateAnimBg="0"/>
      <p:bldP spid="3995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001000" cy="1143000"/>
          </a:xfrm>
        </p:spPr>
        <p:txBody>
          <a:bodyPr/>
          <a:lstStyle/>
          <a:p>
            <a:r>
              <a:rPr lang="en-US" altLang="en-US" dirty="0" smtClean="0"/>
              <a:t>Pathfindering as </a:t>
            </a:r>
            <a:r>
              <a:rPr lang="en-US" altLang="en-US" dirty="0"/>
              <a:t>a Ministry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8077200" cy="4267200"/>
          </a:xfrm>
        </p:spPr>
        <p:txBody>
          <a:bodyPr/>
          <a:lstStyle/>
          <a:p>
            <a:r>
              <a:rPr lang="en-US" altLang="en-US"/>
              <a:t>Not entertainment</a:t>
            </a:r>
          </a:p>
          <a:p>
            <a:r>
              <a:rPr lang="en-US" altLang="en-US"/>
              <a:t>Not babysitting for parents</a:t>
            </a:r>
          </a:p>
          <a:p>
            <a:r>
              <a:rPr lang="en-US" altLang="en-US"/>
              <a:t>Not simply another youth group</a:t>
            </a:r>
          </a:p>
          <a:p>
            <a:r>
              <a:rPr lang="en-US" altLang="en-US"/>
              <a:t>Not just an outdoor activity based club</a:t>
            </a:r>
          </a:p>
          <a:p>
            <a:pPr>
              <a:buFontTx/>
              <a:buNone/>
            </a:pPr>
            <a:r>
              <a:rPr lang="en-US" altLang="en-US"/>
              <a:t>			THEN WHAT IS 								PATHFINDERING?</a:t>
            </a:r>
          </a:p>
        </p:txBody>
      </p:sp>
    </p:spTree>
    <p:extLst>
      <p:ext uri="{BB962C8B-B14F-4D97-AF65-F5344CB8AC3E}">
        <p14:creationId xmlns:p14="http://schemas.microsoft.com/office/powerpoint/2010/main" val="2867724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001000" cy="1143000"/>
          </a:xfrm>
        </p:spPr>
        <p:txBody>
          <a:bodyPr/>
          <a:lstStyle/>
          <a:p>
            <a:r>
              <a:rPr lang="en-US" altLang="en-US" dirty="0" smtClean="0"/>
              <a:t>Pathfindering as </a:t>
            </a:r>
            <a:r>
              <a:rPr lang="en-US" altLang="en-US" dirty="0"/>
              <a:t>a Ministry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393064"/>
            <a:ext cx="7772400" cy="301224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Spiritual at it’s core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It is intended to lead members into a growing, redemptive relationship with God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Experience-based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It is organized and led to build members into responsible, mature individuals who contribute to their families, their </a:t>
            </a:r>
            <a:r>
              <a:rPr lang="en-US" altLang="en-US" sz="2400" dirty="0" smtClean="0"/>
              <a:t>church, their school </a:t>
            </a:r>
            <a:r>
              <a:rPr lang="en-US" altLang="en-US" sz="2400" dirty="0"/>
              <a:t>and their world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352801" y="4405314"/>
            <a:ext cx="6442075" cy="184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Tx/>
              <a:buChar char="•"/>
            </a:pPr>
            <a:r>
              <a:rPr kumimoji="0" lang="en-US" altLang="en-US" sz="2800" dirty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Others Focused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FontTx/>
              <a:buChar char="–"/>
            </a:pPr>
            <a:r>
              <a:rPr kumimoji="0" lang="en-US" altLang="en-US" dirty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It is programmed to help members realize that there is something that each one can do to help their </a:t>
            </a:r>
            <a:r>
              <a:rPr kumimoji="0" lang="en-GB" altLang="en-US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neighbour</a:t>
            </a:r>
            <a:r>
              <a:rPr kumimoji="0" lang="en-US" altLang="en-US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kumimoji="0" lang="en-US" altLang="en-US" dirty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through active, selfless service</a:t>
            </a:r>
          </a:p>
        </p:txBody>
      </p:sp>
    </p:spTree>
    <p:extLst>
      <p:ext uri="{BB962C8B-B14F-4D97-AF65-F5344CB8AC3E}">
        <p14:creationId xmlns:p14="http://schemas.microsoft.com/office/powerpoint/2010/main" val="31783161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2" autoUpdateAnimBg="0"/>
      <p:bldP spid="49156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001000" cy="1143000"/>
          </a:xfrm>
        </p:spPr>
        <p:txBody>
          <a:bodyPr/>
          <a:lstStyle/>
          <a:p>
            <a:r>
              <a:rPr lang="en-US" altLang="en-US" dirty="0"/>
              <a:t>Mission </a:t>
            </a:r>
            <a:r>
              <a:rPr lang="en-US" altLang="en-US" dirty="0" smtClean="0"/>
              <a:t>of Pathfindering</a:t>
            </a:r>
            <a:endParaRPr lang="en-US" altLang="en-US" dirty="0"/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236756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To provide a:</a:t>
            </a:r>
          </a:p>
          <a:p>
            <a:pPr>
              <a:lnSpc>
                <a:spcPct val="90000"/>
              </a:lnSpc>
            </a:pPr>
            <a:r>
              <a:rPr lang="en-GB" altLang="en-US" dirty="0" smtClean="0"/>
              <a:t>Church-centred,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Recreational-spiritual </a:t>
            </a:r>
            <a:r>
              <a:rPr lang="en-US" altLang="en-US" dirty="0"/>
              <a:t>program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For both boys and </a:t>
            </a:r>
            <a:r>
              <a:rPr lang="en-US" altLang="en-US" dirty="0" smtClean="0"/>
              <a:t>girls</a:t>
            </a:r>
            <a:endParaRPr lang="en-US" altLang="en-US" dirty="0"/>
          </a:p>
        </p:txBody>
      </p:sp>
      <p:sp>
        <p:nvSpPr>
          <p:cNvPr id="48132" name="Rectangle 1028"/>
          <p:cNvSpPr>
            <a:spLocks noChangeArrowheads="1"/>
          </p:cNvSpPr>
          <p:nvPr/>
        </p:nvSpPr>
        <p:spPr bwMode="auto">
          <a:xfrm>
            <a:off x="3048000" y="3810000"/>
            <a:ext cx="6705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FontTx/>
              <a:buChar char="–"/>
            </a:pPr>
            <a:r>
              <a:rPr kumimoji="0" lang="en-US" altLang="en-US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That </a:t>
            </a:r>
            <a:r>
              <a:rPr kumimoji="0" lang="en-US" altLang="en-US" sz="2800" dirty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offers action, adventure, challenge and group activities that produce team spirit and loyalty to God and the church</a:t>
            </a:r>
          </a:p>
        </p:txBody>
      </p:sp>
    </p:spTree>
    <p:extLst>
      <p:ext uri="{BB962C8B-B14F-4D97-AF65-F5344CB8AC3E}">
        <p14:creationId xmlns:p14="http://schemas.microsoft.com/office/powerpoint/2010/main" val="26372390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bldLvl="2" autoUpdateAnimBg="0"/>
      <p:bldP spid="48132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001000" cy="1143000"/>
          </a:xfrm>
        </p:spPr>
        <p:txBody>
          <a:bodyPr/>
          <a:lstStyle/>
          <a:p>
            <a:r>
              <a:rPr lang="en-US" altLang="en-US" dirty="0"/>
              <a:t>Philosophy </a:t>
            </a:r>
            <a:r>
              <a:rPr lang="en-US" altLang="en-US" dirty="0" smtClean="0"/>
              <a:t>of Pathfindering</a:t>
            </a:r>
            <a:endParaRPr lang="en-US" alt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514600"/>
            <a:ext cx="7315200" cy="3429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dirty="0"/>
              <a:t>“Train a child in the way he should go, and when he is old</a:t>
            </a:r>
            <a:br>
              <a:rPr lang="en-US" altLang="en-US" dirty="0"/>
            </a:br>
            <a:r>
              <a:rPr lang="en-US" altLang="en-US" dirty="0"/>
              <a:t>he will not turn from it.”</a:t>
            </a:r>
          </a:p>
          <a:p>
            <a:pPr algn="r">
              <a:buFontTx/>
              <a:buNone/>
            </a:pPr>
            <a:r>
              <a:rPr lang="en-US" altLang="en-US" sz="2800" dirty="0"/>
              <a:t>Proverbs 22:6 NIV</a:t>
            </a:r>
          </a:p>
        </p:txBody>
      </p:sp>
    </p:spTree>
    <p:extLst>
      <p:ext uri="{BB962C8B-B14F-4D97-AF65-F5344CB8AC3E}">
        <p14:creationId xmlns:p14="http://schemas.microsoft.com/office/powerpoint/2010/main" val="20369957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001000" cy="1143000"/>
          </a:xfrm>
        </p:spPr>
        <p:txBody>
          <a:bodyPr/>
          <a:lstStyle/>
          <a:p>
            <a:r>
              <a:rPr lang="en-US" altLang="en-US" dirty="0"/>
              <a:t>Philosophy </a:t>
            </a:r>
            <a:r>
              <a:rPr lang="en-US" altLang="en-US" dirty="0" smtClean="0"/>
              <a:t>of Pathfindering</a:t>
            </a:r>
            <a:endParaRPr lang="en-US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9248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Proverbs 22:6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Training them while they are young is important because 70% of Christians make their decision for Christ before the age of 14 (christianitytoday.com)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Because of changes in society such as: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divorce causing single parent homes,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590800" y="4683125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Tx/>
              <a:buChar char="•"/>
            </a:pPr>
            <a:r>
              <a:rPr kumimoji="0" lang="en-US" altLang="en-US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80</a:t>
            </a:r>
            <a:r>
              <a:rPr kumimoji="0" lang="en-US" altLang="en-US" dirty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% of our kids not attending Christian schools,</a:t>
            </a:r>
          </a:p>
          <a:p>
            <a:pPr lvl="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Tx/>
              <a:buChar char="•"/>
            </a:pPr>
            <a:r>
              <a:rPr kumimoji="0" lang="en-US" altLang="en-US" dirty="0">
                <a:solidFill>
                  <a:srgbClr val="F8F8F8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anose="020B0604030504040204" pitchFamily="34" charset="0"/>
              </a:rPr>
              <a:t>Fewer families in society have any contact with Christianity</a:t>
            </a:r>
          </a:p>
        </p:txBody>
      </p:sp>
    </p:spTree>
    <p:extLst>
      <p:ext uri="{BB962C8B-B14F-4D97-AF65-F5344CB8AC3E}">
        <p14:creationId xmlns:p14="http://schemas.microsoft.com/office/powerpoint/2010/main" val="33499110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001000" cy="1143000"/>
          </a:xfrm>
        </p:spPr>
        <p:txBody>
          <a:bodyPr/>
          <a:lstStyle/>
          <a:p>
            <a:r>
              <a:rPr lang="en-US" altLang="en-US" dirty="0"/>
              <a:t>Philosophy </a:t>
            </a:r>
            <a:r>
              <a:rPr lang="en-US" altLang="en-US" dirty="0" smtClean="0"/>
              <a:t>of Pathfindering</a:t>
            </a:r>
            <a:endParaRPr lang="en-US" alt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267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“Finally, brothers, whatever is true, whatever is noble, whatever is right, whatever is pure, whatever is lovely, whatever is admirable</a:t>
            </a:r>
            <a:br>
              <a:rPr lang="en-US" altLang="en-US"/>
            </a:br>
            <a:r>
              <a:rPr lang="en-US" altLang="en-US"/>
              <a:t>if anything is excellent or praiseworthy</a:t>
            </a:r>
            <a:br>
              <a:rPr lang="en-US" altLang="en-US"/>
            </a:br>
            <a:r>
              <a:rPr lang="en-US" altLang="en-US"/>
              <a:t>think about such things.”</a:t>
            </a:r>
          </a:p>
          <a:p>
            <a:pPr algn="r">
              <a:buFontTx/>
              <a:buNone/>
            </a:pPr>
            <a:r>
              <a:rPr lang="en-US" altLang="en-US" sz="2800"/>
              <a:t>Philippians 4:8 NIV</a:t>
            </a:r>
          </a:p>
        </p:txBody>
      </p:sp>
    </p:spTree>
    <p:extLst>
      <p:ext uri="{BB962C8B-B14F-4D97-AF65-F5344CB8AC3E}">
        <p14:creationId xmlns:p14="http://schemas.microsoft.com/office/powerpoint/2010/main" val="2964456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a Product or Service">
  <a:themeElements>
    <a:clrScheme name="Selling a Product or Servic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Selling a Product or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532</Words>
  <Application>Microsoft Office PowerPoint</Application>
  <PresentationFormat>Widescreen</PresentationFormat>
  <Paragraphs>88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Selling a Product or Service</vt:lpstr>
      <vt:lpstr>Pathfinder Basic Staff Training</vt:lpstr>
      <vt:lpstr>Pathfinder Club Emblem</vt:lpstr>
      <vt:lpstr>Pathfinder Club Emblem</vt:lpstr>
      <vt:lpstr>Pathfindering as a Ministry</vt:lpstr>
      <vt:lpstr>Pathfindering as a Ministry</vt:lpstr>
      <vt:lpstr>Mission of Pathfindering</vt:lpstr>
      <vt:lpstr>Philosophy of Pathfindering</vt:lpstr>
      <vt:lpstr>Philosophy of Pathfindering</vt:lpstr>
      <vt:lpstr>Philosophy of Pathfindering</vt:lpstr>
      <vt:lpstr>Philosophy of Pathfindering</vt:lpstr>
      <vt:lpstr>Philosophy of Pathfindering</vt:lpstr>
      <vt:lpstr>Goals of Pathfinder Leadership</vt:lpstr>
      <vt:lpstr>Goals of Pathfinder Leadership</vt:lpstr>
      <vt:lpstr>Goals of Pathfinder Leadership</vt:lpstr>
      <vt:lpstr>Different strands of Pathfindering</vt:lpstr>
      <vt:lpstr>Different strands of Pathfindering</vt:lpstr>
      <vt:lpstr>Different strands of Pathfindering</vt:lpstr>
      <vt:lpstr>Different strands of Pathfindering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Vernon Noel</dc:creator>
  <cp:lastModifiedBy>Vernon Noel</cp:lastModifiedBy>
  <cp:revision>5</cp:revision>
  <dcterms:created xsi:type="dcterms:W3CDTF">2016-01-27T18:13:06Z</dcterms:created>
  <dcterms:modified xsi:type="dcterms:W3CDTF">2016-01-29T11:25:42Z</dcterms:modified>
</cp:coreProperties>
</file>