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7" r:id="rId3"/>
    <p:sldId id="268" r:id="rId4"/>
    <p:sldId id="257" r:id="rId5"/>
    <p:sldId id="258" r:id="rId6"/>
    <p:sldId id="259" r:id="rId7"/>
    <p:sldId id="262" r:id="rId8"/>
    <p:sldId id="260" r:id="rId9"/>
    <p:sldId id="261" r:id="rId10"/>
    <p:sldId id="263" r:id="rId11"/>
    <p:sldId id="264" r:id="rId12"/>
    <p:sldId id="265" r:id="rId13"/>
    <p:sldId id="266" r:id="rId14"/>
    <p:sldId id="269" r:id="rId15"/>
    <p:sldId id="270"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82080"/>
  </p:normalViewPr>
  <p:slideViewPr>
    <p:cSldViewPr snapToGrid="0" snapToObjects="1">
      <p:cViewPr>
        <p:scale>
          <a:sx n="120" d="100"/>
          <a:sy n="120" d="100"/>
        </p:scale>
        <p:origin x="-71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A7530-F04D-CF45-BABA-FAB99C2B87B2}" type="datetimeFigureOut">
              <a:rPr lang="en-US" smtClean="0"/>
              <a:t>1/28/16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6B09B7-328B-AC4A-BC43-EC5E764F82F0}" type="slidenum">
              <a:rPr lang="en-US" smtClean="0"/>
              <a:t>‹#›</a:t>
            </a:fld>
            <a:endParaRPr lang="en-US"/>
          </a:p>
        </p:txBody>
      </p:sp>
    </p:spTree>
    <p:extLst>
      <p:ext uri="{BB962C8B-B14F-4D97-AF65-F5344CB8AC3E}">
        <p14:creationId xmlns:p14="http://schemas.microsoft.com/office/powerpoint/2010/main" val="240159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1</a:t>
            </a:fld>
            <a:endParaRPr lang="en-US"/>
          </a:p>
        </p:txBody>
      </p:sp>
    </p:spTree>
    <p:extLst>
      <p:ext uri="{BB962C8B-B14F-4D97-AF65-F5344CB8AC3E}">
        <p14:creationId xmlns:p14="http://schemas.microsoft.com/office/powerpoint/2010/main" val="417592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Non- Adventist staff</a:t>
            </a:r>
            <a:r>
              <a:rPr lang="en-US" baseline="0" dirty="0" smtClean="0"/>
              <a:t> with specialist skills!</a:t>
            </a:r>
            <a:endParaRPr lang="en-US" dirty="0" smtClean="0"/>
          </a:p>
          <a:p>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13</a:t>
            </a:fld>
            <a:endParaRPr lang="en-US"/>
          </a:p>
        </p:txBody>
      </p:sp>
    </p:spTree>
    <p:extLst>
      <p:ext uri="{BB962C8B-B14F-4D97-AF65-F5344CB8AC3E}">
        <p14:creationId xmlns:p14="http://schemas.microsoft.com/office/powerpoint/2010/main" val="301920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Outreach</a:t>
            </a:r>
            <a:r>
              <a:rPr lang="en-US" baseline="0" dirty="0" smtClean="0"/>
              <a:t> </a:t>
            </a:r>
            <a:r>
              <a:rPr lang="en-US" baseline="0" dirty="0" err="1" smtClean="0"/>
              <a:t>Honours</a:t>
            </a:r>
            <a:r>
              <a:rPr lang="en-US" baseline="0" dirty="0" smtClean="0"/>
              <a:t> </a:t>
            </a:r>
            <a:r>
              <a:rPr lang="en-US" baseline="0" dirty="0" err="1" smtClean="0"/>
              <a:t>e.g</a:t>
            </a:r>
            <a:r>
              <a:rPr lang="en-US" baseline="0" dirty="0" smtClean="0"/>
              <a:t>  Christian Storytelling, Junior Witness, Literature Evangelism, Personal Evangelism, Sign Language.</a:t>
            </a:r>
          </a:p>
          <a:p>
            <a:r>
              <a:rPr lang="en-US" baseline="0" dirty="0" smtClean="0"/>
              <a:t>Club to Community – serve hot breakfast to the homeless, Do a community clean up, </a:t>
            </a: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14</a:t>
            </a:fld>
            <a:endParaRPr lang="en-US"/>
          </a:p>
        </p:txBody>
      </p:sp>
    </p:spTree>
    <p:extLst>
      <p:ext uri="{BB962C8B-B14F-4D97-AF65-F5344CB8AC3E}">
        <p14:creationId xmlns:p14="http://schemas.microsoft.com/office/powerpoint/2010/main" val="1501841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There is need of coming close to the people by personal effort</a:t>
            </a:r>
            <a:r>
              <a:rPr lang="en-US" sz="1200" kern="1200" dirty="0" smtClean="0">
                <a:solidFill>
                  <a:schemeClr val="tx1"/>
                </a:solidFill>
                <a:latin typeface="+mn-lt"/>
                <a:ea typeface="+mn-ea"/>
                <a:cs typeface="+mn-cs"/>
              </a:rPr>
              <a:t>.</a:t>
            </a:r>
          </a:p>
          <a:p>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If less time were given to sermonizing, and more time were spent in personal ministry, greater results would be seen.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t>
            </a:r>
            <a:r>
              <a:rPr lang="en-US" sz="1200" kern="1200" dirty="0" smtClean="0">
                <a:solidFill>
                  <a:schemeClr val="tx1"/>
                </a:solidFill>
                <a:latin typeface="+mn-lt"/>
                <a:ea typeface="+mn-ea"/>
                <a:cs typeface="+mn-cs"/>
              </a:rPr>
              <a:t>poor are to be relieved, the sick cared for, the sorrowing and the bereaved comforted, the ignorant instructed, the inexperienced counseled.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a:t>
            </a:r>
            <a:r>
              <a:rPr lang="en-US" sz="1200" kern="1200" dirty="0" smtClean="0">
                <a:solidFill>
                  <a:schemeClr val="tx1"/>
                </a:solidFill>
                <a:latin typeface="+mn-lt"/>
                <a:ea typeface="+mn-ea"/>
                <a:cs typeface="+mn-cs"/>
              </a:rPr>
              <a:t>are to weep with those that weep, and rejoice with those that rejoice.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Accompanied </a:t>
            </a:r>
            <a:r>
              <a:rPr lang="en-US" sz="1200" kern="1200" dirty="0" smtClean="0">
                <a:solidFill>
                  <a:schemeClr val="tx1"/>
                </a:solidFill>
                <a:latin typeface="+mn-lt"/>
                <a:ea typeface="+mn-ea"/>
                <a:cs typeface="+mn-cs"/>
              </a:rPr>
              <a:t>by the power of persuasion, the power of prayer, the power of the love of God, this work will not, cannot, be without fruit.</a:t>
            </a: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4</a:t>
            </a:fld>
            <a:endParaRPr lang="en-US"/>
          </a:p>
        </p:txBody>
      </p:sp>
    </p:spTree>
    <p:extLst>
      <p:ext uri="{BB962C8B-B14F-4D97-AF65-F5344CB8AC3E}">
        <p14:creationId xmlns:p14="http://schemas.microsoft.com/office/powerpoint/2010/main" val="1240321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1.Wycliffe, like his Master, preached the gospel to the poor. Not content with spreading the light in their humble homes in his own parish of </a:t>
            </a:r>
            <a:r>
              <a:rPr lang="en-US" sz="1200" kern="1200" dirty="0" err="1" smtClean="0">
                <a:solidFill>
                  <a:schemeClr val="tx1"/>
                </a:solidFill>
                <a:latin typeface="+mn-lt"/>
                <a:ea typeface="+mn-ea"/>
                <a:cs typeface="+mn-cs"/>
              </a:rPr>
              <a:t>Lutterworth</a:t>
            </a:r>
            <a:r>
              <a:rPr lang="en-US" sz="1200" kern="1200" dirty="0" smtClean="0">
                <a:solidFill>
                  <a:schemeClr val="tx1"/>
                </a:solidFill>
                <a:latin typeface="+mn-lt"/>
                <a:ea typeface="+mn-ea"/>
                <a:cs typeface="+mn-cs"/>
              </a:rPr>
              <a:t>, he determined that it should be carried to every part of England. </a:t>
            </a:r>
          </a:p>
          <a:p>
            <a:r>
              <a:rPr lang="en-US" sz="1200" kern="1200" dirty="0" smtClean="0">
                <a:solidFill>
                  <a:schemeClr val="tx1"/>
                </a:solidFill>
                <a:latin typeface="+mn-lt"/>
                <a:ea typeface="+mn-ea"/>
                <a:cs typeface="+mn-cs"/>
              </a:rPr>
              <a:t>2. To accomplish this he organized a body of preachers, simple, devout men, who loved the truth and desired nothing so much as to extend it. </a:t>
            </a:r>
          </a:p>
          <a:p>
            <a:r>
              <a:rPr lang="en-US" sz="1200" kern="1200" dirty="0" smtClean="0">
                <a:solidFill>
                  <a:schemeClr val="tx1"/>
                </a:solidFill>
                <a:latin typeface="+mn-lt"/>
                <a:ea typeface="+mn-ea"/>
                <a:cs typeface="+mn-cs"/>
              </a:rPr>
              <a:t>3. These men went everywhere, teaching in the market places, in the streets of the great cities, and in the country lanes. </a:t>
            </a:r>
          </a:p>
          <a:p>
            <a:r>
              <a:rPr lang="en-US" sz="1200" kern="1200" dirty="0" smtClean="0">
                <a:solidFill>
                  <a:schemeClr val="tx1"/>
                </a:solidFill>
                <a:latin typeface="+mn-lt"/>
                <a:ea typeface="+mn-ea"/>
                <a:cs typeface="+mn-cs"/>
              </a:rPr>
              <a:t>4. They sought out the aged, the sick, and the poor, and opened to them the glad tidings of the grace of God.</a:t>
            </a:r>
          </a:p>
          <a:p>
            <a:r>
              <a:rPr lang="en-US" sz="1200" kern="1200" dirty="0" smtClean="0">
                <a:solidFill>
                  <a:schemeClr val="tx1"/>
                </a:solidFill>
                <a:latin typeface="+mn-lt"/>
                <a:ea typeface="+mn-ea"/>
                <a:cs typeface="+mn-cs"/>
              </a:rPr>
              <a:t>5 .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As a professor of theology at Oxford, Wycliffe preached the word of God in the halls of the university. So faithfully did he present the truth to the students under his instruction, that he received the title of "the gospel doctor." </a:t>
            </a:r>
          </a:p>
          <a:p>
            <a:r>
              <a:rPr lang="en-US" sz="1200" kern="1200" dirty="0" smtClean="0">
                <a:solidFill>
                  <a:schemeClr val="tx1"/>
                </a:solidFill>
                <a:latin typeface="+mn-lt"/>
                <a:ea typeface="+mn-ea"/>
                <a:cs typeface="+mn-cs"/>
              </a:rPr>
              <a:t>6. But the greatest work of his life was to be the translation of the Scriptures into the English language. In a work, On the Truth and Meaning of Scripture, he expressed his intention to translate the Bible, so that every man in England might read, in the language in which he was born, the wonderful works of God.</a:t>
            </a: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5</a:t>
            </a:fld>
            <a:endParaRPr lang="en-US"/>
          </a:p>
        </p:txBody>
      </p:sp>
    </p:spTree>
    <p:extLst>
      <p:ext uri="{BB962C8B-B14F-4D97-AF65-F5344CB8AC3E}">
        <p14:creationId xmlns:p14="http://schemas.microsoft.com/office/powerpoint/2010/main" val="191825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Many German students received from Huss their first knowledge of the Bible, and on their return they spread the gospel to their fatherland.</a:t>
            </a:r>
          </a:p>
          <a:p>
            <a:pPr marL="228600" indent="-228600">
              <a:buAutoNum type="arabicPeriod"/>
            </a:pPr>
            <a:r>
              <a:rPr lang="en-US" sz="1200" kern="1200" dirty="0" smtClean="0">
                <a:solidFill>
                  <a:schemeClr val="tx1"/>
                </a:solidFill>
                <a:latin typeface="+mn-lt"/>
                <a:ea typeface="+mn-ea"/>
                <a:cs typeface="+mn-cs"/>
              </a:rPr>
              <a:t>Thus the measures to which the pope resorted to suppress the gospel were causing it to be the more widely extended. "We can do nothing against the truth, but for the truth." 2 Corinthians 13:8.</a:t>
            </a:r>
            <a:r>
              <a:rPr lang="en-US" sz="1200" kern="1200" baseline="0" dirty="0" smtClean="0">
                <a:solidFill>
                  <a:schemeClr val="tx1"/>
                </a:solidFill>
                <a:latin typeface="+mn-lt"/>
                <a:ea typeface="+mn-ea"/>
                <a:cs typeface="+mn-cs"/>
              </a:rPr>
              <a:t> </a:t>
            </a:r>
          </a:p>
          <a:p>
            <a:pPr marL="228600" indent="-228600">
              <a:buAutoNum type="arabicPeriod"/>
            </a:pPr>
            <a:r>
              <a:rPr lang="en-US" sz="1200" kern="1200" dirty="0" smtClean="0">
                <a:solidFill>
                  <a:schemeClr val="tx1"/>
                </a:solidFill>
                <a:latin typeface="+mn-lt"/>
                <a:ea typeface="+mn-ea"/>
                <a:cs typeface="+mn-cs"/>
              </a:rPr>
              <a:t>but there were many and great obstacles for them to meet, and He led them on, step by step, as they could bear it. They were not prepared to receive all the light at once. Like the full glory of the noontide sun to those who have long dwelt in darkness, it would, if presented, have caused them to turn away. Therefore He revealed it to the leaders little by little, as it could be received by the people.</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6</a:t>
            </a:fld>
            <a:endParaRPr lang="en-US"/>
          </a:p>
        </p:txBody>
      </p:sp>
    </p:spTree>
    <p:extLst>
      <p:ext uri="{BB962C8B-B14F-4D97-AF65-F5344CB8AC3E}">
        <p14:creationId xmlns:p14="http://schemas.microsoft.com/office/powerpoint/2010/main" val="46493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D. His propositions attracted universal attention. They were read and reread, and repeated in every direction. Great excitement was created in the university and in the whole city. By     these theses it was shown that the power to grant the pardon of sin, and to remit its penalty, had never been committed to the pope or to any other man. The whole scheme was a farce,--an artifice to extort money by playing upon the superstitions of the people,--a device of Satan to destroy the souls of all who should trust to its lying pretensions. It was also clearly shown that the gospel of Christ is the most valuable treasure of the church, and that the grace of God, therein revealed, is freely bestowed upon all who seek it by repentance and faith.</a:t>
            </a: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7</a:t>
            </a:fld>
            <a:endParaRPr lang="en-US"/>
          </a:p>
        </p:txBody>
      </p:sp>
    </p:spTree>
    <p:extLst>
      <p:ext uri="{BB962C8B-B14F-4D97-AF65-F5344CB8AC3E}">
        <p14:creationId xmlns:p14="http://schemas.microsoft.com/office/powerpoint/2010/main" val="1553581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latin typeface="+mn-lt"/>
                <a:ea typeface="+mn-ea"/>
                <a:cs typeface="+mn-cs"/>
              </a:rPr>
              <a:t>Charles M </a:t>
            </a:r>
            <a:r>
              <a:rPr lang="en-US" sz="1200" kern="1200" dirty="0" err="1" smtClean="0">
                <a:solidFill>
                  <a:schemeClr val="tx1"/>
                </a:solidFill>
                <a:latin typeface="+mn-lt"/>
                <a:ea typeface="+mn-ea"/>
                <a:cs typeface="+mn-cs"/>
              </a:rPr>
              <a:t>Kinny</a:t>
            </a:r>
            <a:r>
              <a:rPr lang="en-US" sz="1200" kern="1200" dirty="0" smtClean="0">
                <a:solidFill>
                  <a:schemeClr val="tx1"/>
                </a:solidFill>
                <a:latin typeface="+mn-lt"/>
                <a:ea typeface="+mn-ea"/>
                <a:cs typeface="+mn-cs"/>
              </a:rPr>
              <a:t> was the first black ordained to the Seventh-day Adventist ministry and was a pioneer in evangelism and church establishment</a:t>
            </a:r>
          </a:p>
          <a:p>
            <a:pPr marL="228600" indent="-228600">
              <a:buAutoNum type="arabicPeriod"/>
            </a:pPr>
            <a:r>
              <a:rPr lang="en-US" sz="1200" kern="1200" dirty="0" smtClean="0">
                <a:solidFill>
                  <a:schemeClr val="tx1"/>
                </a:solidFill>
                <a:latin typeface="+mn-lt"/>
                <a:ea typeface="+mn-ea"/>
                <a:cs typeface="+mn-cs"/>
              </a:rPr>
              <a:t>Britton was Kentucky's first female licensed medical doctor and one of the the state's original black Adventists. Britton was also an outspoken social activist.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8</a:t>
            </a:fld>
            <a:endParaRPr lang="en-US"/>
          </a:p>
        </p:txBody>
      </p:sp>
    </p:spTree>
    <p:extLst>
      <p:ext uri="{BB962C8B-B14F-4D97-AF65-F5344CB8AC3E}">
        <p14:creationId xmlns:p14="http://schemas.microsoft.com/office/powerpoint/2010/main" val="606016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1.The Hardy family converted to Seventh-day Adventism (not officially incorporated at the time) in 1857-possibly the first blacks to do so-and pioneered Adventism in the Grand Rapids,  </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Michigan, area.  In 1872 Hardy was elected supervisor of Gaines Township, Michigan, becoming the first black elected to office in the state of Michigan and the first Adventist politician.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Knight was a leading educator in the Southern United States and the first black woman of any denomination to serve as a missionary in India.</a:t>
            </a:r>
          </a:p>
        </p:txBody>
      </p:sp>
      <p:sp>
        <p:nvSpPr>
          <p:cNvPr id="4" name="Slide Number Placeholder 3"/>
          <p:cNvSpPr>
            <a:spLocks noGrp="1"/>
          </p:cNvSpPr>
          <p:nvPr>
            <p:ph type="sldNum" sz="quarter" idx="10"/>
          </p:nvPr>
        </p:nvSpPr>
        <p:spPr/>
        <p:txBody>
          <a:bodyPr/>
          <a:lstStyle/>
          <a:p>
            <a:fld id="{D36B09B7-328B-AC4A-BC43-EC5E764F82F0}" type="slidenum">
              <a:rPr lang="en-US" smtClean="0"/>
              <a:t>9</a:t>
            </a:fld>
            <a:endParaRPr lang="en-US"/>
          </a:p>
        </p:txBody>
      </p:sp>
    </p:spTree>
    <p:extLst>
      <p:ext uri="{BB962C8B-B14F-4D97-AF65-F5344CB8AC3E}">
        <p14:creationId xmlns:p14="http://schemas.microsoft.com/office/powerpoint/2010/main" val="66168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In November, 1946, the war ended.  Chan Lim Shang married Miss Choi Yuk </a:t>
            </a:r>
            <a:r>
              <a:rPr lang="en-US" sz="1200" kern="1200" dirty="0" err="1" smtClean="0">
                <a:solidFill>
                  <a:schemeClr val="tx1"/>
                </a:solidFill>
                <a:latin typeface="+mn-lt"/>
                <a:ea typeface="+mn-ea"/>
                <a:cs typeface="+mn-cs"/>
              </a:rPr>
              <a:t>Kie</a:t>
            </a:r>
            <a:r>
              <a:rPr lang="en-US" sz="1200" kern="1200" dirty="0" smtClean="0">
                <a:solidFill>
                  <a:schemeClr val="tx1"/>
                </a:solidFill>
                <a:latin typeface="+mn-lt"/>
                <a:ea typeface="+mn-ea"/>
                <a:cs typeface="+mn-cs"/>
              </a:rPr>
              <a:t> (蔡玉姬), Dolores, in </a:t>
            </a:r>
            <a:r>
              <a:rPr lang="en-US" sz="1200" kern="1200" dirty="0" err="1" smtClean="0">
                <a:solidFill>
                  <a:schemeClr val="tx1"/>
                </a:solidFill>
                <a:latin typeface="+mn-lt"/>
                <a:ea typeface="+mn-ea"/>
                <a:cs typeface="+mn-cs"/>
              </a:rPr>
              <a:t>Dongshan</a:t>
            </a:r>
            <a:r>
              <a:rPr lang="en-US" sz="1200" kern="1200" dirty="0" smtClean="0">
                <a:solidFill>
                  <a:schemeClr val="tx1"/>
                </a:solidFill>
                <a:latin typeface="+mn-lt"/>
                <a:ea typeface="+mn-ea"/>
                <a:cs typeface="+mn-cs"/>
              </a:rPr>
              <a:t> (東山), Guangzhou (廣州).  In 1949, the young family relocated with the Mission Office to Hong Kong.  He became Treasurer of the South China Hong Kong-Macau Mission, which was located in Happy Valley, on the Hong Kong Island.  After a few years, he was invited to become the treasurer for the Clear Water Bay Sam Yuk Secondary School in the New Territories in Kowloon, Hong Kong.  He remained there in Clear Water Bay for approximately eight years.  Following his tenure at Clear Water Bay, he was again invited to serve as Treasurer of the South China Hong Kong-Macau Mission in Happy Valley, where his wife assisted him as a bookkeeper in the accounting office.  A few years following the move to Happy Valley, he had the honor of being ordained as a minister.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was during this period from the late 1940’s to near the end of the 1960’s that the church in Hong Kong experienced rapid growth</a:t>
            </a: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10</a:t>
            </a:fld>
            <a:endParaRPr lang="en-US"/>
          </a:p>
        </p:txBody>
      </p:sp>
    </p:spTree>
    <p:extLst>
      <p:ext uri="{BB962C8B-B14F-4D97-AF65-F5344CB8AC3E}">
        <p14:creationId xmlns:p14="http://schemas.microsoft.com/office/powerpoint/2010/main" val="1123163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latin typeface="+mn-lt"/>
                <a:ea typeface="+mn-ea"/>
                <a:cs typeface="+mn-cs"/>
              </a:rPr>
              <a:t>Pastor Chan Woo Shang 陳湖生, also known as Wallace, was born in China on April 10, 1920 and passed away on March 4, 1991 in Loma Linda, CA, USA. His father, Pastor Chan </a:t>
            </a:r>
            <a:r>
              <a:rPr lang="en-US" sz="1200" kern="1200" dirty="0" err="1" smtClean="0">
                <a:solidFill>
                  <a:schemeClr val="tx1"/>
                </a:solidFill>
                <a:latin typeface="+mn-lt"/>
                <a:ea typeface="+mn-ea"/>
                <a:cs typeface="+mn-cs"/>
              </a:rPr>
              <a:t>Chuk</a:t>
            </a:r>
            <a:r>
              <a:rPr lang="en-US" sz="1200" kern="1200" dirty="0" smtClean="0">
                <a:solidFill>
                  <a:schemeClr val="tx1"/>
                </a:solidFill>
                <a:latin typeface="+mn-lt"/>
                <a:ea typeface="+mn-ea"/>
                <a:cs typeface="+mn-cs"/>
              </a:rPr>
              <a:t> Ping (陳竹平), was the first Chinese national ordained minister of the Seventh-day Adventist Church in Guangxi Province, China, and his mother, Madam Ng </a:t>
            </a:r>
            <a:r>
              <a:rPr lang="en-US" sz="1200" kern="1200" dirty="0" err="1" smtClean="0">
                <a:solidFill>
                  <a:schemeClr val="tx1"/>
                </a:solidFill>
                <a:latin typeface="+mn-lt"/>
                <a:ea typeface="+mn-ea"/>
                <a:cs typeface="+mn-cs"/>
              </a:rPr>
              <a:t>Wai</a:t>
            </a:r>
            <a:r>
              <a:rPr lang="en-US" sz="1200" kern="1200" dirty="0" smtClean="0">
                <a:solidFill>
                  <a:schemeClr val="tx1"/>
                </a:solidFill>
                <a:latin typeface="+mn-lt"/>
                <a:ea typeface="+mn-ea"/>
                <a:cs typeface="+mn-cs"/>
              </a:rPr>
              <a:t> Chun (吳慰珍), was a Bible worker at that time.</a:t>
            </a:r>
          </a:p>
          <a:p>
            <a:pPr marL="228600" indent="-228600">
              <a:buAutoNum type="arabicPeriod"/>
            </a:pPr>
            <a:r>
              <a:rPr lang="en-US" sz="1200" kern="1200" dirty="0" smtClean="0">
                <a:solidFill>
                  <a:schemeClr val="tx1"/>
                </a:solidFill>
                <a:latin typeface="+mn-lt"/>
                <a:ea typeface="+mn-ea"/>
                <a:cs typeface="+mn-cs"/>
              </a:rPr>
              <a:t>In the early days, he was a Bible teacher in China. He then became a minister and pastored the Boundary Street Seventh-day Adventist Church in Kowloon, Hong Kong in 1952. He remained in that position for 6 years. Under his leadership, that church continued to grow in membership, and became known simply as the Kowloon Church, as it had the largest membership among all Adventist churches in that city.</a:t>
            </a:r>
          </a:p>
          <a:p>
            <a:pPr marL="228600" indent="-228600">
              <a:buAutoNum type="arabicPeriod"/>
            </a:pPr>
            <a:r>
              <a:rPr lang="en-US" sz="1200" kern="1200" dirty="0" smtClean="0">
                <a:solidFill>
                  <a:schemeClr val="tx1"/>
                </a:solidFill>
                <a:latin typeface="+mn-lt"/>
                <a:ea typeface="+mn-ea"/>
                <a:cs typeface="+mn-cs"/>
              </a:rPr>
              <a:t>In 1958, he was elected to be a representative for the China Division to the General Conference Session in the United States. After the Session was over, he was invited to hold  an evangelistic series in San Francisco, CA. At around that time, November 1959, his wife, Minnie and their 3 children flew over from Hong Kong as immigrants to join him in San Francisco. The Evangelistic Meetings were a big success. As a result, he was invited to go to Los Angeles to start a new Seventh-day Adventist Church for the Chinese people in that city. At that time, San Francisco Chinese Church was the only Chinese SDA Church in North America.</a:t>
            </a:r>
          </a:p>
          <a:p>
            <a:pPr marL="228600" indent="-228600">
              <a:buAutoNum type="arabicPeriod"/>
            </a:pPr>
            <a:r>
              <a:rPr lang="en-US" sz="1200" kern="1200" dirty="0" smtClean="0">
                <a:solidFill>
                  <a:schemeClr val="tx1"/>
                </a:solidFill>
                <a:latin typeface="+mn-lt"/>
                <a:ea typeface="+mn-ea"/>
                <a:cs typeface="+mn-cs"/>
              </a:rPr>
              <a:t>Elder G. C. </a:t>
            </a:r>
            <a:r>
              <a:rPr lang="en-US" sz="1200" kern="1200" dirty="0" err="1" smtClean="0">
                <a:solidFill>
                  <a:schemeClr val="tx1"/>
                </a:solidFill>
                <a:latin typeface="+mn-lt"/>
                <a:ea typeface="+mn-ea"/>
                <a:cs typeface="+mn-cs"/>
              </a:rPr>
              <a:t>Tenny</a:t>
            </a:r>
            <a:r>
              <a:rPr lang="en-US" sz="1200" kern="1200" dirty="0" smtClean="0">
                <a:solidFill>
                  <a:schemeClr val="tx1"/>
                </a:solidFill>
                <a:latin typeface="+mn-lt"/>
                <a:ea typeface="+mn-ea"/>
                <a:cs typeface="+mn-cs"/>
              </a:rPr>
              <a:t> being the first General Conference worker to travel from Adelaide, Melbourne to India on Wednesday, October 12, 1892. First Elder G.C. </a:t>
            </a:r>
            <a:r>
              <a:rPr lang="en-US" sz="1200" kern="1200" dirty="0" err="1" smtClean="0">
                <a:solidFill>
                  <a:schemeClr val="tx1"/>
                </a:solidFill>
                <a:latin typeface="+mn-lt"/>
                <a:ea typeface="+mn-ea"/>
                <a:cs typeface="+mn-cs"/>
              </a:rPr>
              <a:t>Tenny</a:t>
            </a:r>
            <a:r>
              <a:rPr lang="en-US" sz="1200" kern="1200" dirty="0" smtClean="0">
                <a:solidFill>
                  <a:schemeClr val="tx1"/>
                </a:solidFill>
                <a:latin typeface="+mn-lt"/>
                <a:ea typeface="+mn-ea"/>
                <a:cs typeface="+mn-cs"/>
              </a:rPr>
              <a:t> had spent few thoughtful days with Mrs. Ellen G. White and A.G. </a:t>
            </a:r>
            <a:r>
              <a:rPr lang="en-US" sz="1200" kern="1200" dirty="0" err="1" smtClean="0">
                <a:solidFill>
                  <a:schemeClr val="tx1"/>
                </a:solidFill>
                <a:latin typeface="+mn-lt"/>
                <a:ea typeface="+mn-ea"/>
                <a:cs typeface="+mn-cs"/>
              </a:rPr>
              <a:t>Daniells</a:t>
            </a:r>
            <a:r>
              <a:rPr lang="en-US" sz="1200" kern="1200" dirty="0" smtClean="0">
                <a:solidFill>
                  <a:schemeClr val="tx1"/>
                </a:solidFill>
                <a:latin typeface="+mn-lt"/>
                <a:ea typeface="+mn-ea"/>
                <a:cs typeface="+mn-cs"/>
              </a:rPr>
              <a:t>; and then bored a steamship named “</a:t>
            </a:r>
            <a:r>
              <a:rPr lang="en-US" sz="1200" kern="1200" dirty="0" err="1" smtClean="0">
                <a:solidFill>
                  <a:schemeClr val="tx1"/>
                </a:solidFill>
                <a:latin typeface="+mn-lt"/>
                <a:ea typeface="+mn-ea"/>
                <a:cs typeface="+mn-cs"/>
              </a:rPr>
              <a:t>Massilia</a:t>
            </a:r>
            <a:r>
              <a:rPr lang="en-US" sz="1200" kern="1200" dirty="0" smtClean="0">
                <a:solidFill>
                  <a:schemeClr val="tx1"/>
                </a:solidFill>
                <a:latin typeface="+mn-lt"/>
                <a:ea typeface="+mn-ea"/>
                <a:cs typeface="+mn-cs"/>
              </a:rPr>
              <a:t>” to Colombo to travel to Calcutta, India for the first time in Adventist history </a:t>
            </a:r>
          </a:p>
          <a:p>
            <a:pPr marL="228600" indent="-228600">
              <a:buAutoNum type="arabicPeriod"/>
            </a:pPr>
            <a:endParaRPr lang="en-US" sz="1200" kern="1200" dirty="0" smtClean="0">
              <a:solidFill>
                <a:schemeClr val="tx1"/>
              </a:solidFill>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D36B09B7-328B-AC4A-BC43-EC5E764F82F0}" type="slidenum">
              <a:rPr lang="en-US" smtClean="0"/>
              <a:t>11</a:t>
            </a:fld>
            <a:endParaRPr lang="en-US"/>
          </a:p>
        </p:txBody>
      </p:sp>
    </p:spTree>
    <p:extLst>
      <p:ext uri="{BB962C8B-B14F-4D97-AF65-F5344CB8AC3E}">
        <p14:creationId xmlns:p14="http://schemas.microsoft.com/office/powerpoint/2010/main" val="47802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GB"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GB"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GB"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GB"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GB"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GB"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GB"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GB"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1/28/16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1132367"/>
          </a:xfrm>
        </p:spPr>
        <p:txBody>
          <a:bodyPr/>
          <a:lstStyle/>
          <a:p>
            <a:r>
              <a:rPr lang="en-US" dirty="0" smtClean="0"/>
              <a:t>Pathfinder Club Outreach</a:t>
            </a:r>
            <a:endParaRPr lang="en-US" dirty="0"/>
          </a:p>
        </p:txBody>
      </p:sp>
      <p:sp>
        <p:nvSpPr>
          <p:cNvPr id="3" name="Subtitle 2"/>
          <p:cNvSpPr>
            <a:spLocks noGrp="1"/>
          </p:cNvSpPr>
          <p:nvPr>
            <p:ph type="subTitle" idx="1"/>
          </p:nvPr>
        </p:nvSpPr>
        <p:spPr>
          <a:xfrm>
            <a:off x="2589213" y="3923415"/>
            <a:ext cx="8915399" cy="1424762"/>
          </a:xfrm>
        </p:spPr>
        <p:txBody>
          <a:bodyPr>
            <a:normAutofit/>
          </a:bodyPr>
          <a:lstStyle/>
          <a:p>
            <a:pPr algn="ctr"/>
            <a:r>
              <a:rPr lang="en-US" dirty="0" smtClean="0"/>
              <a:t>Pastor Kevin K Johns</a:t>
            </a:r>
          </a:p>
          <a:p>
            <a:pPr algn="ctr"/>
            <a:r>
              <a:rPr lang="en-US" dirty="0" smtClean="0"/>
              <a:t>Director</a:t>
            </a:r>
          </a:p>
          <a:p>
            <a:pPr algn="ctr"/>
            <a:r>
              <a:rPr lang="en-US" dirty="0" smtClean="0"/>
              <a:t>South England Conference</a:t>
            </a:r>
            <a:endParaRPr lang="en-US" dirty="0"/>
          </a:p>
        </p:txBody>
      </p:sp>
    </p:spTree>
    <p:extLst>
      <p:ext uri="{BB962C8B-B14F-4D97-AF65-F5344CB8AC3E}">
        <p14:creationId xmlns:p14="http://schemas.microsoft.com/office/powerpoint/2010/main" val="37575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24494" y="532765"/>
            <a:ext cx="1683068" cy="2614474"/>
          </a:xfrm>
        </p:spPr>
      </p:pic>
      <p:pic>
        <p:nvPicPr>
          <p:cNvPr id="5" name="Picture 4"/>
          <p:cNvPicPr>
            <a:picLocks noChangeAspect="1"/>
          </p:cNvPicPr>
          <p:nvPr/>
        </p:nvPicPr>
        <p:blipFill>
          <a:blip r:embed="rId4"/>
          <a:stretch>
            <a:fillRect/>
          </a:stretch>
        </p:blipFill>
        <p:spPr>
          <a:xfrm>
            <a:off x="7964377" y="426440"/>
            <a:ext cx="2094023" cy="2614474"/>
          </a:xfrm>
          <a:prstGeom prst="rect">
            <a:avLst/>
          </a:prstGeom>
        </p:spPr>
      </p:pic>
      <p:sp>
        <p:nvSpPr>
          <p:cNvPr id="6" name="Rectangle 5"/>
          <p:cNvSpPr/>
          <p:nvPr/>
        </p:nvSpPr>
        <p:spPr>
          <a:xfrm>
            <a:off x="1924495" y="3244334"/>
            <a:ext cx="3689496" cy="338554"/>
          </a:xfrm>
          <a:prstGeom prst="rect">
            <a:avLst/>
          </a:prstGeom>
        </p:spPr>
        <p:txBody>
          <a:bodyPr wrap="square">
            <a:spAutoFit/>
          </a:bodyPr>
          <a:lstStyle/>
          <a:p>
            <a:r>
              <a:rPr lang="en-US" sz="1600" dirty="0">
                <a:solidFill>
                  <a:srgbClr val="566128"/>
                </a:solidFill>
                <a:latin typeface="Georgia" charset="0"/>
              </a:rPr>
              <a:t>Chan Lim Shang as a student in 1934</a:t>
            </a:r>
            <a:endParaRPr lang="en-US" sz="1600" dirty="0"/>
          </a:p>
        </p:txBody>
      </p:sp>
      <p:sp>
        <p:nvSpPr>
          <p:cNvPr id="7" name="Rectangle 6"/>
          <p:cNvSpPr/>
          <p:nvPr/>
        </p:nvSpPr>
        <p:spPr>
          <a:xfrm>
            <a:off x="7868093" y="3244334"/>
            <a:ext cx="2434855" cy="369332"/>
          </a:xfrm>
          <a:prstGeom prst="rect">
            <a:avLst/>
          </a:prstGeom>
        </p:spPr>
        <p:txBody>
          <a:bodyPr wrap="square">
            <a:spAutoFit/>
          </a:bodyPr>
          <a:lstStyle/>
          <a:p>
            <a:r>
              <a:rPr lang="en-US" dirty="0">
                <a:solidFill>
                  <a:srgbClr val="566128"/>
                </a:solidFill>
                <a:latin typeface="Georgia" charset="0"/>
              </a:rPr>
              <a:t>Chan Lim Shang 1993</a:t>
            </a:r>
            <a:endParaRPr lang="en-US" dirty="0"/>
          </a:p>
        </p:txBody>
      </p:sp>
    </p:spTree>
    <p:extLst>
      <p:ext uri="{BB962C8B-B14F-4D97-AF65-F5344CB8AC3E}">
        <p14:creationId xmlns:p14="http://schemas.microsoft.com/office/powerpoint/2010/main" val="15735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56391" y="819945"/>
            <a:ext cx="2288431" cy="2274129"/>
          </a:xfrm>
        </p:spPr>
      </p:pic>
      <p:sp>
        <p:nvSpPr>
          <p:cNvPr id="5" name="Rectangle 4"/>
          <p:cNvSpPr/>
          <p:nvPr/>
        </p:nvSpPr>
        <p:spPr>
          <a:xfrm>
            <a:off x="4401880" y="1414130"/>
            <a:ext cx="2828260" cy="369332"/>
          </a:xfrm>
          <a:prstGeom prst="rect">
            <a:avLst/>
          </a:prstGeom>
        </p:spPr>
        <p:txBody>
          <a:bodyPr wrap="square">
            <a:spAutoFit/>
          </a:bodyPr>
          <a:lstStyle/>
          <a:p>
            <a:r>
              <a:rPr lang="en-US" dirty="0">
                <a:solidFill>
                  <a:srgbClr val="566128"/>
                </a:solidFill>
                <a:latin typeface="Georgia" charset="0"/>
              </a:rPr>
              <a:t>Pastor Chan Woo Shang</a:t>
            </a:r>
            <a:endParaRPr lang="en-US" dirty="0"/>
          </a:p>
        </p:txBody>
      </p:sp>
      <p:pic>
        <p:nvPicPr>
          <p:cNvPr id="6" name="Picture 5"/>
          <p:cNvPicPr>
            <a:picLocks noChangeAspect="1"/>
          </p:cNvPicPr>
          <p:nvPr/>
        </p:nvPicPr>
        <p:blipFill>
          <a:blip r:embed="rId4"/>
          <a:stretch>
            <a:fillRect/>
          </a:stretch>
        </p:blipFill>
        <p:spPr>
          <a:xfrm>
            <a:off x="1403498" y="3862500"/>
            <a:ext cx="3699857" cy="2739929"/>
          </a:xfrm>
          <a:prstGeom prst="rect">
            <a:avLst/>
          </a:prstGeom>
        </p:spPr>
      </p:pic>
      <p:sp>
        <p:nvSpPr>
          <p:cNvPr id="7" name="Rectangle 6"/>
          <p:cNvSpPr/>
          <p:nvPr/>
        </p:nvSpPr>
        <p:spPr>
          <a:xfrm>
            <a:off x="5932967" y="4721658"/>
            <a:ext cx="3104706" cy="369332"/>
          </a:xfrm>
          <a:prstGeom prst="rect">
            <a:avLst/>
          </a:prstGeom>
        </p:spPr>
        <p:txBody>
          <a:bodyPr wrap="square">
            <a:spAutoFit/>
          </a:bodyPr>
          <a:lstStyle/>
          <a:p>
            <a:r>
              <a:rPr lang="en-US" b="1" dirty="0">
                <a:solidFill>
                  <a:srgbClr val="414141"/>
                </a:solidFill>
                <a:latin typeface="ArialMT" charset="0"/>
              </a:rPr>
              <a:t>G. C. </a:t>
            </a:r>
            <a:r>
              <a:rPr lang="en-US" b="1" dirty="0" err="1">
                <a:solidFill>
                  <a:srgbClr val="414141"/>
                </a:solidFill>
                <a:latin typeface="ArialMT" charset="0"/>
              </a:rPr>
              <a:t>Tenney</a:t>
            </a:r>
            <a:r>
              <a:rPr lang="en-US" b="1" dirty="0">
                <a:solidFill>
                  <a:srgbClr val="414141"/>
                </a:solidFill>
                <a:latin typeface="ArialMT" charset="0"/>
              </a:rPr>
              <a:t> and family</a:t>
            </a:r>
            <a:endParaRPr lang="en-US" dirty="0"/>
          </a:p>
        </p:txBody>
      </p:sp>
    </p:spTree>
    <p:extLst>
      <p:ext uri="{BB962C8B-B14F-4D97-AF65-F5344CB8AC3E}">
        <p14:creationId xmlns:p14="http://schemas.microsoft.com/office/powerpoint/2010/main" val="63393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for discussion:</a:t>
            </a:r>
            <a:endParaRPr lang="en-US" dirty="0"/>
          </a:p>
        </p:txBody>
      </p:sp>
      <p:sp>
        <p:nvSpPr>
          <p:cNvPr id="3" name="Content Placeholder 2"/>
          <p:cNvSpPr>
            <a:spLocks noGrp="1"/>
          </p:cNvSpPr>
          <p:nvPr>
            <p:ph idx="1"/>
          </p:nvPr>
        </p:nvSpPr>
        <p:spPr/>
        <p:txBody>
          <a:bodyPr/>
          <a:lstStyle/>
          <a:p>
            <a:r>
              <a:rPr lang="en-US" dirty="0" smtClean="0"/>
              <a:t>1. Where are today’s 12 &amp; 17 year olds?</a:t>
            </a:r>
          </a:p>
          <a:p>
            <a:r>
              <a:rPr lang="en-US" dirty="0" smtClean="0"/>
              <a:t>2. Why?</a:t>
            </a:r>
          </a:p>
          <a:p>
            <a:r>
              <a:rPr lang="en-US" dirty="0" smtClean="0"/>
              <a:t>When and where will change occur?</a:t>
            </a:r>
          </a:p>
        </p:txBody>
      </p:sp>
    </p:spTree>
    <p:extLst>
      <p:ext uri="{BB962C8B-B14F-4D97-AF65-F5344CB8AC3E}">
        <p14:creationId xmlns:p14="http://schemas.microsoft.com/office/powerpoint/2010/main" val="111751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Outreach Connections</a:t>
            </a:r>
            <a:endParaRPr lang="en-US" dirty="0"/>
          </a:p>
        </p:txBody>
      </p:sp>
      <p:sp>
        <p:nvSpPr>
          <p:cNvPr id="3" name="Content Placeholder 2"/>
          <p:cNvSpPr>
            <a:spLocks noGrp="1"/>
          </p:cNvSpPr>
          <p:nvPr>
            <p:ph idx="1"/>
          </p:nvPr>
        </p:nvSpPr>
        <p:spPr>
          <a:xfrm>
            <a:off x="2592924" y="1562986"/>
            <a:ext cx="8911687" cy="4348236"/>
          </a:xfrm>
        </p:spPr>
        <p:txBody>
          <a:bodyPr>
            <a:normAutofit fontScale="92500" lnSpcReduction="20000"/>
          </a:bodyPr>
          <a:lstStyle/>
          <a:p>
            <a:r>
              <a:rPr lang="en-US" b="1" dirty="0" smtClean="0"/>
              <a:t>Staff to staff</a:t>
            </a:r>
          </a:p>
          <a:p>
            <a:r>
              <a:rPr lang="en-US" dirty="0" smtClean="0"/>
              <a:t>Recruiting staff members is often the most challenging task of the club director.</a:t>
            </a:r>
          </a:p>
          <a:p>
            <a:r>
              <a:rPr lang="en-US" dirty="0" smtClean="0"/>
              <a:t>Finding people who are willing to give of their time and who have the necessary skills can be difficult.</a:t>
            </a:r>
          </a:p>
          <a:p>
            <a:r>
              <a:rPr lang="en-US" dirty="0" smtClean="0"/>
              <a:t>Non-Adventist staff – specialist skills</a:t>
            </a:r>
          </a:p>
          <a:p>
            <a:endParaRPr lang="en-US" dirty="0" smtClean="0"/>
          </a:p>
          <a:p>
            <a:r>
              <a:rPr lang="en-US" b="1" dirty="0" smtClean="0"/>
              <a:t>Staff to Pathfinder</a:t>
            </a:r>
          </a:p>
          <a:p>
            <a:r>
              <a:rPr lang="en-US" dirty="0" smtClean="0"/>
              <a:t>Pathfinders are generally non-members of the church who attend church every week!</a:t>
            </a:r>
          </a:p>
          <a:p>
            <a:r>
              <a:rPr lang="en-US" dirty="0" smtClean="0"/>
              <a:t>As a staff member, you will want to do your best to guide your Pathfinders along the path to Jesus.</a:t>
            </a:r>
          </a:p>
          <a:p>
            <a:r>
              <a:rPr lang="en-US" dirty="0" smtClean="0"/>
              <a:t>You need to be on that path yourself in order to lead someone else! </a:t>
            </a:r>
          </a:p>
          <a:p>
            <a:r>
              <a:rPr lang="en-US" dirty="0" smtClean="0"/>
              <a:t>Set the right example – dedicate yourself to the of God and review the commitments you have made to Him and to the church. A good place to start that review is the baptismal vows.</a:t>
            </a:r>
            <a:endParaRPr lang="en-US" dirty="0"/>
          </a:p>
        </p:txBody>
      </p:sp>
    </p:spTree>
    <p:extLst>
      <p:ext uri="{BB962C8B-B14F-4D97-AF65-F5344CB8AC3E}">
        <p14:creationId xmlns:p14="http://schemas.microsoft.com/office/powerpoint/2010/main" val="1753005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6" end="6"/>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p:tgtEl>
                                          <p:spTgt spid="3">
                                            <p:txEl>
                                              <p:pRg st="8" end="8"/>
                                            </p:txEl>
                                          </p:spTgt>
                                        </p:tgtEl>
                                        <p:attrNameLst>
                                          <p:attrName>ppt_y</p:attrName>
                                        </p:attrNameLst>
                                      </p:cBhvr>
                                      <p:tavLst>
                                        <p:tav tm="0">
                                          <p:val>
                                            <p:strVal val="#ppt_y+#ppt_h*1.125000"/>
                                          </p:val>
                                        </p:tav>
                                        <p:tav tm="100000">
                                          <p:val>
                                            <p:strVal val="#ppt_y"/>
                                          </p:val>
                                        </p:tav>
                                      </p:tavLst>
                                    </p:anim>
                                    <p:animEffect transition="in" filter="wipe(up)">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5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56121" y="680484"/>
            <a:ext cx="9048491" cy="5230738"/>
          </a:xfrm>
        </p:spPr>
        <p:txBody>
          <a:bodyPr>
            <a:normAutofit lnSpcReduction="10000"/>
          </a:bodyPr>
          <a:lstStyle/>
          <a:p>
            <a:r>
              <a:rPr lang="en-US" dirty="0" smtClean="0"/>
              <a:t>Encourage Pathfinders to complete outreach </a:t>
            </a:r>
            <a:r>
              <a:rPr lang="en-US" dirty="0" err="1" smtClean="0"/>
              <a:t>honours</a:t>
            </a:r>
            <a:endParaRPr lang="en-US" dirty="0" smtClean="0"/>
          </a:p>
          <a:p>
            <a:endParaRPr lang="en-US" dirty="0" smtClean="0"/>
          </a:p>
          <a:p>
            <a:r>
              <a:rPr lang="en-US" b="1" dirty="0" smtClean="0"/>
              <a:t>Pathfinder to Pathfinder</a:t>
            </a:r>
          </a:p>
          <a:p>
            <a:r>
              <a:rPr lang="en-US" dirty="0" smtClean="0"/>
              <a:t>Support each other</a:t>
            </a:r>
          </a:p>
          <a:p>
            <a:endParaRPr lang="en-US" dirty="0" smtClean="0"/>
          </a:p>
          <a:p>
            <a:r>
              <a:rPr lang="en-US" b="1" dirty="0" smtClean="0"/>
              <a:t>Club to church family</a:t>
            </a:r>
          </a:p>
          <a:p>
            <a:r>
              <a:rPr lang="en-US" dirty="0" smtClean="0"/>
              <a:t>Adopt a Grandparent</a:t>
            </a:r>
          </a:p>
          <a:p>
            <a:endParaRPr lang="en-US" dirty="0" smtClean="0"/>
          </a:p>
          <a:p>
            <a:r>
              <a:rPr lang="en-US" b="1" dirty="0" smtClean="0"/>
              <a:t>Club to community</a:t>
            </a:r>
          </a:p>
          <a:p>
            <a:r>
              <a:rPr lang="en-US" dirty="0" smtClean="0"/>
              <a:t>Serve hot breakfast to the homeless</a:t>
            </a:r>
          </a:p>
          <a:p>
            <a:r>
              <a:rPr lang="en-US" dirty="0" smtClean="0"/>
              <a:t>Do a community clean up</a:t>
            </a:r>
          </a:p>
          <a:p>
            <a:endParaRPr lang="en-US" dirty="0" smtClean="0"/>
          </a:p>
          <a:p>
            <a:r>
              <a:rPr lang="en-US" b="1" dirty="0" smtClean="0"/>
              <a:t>Pathfinder to community</a:t>
            </a:r>
          </a:p>
          <a:p>
            <a:r>
              <a:rPr lang="en-US" dirty="0" smtClean="0"/>
              <a:t>Invite a non-Adventist friend to pathfinder club </a:t>
            </a:r>
          </a:p>
          <a:p>
            <a:endParaRPr lang="en-US" b="1" dirty="0" smtClean="0"/>
          </a:p>
          <a:p>
            <a:endParaRPr lang="en-US" dirty="0" smtClean="0"/>
          </a:p>
          <a:p>
            <a:endParaRPr lang="en-US" dirty="0"/>
          </a:p>
        </p:txBody>
      </p:sp>
    </p:spTree>
    <p:extLst>
      <p:ext uri="{BB962C8B-B14F-4D97-AF65-F5344CB8AC3E}">
        <p14:creationId xmlns:p14="http://schemas.microsoft.com/office/powerpoint/2010/main" val="3519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 calcmode="lin" valueType="num">
                                      <p:cBhvr additive="base">
                                        <p:cTn id="4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 calcmode="lin" valueType="num">
                                      <p:cBhvr additive="base">
                                        <p:cTn id="55"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13" end="13"/>
                                            </p:txEl>
                                          </p:spTgt>
                                        </p:tgtEl>
                                        <p:attrNameLst>
                                          <p:attrName>style.visibility</p:attrName>
                                        </p:attrNameLst>
                                      </p:cBhvr>
                                      <p:to>
                                        <p:strVal val="visible"/>
                                      </p:to>
                                    </p:set>
                                    <p:anim calcmode="lin" valueType="num">
                                      <p:cBhvr additive="base">
                                        <p:cTn id="61"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768755"/>
          </a:xfrm>
        </p:spPr>
        <p:txBody>
          <a:bodyPr/>
          <a:lstStyle/>
          <a:p>
            <a:r>
              <a:rPr lang="en-US" dirty="0" smtClean="0"/>
              <a:t>Examples of Creative Outreach</a:t>
            </a:r>
            <a:endParaRPr lang="en-US" dirty="0"/>
          </a:p>
        </p:txBody>
      </p:sp>
      <p:sp>
        <p:nvSpPr>
          <p:cNvPr id="3" name="Content Placeholder 2"/>
          <p:cNvSpPr>
            <a:spLocks noGrp="1"/>
          </p:cNvSpPr>
          <p:nvPr>
            <p:ph idx="1"/>
          </p:nvPr>
        </p:nvSpPr>
        <p:spPr>
          <a:xfrm>
            <a:off x="2592924" y="1392865"/>
            <a:ext cx="8911687" cy="4518357"/>
          </a:xfrm>
        </p:spPr>
        <p:txBody>
          <a:bodyPr/>
          <a:lstStyle/>
          <a:p>
            <a:r>
              <a:rPr lang="en-US" b="1" dirty="0" smtClean="0"/>
              <a:t>SEC Pathfinder Level involvement examples</a:t>
            </a:r>
          </a:p>
          <a:p>
            <a:r>
              <a:rPr lang="en-US" dirty="0" smtClean="0"/>
              <a:t>Pathfinder Bible Experience</a:t>
            </a:r>
          </a:p>
          <a:p>
            <a:r>
              <a:rPr lang="en-US" dirty="0" smtClean="0"/>
              <a:t>Teen Leadership Training</a:t>
            </a:r>
          </a:p>
          <a:p>
            <a:r>
              <a:rPr lang="en-US" dirty="0" smtClean="0"/>
              <a:t>Camporee</a:t>
            </a:r>
          </a:p>
          <a:p>
            <a:endParaRPr lang="en-US" dirty="0"/>
          </a:p>
          <a:p>
            <a:r>
              <a:rPr lang="en-US" b="1" dirty="0" smtClean="0"/>
              <a:t>Local club involvement examples</a:t>
            </a:r>
          </a:p>
          <a:p>
            <a:r>
              <a:rPr lang="en-US" dirty="0" smtClean="0"/>
              <a:t>Involvement in local community events</a:t>
            </a:r>
          </a:p>
          <a:p>
            <a:r>
              <a:rPr lang="en-US" dirty="0" smtClean="0"/>
              <a:t>Provide a church service at a nursing home</a:t>
            </a:r>
          </a:p>
          <a:p>
            <a:r>
              <a:rPr lang="en-US" dirty="0" smtClean="0"/>
              <a:t>Deliver small gifts to patients and families in the children’s ward at local hospital (toys, care packages, etc.)</a:t>
            </a:r>
          </a:p>
          <a:p>
            <a:r>
              <a:rPr lang="en-US" dirty="0" smtClean="0"/>
              <a:t>Remembrance Day parade.</a:t>
            </a:r>
          </a:p>
          <a:p>
            <a:endParaRPr lang="en-US" b="1" dirty="0" smtClean="0"/>
          </a:p>
          <a:p>
            <a:endParaRPr lang="en-US" b="1" dirty="0"/>
          </a:p>
        </p:txBody>
      </p:sp>
    </p:spTree>
    <p:extLst>
      <p:ext uri="{BB962C8B-B14F-4D97-AF65-F5344CB8AC3E}">
        <p14:creationId xmlns:p14="http://schemas.microsoft.com/office/powerpoint/2010/main" val="101741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additive="base">
                                        <p:cTn id="4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 calcmode="lin" valueType="num">
                                      <p:cBhvr additive="base">
                                        <p:cTn id="5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 calcmode="lin" valueType="num">
                                      <p:cBhvr additive="base">
                                        <p:cTn id="5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3" y="624110"/>
            <a:ext cx="8915400" cy="651797"/>
          </a:xfrm>
        </p:spPr>
        <p:txBody>
          <a:bodyPr/>
          <a:lstStyle/>
          <a:p>
            <a:r>
              <a:rPr lang="en-US" dirty="0" smtClean="0"/>
              <a:t>Small Group Work</a:t>
            </a:r>
            <a:endParaRPr lang="en-US" dirty="0"/>
          </a:p>
        </p:txBody>
      </p:sp>
      <p:sp>
        <p:nvSpPr>
          <p:cNvPr id="3" name="Content Placeholder 2"/>
          <p:cNvSpPr>
            <a:spLocks noGrp="1"/>
          </p:cNvSpPr>
          <p:nvPr>
            <p:ph idx="1"/>
          </p:nvPr>
        </p:nvSpPr>
        <p:spPr>
          <a:xfrm>
            <a:off x="2589212" y="1605516"/>
            <a:ext cx="8915399" cy="4305706"/>
          </a:xfrm>
        </p:spPr>
        <p:txBody>
          <a:bodyPr/>
          <a:lstStyle/>
          <a:p>
            <a:r>
              <a:rPr lang="en-US" dirty="0" smtClean="0"/>
              <a:t>Staff to Staff</a:t>
            </a:r>
          </a:p>
          <a:p>
            <a:r>
              <a:rPr lang="en-US" dirty="0" smtClean="0"/>
              <a:t>Staff to Pathfinder</a:t>
            </a:r>
          </a:p>
          <a:p>
            <a:r>
              <a:rPr lang="en-US" dirty="0" smtClean="0"/>
              <a:t>Pathfinder to Pathfinder</a:t>
            </a:r>
          </a:p>
          <a:p>
            <a:r>
              <a:rPr lang="en-US" dirty="0" smtClean="0"/>
              <a:t>Club to church family</a:t>
            </a:r>
          </a:p>
          <a:p>
            <a:r>
              <a:rPr lang="en-US" dirty="0" smtClean="0"/>
              <a:t>Club to Community</a:t>
            </a:r>
          </a:p>
          <a:p>
            <a:r>
              <a:rPr lang="en-US" dirty="0" smtClean="0"/>
              <a:t>Pathfinder to Community</a:t>
            </a:r>
          </a:p>
          <a:p>
            <a:endParaRPr lang="en-US" dirty="0"/>
          </a:p>
          <a:p>
            <a:r>
              <a:rPr lang="en-US" dirty="0" smtClean="0"/>
              <a:t>Divide into 6 groups. Each group appointed one of the outreach connections above. List at least five creative outreach ideas for your outreach connection. </a:t>
            </a:r>
            <a:endParaRPr lang="en-US" dirty="0"/>
          </a:p>
        </p:txBody>
      </p:sp>
    </p:spTree>
    <p:extLst>
      <p:ext uri="{BB962C8B-B14F-4D97-AF65-F5344CB8AC3E}">
        <p14:creationId xmlns:p14="http://schemas.microsoft.com/office/powerpoint/2010/main" val="136625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additive="base">
                                        <p:cTn id="48"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8" cy="758123"/>
          </a:xfrm>
        </p:spPr>
        <p:txBody>
          <a:bodyPr/>
          <a:lstStyle/>
          <a:p>
            <a:r>
              <a:rPr lang="en-US" dirty="0" smtClean="0"/>
              <a:t>Biblical Requirement</a:t>
            </a:r>
            <a:endParaRPr lang="en-US" dirty="0"/>
          </a:p>
        </p:txBody>
      </p:sp>
      <p:sp>
        <p:nvSpPr>
          <p:cNvPr id="3" name="Content Placeholder 2"/>
          <p:cNvSpPr>
            <a:spLocks noGrp="1"/>
          </p:cNvSpPr>
          <p:nvPr>
            <p:ph idx="1"/>
          </p:nvPr>
        </p:nvSpPr>
        <p:spPr>
          <a:xfrm>
            <a:off x="2592924" y="1509823"/>
            <a:ext cx="8911687" cy="4401399"/>
          </a:xfrm>
        </p:spPr>
        <p:txBody>
          <a:bodyPr/>
          <a:lstStyle/>
          <a:p>
            <a:r>
              <a:rPr lang="en-US" b="1" dirty="0" smtClean="0"/>
              <a:t>Go ye therefore and teach all nations, baptizing then in the name of the Father, and of the Son, and of the Holy Ghost:</a:t>
            </a:r>
          </a:p>
          <a:p>
            <a:r>
              <a:rPr lang="en-US" b="1" dirty="0" smtClean="0"/>
              <a:t>Teaching them to observe all things whatsoever I have commanded you: and, lo. I am with you always, even unto the end of the world. Matt 28:19 &amp; 20</a:t>
            </a:r>
          </a:p>
          <a:p>
            <a:r>
              <a:rPr lang="en-US" dirty="0" smtClean="0"/>
              <a:t>Three step process:</a:t>
            </a:r>
          </a:p>
          <a:p>
            <a:r>
              <a:rPr lang="en-US" dirty="0" smtClean="0"/>
              <a:t>1. Evangelism – teaching all “nations” (or people groups, nationalities, race, </a:t>
            </a:r>
            <a:r>
              <a:rPr lang="en-US" dirty="0" err="1" smtClean="0"/>
              <a:t>etc</a:t>
            </a:r>
            <a:r>
              <a:rPr lang="en-US" dirty="0" smtClean="0"/>
              <a:t>) about the gospel (or ”good news”) of Jesus’ atoning death and resurrection.</a:t>
            </a:r>
          </a:p>
          <a:p>
            <a:r>
              <a:rPr lang="en-US" dirty="0" smtClean="0"/>
              <a:t>2. Baptism - The first step of obedience for those who have received Christ, and the act that publically confirms them as members of a Christian congregation.</a:t>
            </a:r>
            <a:endParaRPr lang="en-US" dirty="0"/>
          </a:p>
        </p:txBody>
      </p:sp>
    </p:spTree>
    <p:extLst>
      <p:ext uri="{BB962C8B-B14F-4D97-AF65-F5344CB8AC3E}">
        <p14:creationId xmlns:p14="http://schemas.microsoft.com/office/powerpoint/2010/main" val="28437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additive="base">
                                        <p:cTn id="3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09284" y="648586"/>
            <a:ext cx="8995328" cy="5262636"/>
          </a:xfrm>
        </p:spPr>
        <p:txBody>
          <a:bodyPr/>
          <a:lstStyle/>
          <a:p>
            <a:r>
              <a:rPr lang="en-US" dirty="0" smtClean="0"/>
              <a:t>3. Discipleship – The process of teaching Jesus’s new followers doctrine and Christ-like living. (Acts 2:42, Ephesians 2:19 &amp; 20)</a:t>
            </a:r>
          </a:p>
          <a:p>
            <a:r>
              <a:rPr lang="en-US" i="1" dirty="0"/>
              <a:t>The scope and strategy of Jesus’ Great Commission is captured in the first chapter of the book of Acts, when he tells his disciples to begin in Jerusalem, expand outward to all of Judea, then to Samaria, and the “uttermost parts of the earth” (Acts 1:8</a:t>
            </a:r>
            <a:r>
              <a:rPr lang="en-US" i="1" dirty="0" smtClean="0"/>
              <a:t>).</a:t>
            </a:r>
          </a:p>
          <a:p>
            <a:r>
              <a:rPr lang="en-US" i="1" dirty="0"/>
              <a:t>Evangelism is to be comprehensive, all-fronts push outward. The kingdom of God is to be advanced city by city, nation by nation, throughout the entire world.</a:t>
            </a:r>
            <a:endParaRPr lang="en-US" dirty="0"/>
          </a:p>
        </p:txBody>
      </p:sp>
    </p:spTree>
    <p:extLst>
      <p:ext uri="{BB962C8B-B14F-4D97-AF65-F5344CB8AC3E}">
        <p14:creationId xmlns:p14="http://schemas.microsoft.com/office/powerpoint/2010/main" val="45059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Christ’s Method</a:t>
            </a:r>
            <a:endParaRPr lang="en-US" dirty="0"/>
          </a:p>
        </p:txBody>
      </p:sp>
      <p:sp>
        <p:nvSpPr>
          <p:cNvPr id="3" name="Content Placeholder 2"/>
          <p:cNvSpPr>
            <a:spLocks noGrp="1"/>
          </p:cNvSpPr>
          <p:nvPr>
            <p:ph idx="1"/>
          </p:nvPr>
        </p:nvSpPr>
        <p:spPr/>
        <p:txBody>
          <a:bodyPr/>
          <a:lstStyle/>
          <a:p>
            <a:r>
              <a:rPr lang="en-US" dirty="0" smtClean="0"/>
              <a:t>1. Mingled with men as one who desired their good.</a:t>
            </a:r>
          </a:p>
          <a:p>
            <a:r>
              <a:rPr lang="en-US" dirty="0" smtClean="0"/>
              <a:t>2. Showed sympathy for them.</a:t>
            </a:r>
          </a:p>
          <a:p>
            <a:r>
              <a:rPr lang="en-US" dirty="0" smtClean="0"/>
              <a:t>3. Ministered to their needs.</a:t>
            </a:r>
          </a:p>
          <a:p>
            <a:r>
              <a:rPr lang="en-US" dirty="0" smtClean="0"/>
              <a:t>4. Won their confidence.</a:t>
            </a:r>
          </a:p>
          <a:p>
            <a:r>
              <a:rPr lang="en-US" dirty="0" smtClean="0"/>
              <a:t>5. Follow me.</a:t>
            </a:r>
            <a:endParaRPr lang="en-US" dirty="0"/>
          </a:p>
        </p:txBody>
      </p:sp>
    </p:spTree>
    <p:extLst>
      <p:ext uri="{BB962C8B-B14F-4D97-AF65-F5344CB8AC3E}">
        <p14:creationId xmlns:p14="http://schemas.microsoft.com/office/powerpoint/2010/main" val="178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Through History</a:t>
            </a:r>
            <a:endParaRPr lang="en-US" dirty="0"/>
          </a:p>
        </p:txBody>
      </p:sp>
      <p:sp>
        <p:nvSpPr>
          <p:cNvPr id="3" name="Content Placeholder 2"/>
          <p:cNvSpPr>
            <a:spLocks noGrp="1"/>
          </p:cNvSpPr>
          <p:nvPr>
            <p:ph idx="1"/>
          </p:nvPr>
        </p:nvSpPr>
        <p:spPr/>
        <p:txBody>
          <a:bodyPr/>
          <a:lstStyle/>
          <a:p>
            <a:r>
              <a:rPr lang="en-US" dirty="0" smtClean="0"/>
              <a:t>John Wycliffe</a:t>
            </a:r>
            <a:endParaRPr lang="en-GB" dirty="0" smtClean="0"/>
          </a:p>
          <a:p>
            <a:r>
              <a:rPr lang="en-GB" dirty="0" smtClean="0"/>
              <a:t>1. Preached the gospel to the poor</a:t>
            </a:r>
          </a:p>
          <a:p>
            <a:r>
              <a:rPr lang="en-GB" dirty="0" smtClean="0"/>
              <a:t>2. Organized a group of preachers</a:t>
            </a:r>
          </a:p>
          <a:p>
            <a:r>
              <a:rPr lang="en-GB" dirty="0" smtClean="0"/>
              <a:t>3. Taught in the market place, in streets of great cities, and in country lanes.</a:t>
            </a:r>
          </a:p>
          <a:p>
            <a:r>
              <a:rPr lang="en-GB" dirty="0" smtClean="0"/>
              <a:t>4. Sought out the aged, sick, and poor.</a:t>
            </a:r>
          </a:p>
          <a:p>
            <a:r>
              <a:rPr lang="en-GB" dirty="0" smtClean="0"/>
              <a:t>5. ”The Gospel Doctor!”</a:t>
            </a:r>
          </a:p>
          <a:p>
            <a:r>
              <a:rPr lang="en-GB" dirty="0" smtClean="0"/>
              <a:t>6. First Translation of the Bible into English.</a:t>
            </a:r>
          </a:p>
          <a:p>
            <a:endParaRPr lang="en-GB" dirty="0" smtClean="0"/>
          </a:p>
          <a:p>
            <a:endParaRPr lang="en-US" dirty="0"/>
          </a:p>
        </p:txBody>
      </p:sp>
    </p:spTree>
    <p:extLst>
      <p:ext uri="{BB962C8B-B14F-4D97-AF65-F5344CB8AC3E}">
        <p14:creationId xmlns:p14="http://schemas.microsoft.com/office/powerpoint/2010/main" val="271678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dissolv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dissolv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dissolv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dissolv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dissolv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89212" y="616688"/>
            <a:ext cx="8915400" cy="5294534"/>
          </a:xfrm>
        </p:spPr>
        <p:txBody>
          <a:bodyPr/>
          <a:lstStyle/>
          <a:p>
            <a:r>
              <a:rPr lang="en-US" dirty="0" smtClean="0"/>
              <a:t>Huss &amp; </a:t>
            </a:r>
            <a:r>
              <a:rPr lang="en-US" dirty="0" smtClean="0"/>
              <a:t>Jerome</a:t>
            </a:r>
          </a:p>
          <a:p>
            <a:r>
              <a:rPr lang="en-US" dirty="0" smtClean="0"/>
              <a:t>1. Huss – University of Prague</a:t>
            </a:r>
          </a:p>
          <a:p>
            <a:r>
              <a:rPr lang="en-US" dirty="0" smtClean="0"/>
              <a:t>2. With his life under threat Huss travelled through the surrounding country, preaching to eager crowds.</a:t>
            </a:r>
          </a:p>
          <a:p>
            <a:r>
              <a:rPr lang="en-US" dirty="0" smtClean="0"/>
              <a:t>3. Jerome accepted the teachings of Wycliffe and joined the reform</a:t>
            </a:r>
          </a:p>
          <a:p>
            <a:r>
              <a:rPr lang="en-US" dirty="0" smtClean="0"/>
              <a:t>4. Through these men God was leading the people out of the darkness of Romanism. </a:t>
            </a:r>
            <a:endParaRPr lang="en-US" dirty="0" smtClean="0"/>
          </a:p>
        </p:txBody>
      </p:sp>
    </p:spTree>
    <p:extLst>
      <p:ext uri="{BB962C8B-B14F-4D97-AF65-F5344CB8AC3E}">
        <p14:creationId xmlns:p14="http://schemas.microsoft.com/office/powerpoint/2010/main" val="158639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4344" y="499730"/>
            <a:ext cx="8910268" cy="5411492"/>
          </a:xfrm>
        </p:spPr>
        <p:txBody>
          <a:bodyPr/>
          <a:lstStyle/>
          <a:p>
            <a:r>
              <a:rPr lang="en-US" dirty="0" smtClean="0"/>
              <a:t>Martin Luther</a:t>
            </a:r>
          </a:p>
          <a:p>
            <a:r>
              <a:rPr lang="en-US" dirty="0" smtClean="0"/>
              <a:t>1. A champion of truth.</a:t>
            </a:r>
          </a:p>
          <a:p>
            <a:r>
              <a:rPr lang="en-US" dirty="0" smtClean="0"/>
              <a:t>2. Set before the people the offensive character of sin.</a:t>
            </a:r>
          </a:p>
          <a:p>
            <a:r>
              <a:rPr lang="en-US" dirty="0" smtClean="0"/>
              <a:t>3. Taught them that it is impossible for man, by his own works to:</a:t>
            </a:r>
          </a:p>
          <a:p>
            <a:pPr lvl="1"/>
            <a:r>
              <a:rPr lang="en-US" dirty="0" smtClean="0"/>
              <a:t>A. lessen its guilt or evade punishment</a:t>
            </a:r>
          </a:p>
          <a:p>
            <a:pPr lvl="1"/>
            <a:r>
              <a:rPr lang="en-US" dirty="0" smtClean="0"/>
              <a:t>B. Only repentance toward God and faith in Christ can save the sinner</a:t>
            </a:r>
          </a:p>
          <a:p>
            <a:pPr lvl="1"/>
            <a:r>
              <a:rPr lang="en-US" dirty="0" smtClean="0"/>
              <a:t>C. The grace of Christ cannot be purchased; it is a free gift</a:t>
            </a:r>
          </a:p>
          <a:p>
            <a:pPr lvl="1"/>
            <a:r>
              <a:rPr lang="en-US" dirty="0" smtClean="0"/>
              <a:t>D. Posted 95 theses on church door.</a:t>
            </a:r>
            <a:endParaRPr lang="en-US" dirty="0"/>
          </a:p>
        </p:txBody>
      </p:sp>
    </p:spTree>
    <p:extLst>
      <p:ext uri="{BB962C8B-B14F-4D97-AF65-F5344CB8AC3E}">
        <p14:creationId xmlns:p14="http://schemas.microsoft.com/office/powerpoint/2010/main" val="35457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0"/>
                                        <p:tgtEl>
                                          <p:spTgt spid="3">
                                            <p:txEl>
                                              <p:pRg st="4" end="4"/>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0"/>
                                        <p:tgtEl>
                                          <p:spTgt spid="3">
                                            <p:txEl>
                                              <p:pRg st="5" end="5"/>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8" dur="5000"/>
                                        <p:tgtEl>
                                          <p:spTgt spid="3">
                                            <p:txEl>
                                              <p:pRg st="6" end="6"/>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42" dur="5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Adventist Church Pioneers &amp; Examples From Around the World</a:t>
            </a:r>
            <a:endParaRPr lang="en-US" dirty="0"/>
          </a:p>
        </p:txBody>
      </p:sp>
      <p:pic>
        <p:nvPicPr>
          <p:cNvPr id="4" name="Content Placeholder 3"/>
          <p:cNvPicPr>
            <a:picLocks noGrp="1" noChangeAspect="1"/>
          </p:cNvPicPr>
          <p:nvPr>
            <p:ph idx="1"/>
          </p:nvPr>
        </p:nvPicPr>
        <p:blipFill>
          <a:blip r:embed="rId3"/>
          <a:stretch>
            <a:fillRect/>
          </a:stretch>
        </p:blipFill>
        <p:spPr>
          <a:xfrm>
            <a:off x="2884068" y="2017455"/>
            <a:ext cx="1625600" cy="2032000"/>
          </a:xfrm>
        </p:spPr>
      </p:pic>
      <p:sp>
        <p:nvSpPr>
          <p:cNvPr id="5" name="Rectangle 4"/>
          <p:cNvSpPr/>
          <p:nvPr/>
        </p:nvSpPr>
        <p:spPr>
          <a:xfrm>
            <a:off x="4509668" y="3244334"/>
            <a:ext cx="3172663" cy="369332"/>
          </a:xfrm>
          <a:prstGeom prst="rect">
            <a:avLst/>
          </a:prstGeom>
        </p:spPr>
        <p:txBody>
          <a:bodyPr wrap="none">
            <a:spAutoFit/>
          </a:bodyPr>
          <a:lstStyle/>
          <a:p>
            <a:r>
              <a:rPr lang="pl-PL" b="1" dirty="0">
                <a:solidFill>
                  <a:prstClr val="black"/>
                </a:solidFill>
                <a:latin typeface="TimesNewRomanPSMT" charset="0"/>
              </a:rPr>
              <a:t>Charles M. </a:t>
            </a:r>
            <a:r>
              <a:rPr lang="pl-PL" b="1" dirty="0" err="1">
                <a:solidFill>
                  <a:prstClr val="black"/>
                </a:solidFill>
                <a:latin typeface="TimesNewRomanPSMT" charset="0"/>
              </a:rPr>
              <a:t>Kinny</a:t>
            </a:r>
            <a:r>
              <a:rPr lang="pl-PL" dirty="0">
                <a:solidFill>
                  <a:prstClr val="black"/>
                </a:solidFill>
                <a:latin typeface="TimesNewRomanPSMT" charset="0"/>
              </a:rPr>
              <a:t> (1855-1951)</a:t>
            </a:r>
            <a:endParaRPr lang="en-US" dirty="0"/>
          </a:p>
        </p:txBody>
      </p:sp>
      <p:pic>
        <p:nvPicPr>
          <p:cNvPr id="6" name="Picture 5"/>
          <p:cNvPicPr>
            <a:picLocks noChangeAspect="1"/>
          </p:cNvPicPr>
          <p:nvPr/>
        </p:nvPicPr>
        <p:blipFill>
          <a:blip r:embed="rId4"/>
          <a:stretch>
            <a:fillRect/>
          </a:stretch>
        </p:blipFill>
        <p:spPr>
          <a:xfrm>
            <a:off x="2759564" y="4161910"/>
            <a:ext cx="1750104" cy="2612656"/>
          </a:xfrm>
          <a:prstGeom prst="rect">
            <a:avLst/>
          </a:prstGeom>
        </p:spPr>
      </p:pic>
      <p:sp>
        <p:nvSpPr>
          <p:cNvPr id="7" name="Rectangle 6"/>
          <p:cNvSpPr/>
          <p:nvPr/>
        </p:nvSpPr>
        <p:spPr>
          <a:xfrm>
            <a:off x="4688957" y="4998657"/>
            <a:ext cx="2796363" cy="369332"/>
          </a:xfrm>
          <a:prstGeom prst="rect">
            <a:avLst/>
          </a:prstGeom>
        </p:spPr>
        <p:txBody>
          <a:bodyPr wrap="square">
            <a:spAutoFit/>
          </a:bodyPr>
          <a:lstStyle/>
          <a:p>
            <a:r>
              <a:rPr lang="it-IT" b="1" dirty="0">
                <a:solidFill>
                  <a:prstClr val="black"/>
                </a:solidFill>
                <a:latin typeface="TimesNewRomanPSMT" charset="0"/>
              </a:rPr>
              <a:t>Mary </a:t>
            </a:r>
            <a:r>
              <a:rPr lang="it-IT" b="1" dirty="0" err="1">
                <a:solidFill>
                  <a:prstClr val="black"/>
                </a:solidFill>
                <a:latin typeface="TimesNewRomanPSMT" charset="0"/>
              </a:rPr>
              <a:t>Britton</a:t>
            </a:r>
            <a:r>
              <a:rPr lang="it-IT" dirty="0">
                <a:solidFill>
                  <a:prstClr val="black"/>
                </a:solidFill>
                <a:latin typeface="TimesNewRomanPSMT" charset="0"/>
              </a:rPr>
              <a:t> (1855-1925)</a:t>
            </a:r>
            <a:endParaRPr lang="en-US" dirty="0"/>
          </a:p>
        </p:txBody>
      </p:sp>
    </p:spTree>
    <p:extLst>
      <p:ext uri="{BB962C8B-B14F-4D97-AF65-F5344CB8AC3E}">
        <p14:creationId xmlns:p14="http://schemas.microsoft.com/office/powerpoint/2010/main" val="203789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heckerboard(across)">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p:tgtEl>
                                          <p:spTgt spid="7"/>
                                        </p:tgtEl>
                                        <p:attrNameLst>
                                          <p:attrName>ppt_y</p:attrName>
                                        </p:attrNameLst>
                                      </p:cBhvr>
                                      <p:tavLst>
                                        <p:tav tm="0">
                                          <p:val>
                                            <p:strVal val="#ppt_y+#ppt_h*1.125000"/>
                                          </p:val>
                                        </p:tav>
                                        <p:tav tm="100000">
                                          <p:val>
                                            <p:strVal val="#ppt_y"/>
                                          </p:val>
                                        </p:tav>
                                      </p:tavLst>
                                    </p:anim>
                                    <p:animEffect transition="in" filter="wipe(up)">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2864053" y="663926"/>
            <a:ext cx="1651000" cy="2362200"/>
          </a:xfrm>
        </p:spPr>
      </p:pic>
      <p:sp>
        <p:nvSpPr>
          <p:cNvPr id="4" name="Rectangle 3"/>
          <p:cNvSpPr/>
          <p:nvPr/>
        </p:nvSpPr>
        <p:spPr>
          <a:xfrm>
            <a:off x="4752752" y="1446028"/>
            <a:ext cx="3232299" cy="369332"/>
          </a:xfrm>
          <a:prstGeom prst="rect">
            <a:avLst/>
          </a:prstGeom>
        </p:spPr>
        <p:txBody>
          <a:bodyPr wrap="square">
            <a:spAutoFit/>
          </a:bodyPr>
          <a:lstStyle/>
          <a:p>
            <a:r>
              <a:rPr lang="pl-PL" b="1" dirty="0">
                <a:solidFill>
                  <a:prstClr val="black"/>
                </a:solidFill>
                <a:latin typeface="TimesNewRomanPSMT" charset="0"/>
              </a:rPr>
              <a:t>William J. Hardy</a:t>
            </a:r>
            <a:r>
              <a:rPr lang="pl-PL" dirty="0">
                <a:solidFill>
                  <a:prstClr val="black"/>
                </a:solidFill>
                <a:latin typeface="TimesNewRomanPSMT" charset="0"/>
              </a:rPr>
              <a:t> (1823-1888)</a:t>
            </a:r>
            <a:endParaRPr lang="en-US" dirty="0"/>
          </a:p>
        </p:txBody>
      </p:sp>
      <p:pic>
        <p:nvPicPr>
          <p:cNvPr id="5" name="Picture 4"/>
          <p:cNvPicPr>
            <a:picLocks noChangeAspect="1"/>
          </p:cNvPicPr>
          <p:nvPr/>
        </p:nvPicPr>
        <p:blipFill>
          <a:blip r:embed="rId4"/>
          <a:stretch>
            <a:fillRect/>
          </a:stretch>
        </p:blipFill>
        <p:spPr>
          <a:xfrm>
            <a:off x="2864054" y="3364281"/>
            <a:ext cx="1793006" cy="2786747"/>
          </a:xfrm>
          <a:prstGeom prst="rect">
            <a:avLst/>
          </a:prstGeom>
        </p:spPr>
      </p:pic>
      <p:sp>
        <p:nvSpPr>
          <p:cNvPr id="6" name="Rectangle 5"/>
          <p:cNvSpPr/>
          <p:nvPr/>
        </p:nvSpPr>
        <p:spPr>
          <a:xfrm>
            <a:off x="4922873" y="4388438"/>
            <a:ext cx="3264197" cy="369332"/>
          </a:xfrm>
          <a:prstGeom prst="rect">
            <a:avLst/>
          </a:prstGeom>
        </p:spPr>
        <p:txBody>
          <a:bodyPr wrap="square">
            <a:spAutoFit/>
          </a:bodyPr>
          <a:lstStyle/>
          <a:p>
            <a:r>
              <a:rPr lang="en-US" b="1" dirty="0">
                <a:solidFill>
                  <a:prstClr val="black"/>
                </a:solidFill>
                <a:latin typeface="TimesNewRomanPSMT" charset="0"/>
              </a:rPr>
              <a:t>Anna Knight</a:t>
            </a:r>
            <a:r>
              <a:rPr lang="en-US" dirty="0">
                <a:solidFill>
                  <a:prstClr val="black"/>
                </a:solidFill>
                <a:latin typeface="TimesNewRomanPSMT" charset="0"/>
              </a:rPr>
              <a:t> (1874-1972)</a:t>
            </a:r>
            <a:endParaRPr lang="en-US" dirty="0"/>
          </a:p>
        </p:txBody>
      </p:sp>
    </p:spTree>
    <p:extLst>
      <p:ext uri="{BB962C8B-B14F-4D97-AF65-F5344CB8AC3E}">
        <p14:creationId xmlns:p14="http://schemas.microsoft.com/office/powerpoint/2010/main" val="130659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2705</TotalTime>
  <Words>1736</Words>
  <Application>Microsoft Macintosh PowerPoint</Application>
  <PresentationFormat>Widescreen</PresentationFormat>
  <Paragraphs>140</Paragraphs>
  <Slides>16</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ArialMT</vt:lpstr>
      <vt:lpstr>Calibri</vt:lpstr>
      <vt:lpstr>Century Gothic</vt:lpstr>
      <vt:lpstr>Georgia</vt:lpstr>
      <vt:lpstr>TimesNewRomanPSMT</vt:lpstr>
      <vt:lpstr>Wingdings 3</vt:lpstr>
      <vt:lpstr>Arial</vt:lpstr>
      <vt:lpstr>Wisp</vt:lpstr>
      <vt:lpstr>Pathfinder Club Outreach</vt:lpstr>
      <vt:lpstr>Biblical Requirement</vt:lpstr>
      <vt:lpstr>PowerPoint Presentation</vt:lpstr>
      <vt:lpstr>Christ’s Method</vt:lpstr>
      <vt:lpstr>Youth Through History</vt:lpstr>
      <vt:lpstr>PowerPoint Presentation</vt:lpstr>
      <vt:lpstr>PowerPoint Presentation</vt:lpstr>
      <vt:lpstr>Adventist Church Pioneers &amp; Examples From Around the World</vt:lpstr>
      <vt:lpstr>PowerPoint Presentation</vt:lpstr>
      <vt:lpstr>PowerPoint Presentation</vt:lpstr>
      <vt:lpstr>PowerPoint Presentation</vt:lpstr>
      <vt:lpstr>Questions for discussion:</vt:lpstr>
      <vt:lpstr>Outreach Connections</vt:lpstr>
      <vt:lpstr>PowerPoint Presentation</vt:lpstr>
      <vt:lpstr>Examples of Creative Outreach</vt:lpstr>
      <vt:lpstr>Small Group Work</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Pathfinder Club Outreach</dc:title>
  <dc:creator>Kevin Johns</dc:creator>
  <cp:lastModifiedBy>Kevin Johns</cp:lastModifiedBy>
  <cp:revision>46</cp:revision>
  <dcterms:created xsi:type="dcterms:W3CDTF">2016-01-27T12:48:22Z</dcterms:created>
  <dcterms:modified xsi:type="dcterms:W3CDTF">2016-01-30T09:24:18Z</dcterms:modified>
</cp:coreProperties>
</file>