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8" r:id="rId1"/>
  </p:sldMasterIdLst>
  <p:notesMasterIdLst>
    <p:notesMasterId r:id="rId85"/>
  </p:notesMasterIdLst>
  <p:sldIdLst>
    <p:sldId id="256" r:id="rId2"/>
    <p:sldId id="257" r:id="rId3"/>
    <p:sldId id="286" r:id="rId4"/>
    <p:sldId id="289" r:id="rId5"/>
    <p:sldId id="261" r:id="rId6"/>
    <p:sldId id="410" r:id="rId7"/>
    <p:sldId id="411" r:id="rId8"/>
    <p:sldId id="412" r:id="rId9"/>
    <p:sldId id="413" r:id="rId10"/>
    <p:sldId id="415" r:id="rId11"/>
    <p:sldId id="290" r:id="rId12"/>
    <p:sldId id="263" r:id="rId13"/>
    <p:sldId id="264" r:id="rId14"/>
    <p:sldId id="265" r:id="rId15"/>
    <p:sldId id="266" r:id="rId16"/>
    <p:sldId id="267" r:id="rId17"/>
    <p:sldId id="299" r:id="rId18"/>
    <p:sldId id="268" r:id="rId19"/>
    <p:sldId id="385" r:id="rId20"/>
    <p:sldId id="386" r:id="rId21"/>
    <p:sldId id="387" r:id="rId22"/>
    <p:sldId id="390" r:id="rId23"/>
    <p:sldId id="391" r:id="rId24"/>
    <p:sldId id="392" r:id="rId25"/>
    <p:sldId id="393" r:id="rId26"/>
    <p:sldId id="394" r:id="rId27"/>
    <p:sldId id="399" r:id="rId28"/>
    <p:sldId id="400" r:id="rId29"/>
    <p:sldId id="401" r:id="rId30"/>
    <p:sldId id="402" r:id="rId31"/>
    <p:sldId id="291" r:id="rId32"/>
    <p:sldId id="270" r:id="rId33"/>
    <p:sldId id="271" r:id="rId34"/>
    <p:sldId id="300" r:id="rId35"/>
    <p:sldId id="272" r:id="rId36"/>
    <p:sldId id="303" r:id="rId37"/>
    <p:sldId id="301" r:id="rId38"/>
    <p:sldId id="403" r:id="rId39"/>
    <p:sldId id="274" r:id="rId40"/>
    <p:sldId id="343" r:id="rId41"/>
    <p:sldId id="275" r:id="rId42"/>
    <p:sldId id="292" r:id="rId43"/>
    <p:sldId id="408" r:id="rId44"/>
    <p:sldId id="409" r:id="rId45"/>
    <p:sldId id="298" r:id="rId46"/>
    <p:sldId id="404" r:id="rId47"/>
    <p:sldId id="347"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6" r:id="rId67"/>
    <p:sldId id="367" r:id="rId68"/>
    <p:sldId id="407" r:id="rId69"/>
    <p:sldId id="370" r:id="rId70"/>
    <p:sldId id="371" r:id="rId71"/>
    <p:sldId id="372" r:id="rId72"/>
    <p:sldId id="373" r:id="rId73"/>
    <p:sldId id="374" r:id="rId74"/>
    <p:sldId id="405" r:id="rId75"/>
    <p:sldId id="376" r:id="rId76"/>
    <p:sldId id="377" r:id="rId77"/>
    <p:sldId id="378" r:id="rId78"/>
    <p:sldId id="379" r:id="rId79"/>
    <p:sldId id="380" r:id="rId80"/>
    <p:sldId id="381" r:id="rId81"/>
    <p:sldId id="382" r:id="rId82"/>
    <p:sldId id="384" r:id="rId83"/>
    <p:sldId id="28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7"/>
    <p:restoredTop sz="93730"/>
  </p:normalViewPr>
  <p:slideViewPr>
    <p:cSldViewPr snapToGrid="0" snapToObjects="1">
      <p:cViewPr varScale="1">
        <p:scale>
          <a:sx n="103" d="100"/>
          <a:sy n="103" d="100"/>
        </p:scale>
        <p:origin x="472" y="176"/>
      </p:cViewPr>
      <p:guideLst/>
    </p:cSldViewPr>
  </p:slideViewPr>
  <p:notesTextViewPr>
    <p:cViewPr>
      <p:scale>
        <a:sx n="1" d="1"/>
        <a:sy n="1" d="1"/>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3C4A7-730E-1A41-BAC8-10F4742896D5}" type="datetimeFigureOut">
              <a:rPr lang="en-US" smtClean="0"/>
              <a:t>1/31/16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768DB-8DF5-BE49-BD99-4FC14203C6D1}" type="slidenum">
              <a:rPr lang="en-US" smtClean="0"/>
              <a:t>‹#›</a:t>
            </a:fld>
            <a:endParaRPr lang="en-US"/>
          </a:p>
        </p:txBody>
      </p:sp>
    </p:spTree>
    <p:extLst>
      <p:ext uri="{BB962C8B-B14F-4D97-AF65-F5344CB8AC3E}">
        <p14:creationId xmlns:p14="http://schemas.microsoft.com/office/powerpoint/2010/main" val="42818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on pad no conferring.</a:t>
            </a:r>
            <a:r>
              <a:rPr lang="en-US" baseline="0" dirty="0" smtClean="0"/>
              <a:t> Write on yellow sheet. Put up on wall. Circle all negative words</a:t>
            </a:r>
            <a:endParaRPr lang="en-US" dirty="0"/>
          </a:p>
        </p:txBody>
      </p:sp>
      <p:sp>
        <p:nvSpPr>
          <p:cNvPr id="4" name="Slide Number Placeholder 3"/>
          <p:cNvSpPr>
            <a:spLocks noGrp="1"/>
          </p:cNvSpPr>
          <p:nvPr>
            <p:ph type="sldNum" sz="quarter" idx="10"/>
          </p:nvPr>
        </p:nvSpPr>
        <p:spPr/>
        <p:txBody>
          <a:bodyPr/>
          <a:lstStyle/>
          <a:p>
            <a:fld id="{B98768DB-8DF5-BE49-BD99-4FC14203C6D1}" type="slidenum">
              <a:rPr lang="en-US" smtClean="0"/>
              <a:t>11</a:t>
            </a:fld>
            <a:endParaRPr lang="en-US"/>
          </a:p>
        </p:txBody>
      </p:sp>
    </p:spTree>
    <p:extLst>
      <p:ext uri="{BB962C8B-B14F-4D97-AF65-F5344CB8AC3E}">
        <p14:creationId xmlns:p14="http://schemas.microsoft.com/office/powerpoint/2010/main" val="180457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F94E7CD-E373-814F-8FBC-EDF52EC10E9F}" type="slidenum">
              <a:rPr lang="en-GB" altLang="en-US">
                <a:latin typeface="Arial" charset="0"/>
              </a:rPr>
              <a:pPr>
                <a:spcBef>
                  <a:spcPct val="0"/>
                </a:spcBef>
              </a:pPr>
              <a:t>33</a:t>
            </a:fld>
            <a:endParaRPr lang="en-GB" altLang="en-US">
              <a:latin typeface="Arial" charset="0"/>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09499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11FEEB70-F748-D343-A7E9-887E4E821D74}" type="slidenum">
              <a:rPr lang="en-GB" altLang="en-US">
                <a:latin typeface="Arial" charset="0"/>
              </a:rPr>
              <a:pPr>
                <a:spcBef>
                  <a:spcPct val="0"/>
                </a:spcBef>
              </a:pPr>
              <a:t>35</a:t>
            </a:fld>
            <a:endParaRPr lang="en-GB" altLang="en-US">
              <a:latin typeface="Arial"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71184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11FEEB70-F748-D343-A7E9-887E4E821D74}" type="slidenum">
              <a:rPr lang="en-GB" altLang="en-US">
                <a:latin typeface="Arial" charset="0"/>
              </a:rPr>
              <a:pPr>
                <a:spcBef>
                  <a:spcPct val="0"/>
                </a:spcBef>
              </a:pPr>
              <a:t>36</a:t>
            </a:fld>
            <a:endParaRPr lang="en-GB" altLang="en-US">
              <a:latin typeface="Arial"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596454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232EFB25-7E5F-724E-813C-73B265347830}" type="slidenum">
              <a:rPr lang="en-GB" altLang="en-US">
                <a:latin typeface="Arial" charset="0"/>
              </a:rPr>
              <a:pPr eaLnBrk="1" hangingPunct="1">
                <a:spcBef>
                  <a:spcPct val="0"/>
                </a:spcBef>
              </a:pPr>
              <a:t>47</a:t>
            </a:fld>
            <a:endParaRPr lang="en-GB" altLang="en-US">
              <a:latin typeface="Arial"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1316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A67BFCB6-9A6E-3E4D-9761-2DC8579E229A}" type="slidenum">
              <a:rPr lang="en-GB" altLang="en-US">
                <a:latin typeface="Arial" charset="0"/>
              </a:rPr>
              <a:pPr eaLnBrk="1" hangingPunct="1">
                <a:spcBef>
                  <a:spcPct val="0"/>
                </a:spcBef>
              </a:pPr>
              <a:t>48</a:t>
            </a:fld>
            <a:endParaRPr lang="en-GB" altLang="en-US">
              <a:latin typeface="Arial"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52188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283E981-B3DE-AB4A-B96B-8407AC617DCB}" type="slidenum">
              <a:rPr lang="en-GB" altLang="en-US">
                <a:latin typeface="Arial" charset="0"/>
              </a:rPr>
              <a:pPr eaLnBrk="1" hangingPunct="1">
                <a:spcBef>
                  <a:spcPct val="0"/>
                </a:spcBef>
              </a:pPr>
              <a:t>49</a:t>
            </a:fld>
            <a:endParaRPr lang="en-GB" altLang="en-US">
              <a:latin typeface="Arial"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72152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48F2971E-DE1D-DC44-95BC-8A3BABB3006D}" type="slidenum">
              <a:rPr lang="en-GB" altLang="en-US">
                <a:latin typeface="Arial" charset="0"/>
              </a:rPr>
              <a:pPr eaLnBrk="1" hangingPunct="1">
                <a:spcBef>
                  <a:spcPct val="0"/>
                </a:spcBef>
              </a:pPr>
              <a:t>50</a:t>
            </a:fld>
            <a:endParaRPr lang="en-GB" altLang="en-US">
              <a:latin typeface="Arial"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1151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3C1B6589-9ACF-CA41-88D8-087311E83A21}" type="slidenum">
              <a:rPr lang="en-GB" altLang="en-US">
                <a:latin typeface="Arial" charset="0"/>
              </a:rPr>
              <a:pPr eaLnBrk="1" hangingPunct="1">
                <a:spcBef>
                  <a:spcPct val="0"/>
                </a:spcBef>
              </a:pPr>
              <a:t>51</a:t>
            </a:fld>
            <a:endParaRPr lang="en-GB" altLang="en-US">
              <a:latin typeface="Arial"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52831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D18F225-1F73-654D-B649-99C6DA5F7058}" type="slidenum">
              <a:rPr lang="en-GB" altLang="en-US">
                <a:latin typeface="Arial" charset="0"/>
              </a:rPr>
              <a:pPr eaLnBrk="1" hangingPunct="1">
                <a:spcBef>
                  <a:spcPct val="0"/>
                </a:spcBef>
              </a:pPr>
              <a:t>52</a:t>
            </a:fld>
            <a:endParaRPr lang="en-GB" altLang="en-US">
              <a:latin typeface="Arial"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72542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404DF272-FDAB-264B-94F2-095204EBCFA5}" type="slidenum">
              <a:rPr lang="en-GB" altLang="en-US">
                <a:latin typeface="Arial" charset="0"/>
              </a:rPr>
              <a:pPr eaLnBrk="1" hangingPunct="1">
                <a:spcBef>
                  <a:spcPct val="0"/>
                </a:spcBef>
              </a:pPr>
              <a:t>53</a:t>
            </a:fld>
            <a:endParaRPr lang="en-GB" altLang="en-US">
              <a:latin typeface="Arial"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68983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4AE7C8D4-CCDB-834F-A085-88C1E4908229}" type="slidenum">
              <a:rPr lang="en-GB" altLang="en-US">
                <a:latin typeface="Arial" charset="0"/>
              </a:rPr>
              <a:pPr>
                <a:spcBef>
                  <a:spcPct val="0"/>
                </a:spcBef>
              </a:pPr>
              <a:t>12</a:t>
            </a:fld>
            <a:endParaRPr lang="en-GB" altLang="en-US">
              <a:latin typeface="Arial"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736017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9340BD6-CF52-A643-84C0-8994E3E5568B}" type="slidenum">
              <a:rPr lang="en-GB" altLang="en-US">
                <a:latin typeface="Arial" charset="0"/>
              </a:rPr>
              <a:pPr eaLnBrk="1" hangingPunct="1">
                <a:spcBef>
                  <a:spcPct val="0"/>
                </a:spcBef>
              </a:pPr>
              <a:t>54</a:t>
            </a:fld>
            <a:endParaRPr lang="en-GB" altLang="en-US">
              <a:latin typeface="Arial"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843648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D12AE43-D176-014A-B8BD-9305A7216C5B}" type="slidenum">
              <a:rPr lang="en-GB" altLang="en-US">
                <a:latin typeface="Arial" charset="0"/>
              </a:rPr>
              <a:pPr eaLnBrk="1" hangingPunct="1">
                <a:spcBef>
                  <a:spcPct val="0"/>
                </a:spcBef>
              </a:pPr>
              <a:t>55</a:t>
            </a:fld>
            <a:endParaRPr lang="en-GB" altLang="en-US">
              <a:latin typeface="Arial"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51612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7434C941-87B3-954E-B554-F131BA39F127}" type="slidenum">
              <a:rPr lang="en-GB" altLang="en-US">
                <a:latin typeface="Arial" charset="0"/>
              </a:rPr>
              <a:pPr eaLnBrk="1" hangingPunct="1">
                <a:spcBef>
                  <a:spcPct val="0"/>
                </a:spcBef>
              </a:pPr>
              <a:t>56</a:t>
            </a:fld>
            <a:endParaRPr lang="en-GB" altLang="en-US">
              <a:latin typeface="Arial"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71327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0422761-5717-BD4B-8F6C-AE29A214D629}" type="slidenum">
              <a:rPr lang="en-GB" altLang="en-US">
                <a:latin typeface="Arial" charset="0"/>
              </a:rPr>
              <a:pPr eaLnBrk="1" hangingPunct="1">
                <a:spcBef>
                  <a:spcPct val="0"/>
                </a:spcBef>
              </a:pPr>
              <a:t>59</a:t>
            </a:fld>
            <a:endParaRPr lang="en-GB" altLang="en-US">
              <a:latin typeface="Arial"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737876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DF433EE9-1556-124B-990C-6EF2EA7A5B15}" type="slidenum">
              <a:rPr lang="en-GB" altLang="en-US">
                <a:solidFill>
                  <a:srgbClr val="000000"/>
                </a:solidFill>
                <a:latin typeface="Arial" charset="0"/>
              </a:rPr>
              <a:pPr eaLnBrk="1" hangingPunct="1">
                <a:spcBef>
                  <a:spcPct val="0"/>
                </a:spcBef>
              </a:pPr>
              <a:t>62</a:t>
            </a:fld>
            <a:endParaRPr lang="en-GB" altLang="en-US">
              <a:solidFill>
                <a:srgbClr val="000000"/>
              </a:solidFill>
              <a:latin typeface="Arial"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12841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1948218-3D98-0341-80F6-21C038D96D51}" type="slidenum">
              <a:rPr lang="en-GB" altLang="en-US">
                <a:solidFill>
                  <a:srgbClr val="000000"/>
                </a:solidFill>
                <a:latin typeface="Arial" charset="0"/>
              </a:rPr>
              <a:pPr eaLnBrk="1" hangingPunct="1">
                <a:spcBef>
                  <a:spcPct val="0"/>
                </a:spcBef>
              </a:pPr>
              <a:t>63</a:t>
            </a:fld>
            <a:endParaRPr lang="en-GB" altLang="en-US">
              <a:solidFill>
                <a:srgbClr val="000000"/>
              </a:solidFill>
              <a:latin typeface="Arial"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94317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34FAF3E0-7BC2-904C-9DA5-F5D66BE85B10}" type="slidenum">
              <a:rPr lang="en-GB" altLang="en-US">
                <a:latin typeface="Arial" charset="0"/>
              </a:rPr>
              <a:pPr eaLnBrk="1" hangingPunct="1">
                <a:spcBef>
                  <a:spcPct val="0"/>
                </a:spcBef>
              </a:pPr>
              <a:t>64</a:t>
            </a:fld>
            <a:endParaRPr lang="en-GB" altLang="en-US">
              <a:latin typeface="Arial"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8875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9CA63300-21CD-184F-B347-4D0D705AE0BA}" type="slidenum">
              <a:rPr lang="en-GB" altLang="en-US">
                <a:latin typeface="Arial" charset="0"/>
              </a:rPr>
              <a:pPr eaLnBrk="1" hangingPunct="1">
                <a:spcBef>
                  <a:spcPct val="0"/>
                </a:spcBef>
              </a:pPr>
              <a:t>65</a:t>
            </a:fld>
            <a:endParaRPr lang="en-GB" altLang="en-US">
              <a:latin typeface="Arial"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0118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41623EB0-C1EF-4946-8E82-DB6F80D55797}" type="slidenum">
              <a:rPr lang="en-GB" altLang="en-US">
                <a:solidFill>
                  <a:srgbClr val="000000"/>
                </a:solidFill>
                <a:latin typeface="Arial" charset="0"/>
              </a:rPr>
              <a:pPr eaLnBrk="1" hangingPunct="1">
                <a:spcBef>
                  <a:spcPct val="0"/>
                </a:spcBef>
              </a:pPr>
              <a:t>66</a:t>
            </a:fld>
            <a:endParaRPr lang="en-GB" altLang="en-US">
              <a:solidFill>
                <a:srgbClr val="000000"/>
              </a:solidFill>
              <a:latin typeface="Arial"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044693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BC612A6-D190-B844-AB9D-34C7467C83FE}" type="slidenum">
              <a:rPr lang="en-GB" altLang="en-US">
                <a:solidFill>
                  <a:srgbClr val="000000"/>
                </a:solidFill>
                <a:latin typeface="Arial" charset="0"/>
              </a:rPr>
              <a:pPr eaLnBrk="1" hangingPunct="1">
                <a:spcBef>
                  <a:spcPct val="0"/>
                </a:spcBef>
              </a:pPr>
              <a:t>67</a:t>
            </a:fld>
            <a:endParaRPr lang="en-GB" altLang="en-US">
              <a:solidFill>
                <a:srgbClr val="000000"/>
              </a:solidFill>
              <a:latin typeface="Arial"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90438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he take sugar, see the disability before you see the person</a:t>
            </a:r>
            <a:endParaRPr lang="en-US" dirty="0"/>
          </a:p>
        </p:txBody>
      </p:sp>
      <p:sp>
        <p:nvSpPr>
          <p:cNvPr id="4" name="Slide Number Placeholder 3"/>
          <p:cNvSpPr>
            <a:spLocks noGrp="1"/>
          </p:cNvSpPr>
          <p:nvPr>
            <p:ph type="sldNum" sz="quarter" idx="10"/>
          </p:nvPr>
        </p:nvSpPr>
        <p:spPr/>
        <p:txBody>
          <a:bodyPr/>
          <a:lstStyle/>
          <a:p>
            <a:fld id="{B98768DB-8DF5-BE49-BD99-4FC14203C6D1}" type="slidenum">
              <a:rPr lang="en-US" smtClean="0"/>
              <a:t>13</a:t>
            </a:fld>
            <a:endParaRPr lang="en-US"/>
          </a:p>
        </p:txBody>
      </p:sp>
    </p:spTree>
    <p:extLst>
      <p:ext uri="{BB962C8B-B14F-4D97-AF65-F5344CB8AC3E}">
        <p14:creationId xmlns:p14="http://schemas.microsoft.com/office/powerpoint/2010/main" val="213008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CB1C5CE8-5FBA-9E45-B2D1-0B0AB32859E9}" type="slidenum">
              <a:rPr lang="en-GB" altLang="en-US">
                <a:latin typeface="Arial" charset="0"/>
              </a:rPr>
              <a:pPr eaLnBrk="1" hangingPunct="1">
                <a:spcBef>
                  <a:spcPct val="0"/>
                </a:spcBef>
              </a:pPr>
              <a:t>69</a:t>
            </a:fld>
            <a:endParaRPr lang="en-GB" altLang="en-US">
              <a:latin typeface="Arial"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43699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52F0E5BC-C1AB-0048-BDBE-55E2AA4CF3F7}" type="slidenum">
              <a:rPr lang="en-GB" altLang="en-US">
                <a:latin typeface="Arial" charset="0"/>
              </a:rPr>
              <a:pPr eaLnBrk="1" hangingPunct="1">
                <a:spcBef>
                  <a:spcPct val="0"/>
                </a:spcBef>
              </a:pPr>
              <a:t>70</a:t>
            </a:fld>
            <a:endParaRPr lang="en-GB" altLang="en-US">
              <a:latin typeface="Arial"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85951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E2B1E6A-9A12-8640-A15B-3E97810F5120}" type="slidenum">
              <a:rPr lang="en-GB" altLang="en-US">
                <a:latin typeface="Arial" charset="0"/>
              </a:rPr>
              <a:pPr eaLnBrk="1" hangingPunct="1">
                <a:spcBef>
                  <a:spcPct val="0"/>
                </a:spcBef>
              </a:pPr>
              <a:t>71</a:t>
            </a:fld>
            <a:endParaRPr lang="en-GB" altLang="en-US">
              <a:latin typeface="Arial"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739304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13767FF-D03F-524A-805E-978E0103813A}" type="slidenum">
              <a:rPr lang="en-GB" altLang="en-US">
                <a:latin typeface="Arial" charset="0"/>
              </a:rPr>
              <a:pPr eaLnBrk="1" hangingPunct="1">
                <a:spcBef>
                  <a:spcPct val="0"/>
                </a:spcBef>
              </a:pPr>
              <a:t>72</a:t>
            </a:fld>
            <a:endParaRPr lang="en-GB" altLang="en-US">
              <a:latin typeface="Arial"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42759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CD0AB1B6-BA1F-B34D-A281-4B14BC1CFF78}" type="slidenum">
              <a:rPr lang="en-GB" altLang="en-US">
                <a:latin typeface="Arial" charset="0"/>
              </a:rPr>
              <a:pPr eaLnBrk="1" hangingPunct="1">
                <a:spcBef>
                  <a:spcPct val="0"/>
                </a:spcBef>
              </a:pPr>
              <a:t>73</a:t>
            </a:fld>
            <a:endParaRPr lang="en-GB" altLang="en-US">
              <a:latin typeface="Arial"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dirty="0">
              <a:ea typeface="MS PGothic" charset="-128"/>
            </a:endParaRPr>
          </a:p>
        </p:txBody>
      </p:sp>
    </p:spTree>
    <p:extLst>
      <p:ext uri="{BB962C8B-B14F-4D97-AF65-F5344CB8AC3E}">
        <p14:creationId xmlns:p14="http://schemas.microsoft.com/office/powerpoint/2010/main" val="1262395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73CC9632-0BEE-4F4B-995D-4B84D2D8E7B3}" type="slidenum">
              <a:rPr lang="en-GB" altLang="en-US">
                <a:latin typeface="Arial" charset="0"/>
              </a:rPr>
              <a:pPr eaLnBrk="1" hangingPunct="1">
                <a:spcBef>
                  <a:spcPct val="0"/>
                </a:spcBef>
              </a:pPr>
              <a:t>75</a:t>
            </a:fld>
            <a:endParaRPr lang="en-GB" altLang="en-US">
              <a:latin typeface="Arial" charset="0"/>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982446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30D40732-47D9-A74F-999A-B57F2921A4AA}" type="slidenum">
              <a:rPr lang="en-GB" altLang="en-US">
                <a:latin typeface="Arial" charset="0"/>
              </a:rPr>
              <a:pPr eaLnBrk="1" hangingPunct="1">
                <a:spcBef>
                  <a:spcPct val="0"/>
                </a:spcBef>
              </a:pPr>
              <a:t>76</a:t>
            </a:fld>
            <a:endParaRPr lang="en-GB" altLang="en-US">
              <a:latin typeface="Arial" charset="0"/>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612027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306250D-1ECD-6344-BB67-1694B5D23449}" type="slidenum">
              <a:rPr lang="en-GB" altLang="en-US">
                <a:latin typeface="Arial" charset="0"/>
              </a:rPr>
              <a:pPr eaLnBrk="1" hangingPunct="1">
                <a:spcBef>
                  <a:spcPct val="0"/>
                </a:spcBef>
              </a:pPr>
              <a:t>77</a:t>
            </a:fld>
            <a:endParaRPr lang="en-GB" altLang="en-US">
              <a:latin typeface="Arial" charset="0"/>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961478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7CE631C3-852C-5942-9E71-D9D47907B830}" type="slidenum">
              <a:rPr lang="en-GB" altLang="en-US">
                <a:latin typeface="Arial" charset="0"/>
              </a:rPr>
              <a:pPr eaLnBrk="1" hangingPunct="1">
                <a:spcBef>
                  <a:spcPct val="0"/>
                </a:spcBef>
              </a:pPr>
              <a:t>78</a:t>
            </a:fld>
            <a:endParaRPr lang="en-GB" altLang="en-US">
              <a:latin typeface="Arial"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091936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DC14E038-59CA-E44A-8359-0408A1B5E98C}" type="slidenum">
              <a:rPr lang="en-GB" altLang="en-US">
                <a:latin typeface="Arial" charset="0"/>
              </a:rPr>
              <a:pPr eaLnBrk="1" hangingPunct="1">
                <a:spcBef>
                  <a:spcPct val="0"/>
                </a:spcBef>
              </a:pPr>
              <a:t>79</a:t>
            </a:fld>
            <a:endParaRPr lang="en-GB" altLang="en-US">
              <a:latin typeface="Arial" charset="0"/>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0385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9EF7B0E5-1448-AD45-8121-80FF2540B907}" type="slidenum">
              <a:rPr lang="en-GB" altLang="en-US">
                <a:latin typeface="Arial" charset="0"/>
              </a:rPr>
              <a:pPr>
                <a:spcBef>
                  <a:spcPct val="0"/>
                </a:spcBef>
              </a:pPr>
              <a:t>14</a:t>
            </a:fld>
            <a:endParaRPr lang="en-GB" altLang="en-US">
              <a:latin typeface="Arial"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113799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DF891CB-C08B-AD4A-9BED-323D6EDFFC59}" type="slidenum">
              <a:rPr lang="en-GB" altLang="en-US">
                <a:latin typeface="Arial" charset="0"/>
              </a:rPr>
              <a:pPr eaLnBrk="1" hangingPunct="1">
                <a:spcBef>
                  <a:spcPct val="0"/>
                </a:spcBef>
              </a:pPr>
              <a:t>82</a:t>
            </a:fld>
            <a:endParaRPr lang="en-GB" altLang="en-US">
              <a:latin typeface="Arial" charset="0"/>
            </a:endParaRPr>
          </a:p>
        </p:txBody>
      </p:sp>
      <p:sp>
        <p:nvSpPr>
          <p:cNvPr id="140291" name="Rectangle 2"/>
          <p:cNvSpPr>
            <a:spLocks noGrp="1" noRot="1" noChangeAspect="1" noChangeArrowheads="1" noTextEdit="1"/>
          </p:cNvSpPr>
          <p:nvPr>
            <p:ph type="sldImg"/>
          </p:nvPr>
        </p:nvSpPr>
        <p:spPr bwMode="auto">
          <a:xfrm>
            <a:off x="379413" y="684213"/>
            <a:ext cx="6097587"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2" name="Rectangle 3"/>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210578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472327B1-3F7E-6146-B956-27E78B124C53}" type="slidenum">
              <a:rPr lang="en-GB" altLang="en-US">
                <a:latin typeface="Arial" charset="0"/>
              </a:rPr>
              <a:pPr>
                <a:spcBef>
                  <a:spcPct val="0"/>
                </a:spcBef>
              </a:pPr>
              <a:t>15</a:t>
            </a:fld>
            <a:endParaRPr lang="en-GB" altLang="en-US">
              <a:latin typeface="Arial" charset="0"/>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7306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204F8432-A7BC-CE46-B846-076FE4E1F4F0}" type="slidenum">
              <a:rPr lang="en-GB" altLang="en-US">
                <a:latin typeface="Arial" charset="0"/>
              </a:rPr>
              <a:pPr>
                <a:spcBef>
                  <a:spcPct val="0"/>
                </a:spcBef>
              </a:pPr>
              <a:t>16</a:t>
            </a:fld>
            <a:endParaRPr lang="en-GB" altLang="en-US">
              <a:latin typeface="Arial"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88933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MS PGothic" charset="-128"/>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86983B6B-D9B4-0249-AA62-6750D9ED4255}" type="slidenum">
              <a:rPr lang="en-GB" altLang="en-US"/>
              <a:pPr eaLnBrk="1" hangingPunct="1">
                <a:spcBef>
                  <a:spcPct val="0"/>
                </a:spcBef>
              </a:pPr>
              <a:t>26</a:t>
            </a:fld>
            <a:endParaRPr lang="en-GB" altLang="en-US"/>
          </a:p>
        </p:txBody>
      </p:sp>
    </p:spTree>
    <p:extLst>
      <p:ext uri="{BB962C8B-B14F-4D97-AF65-F5344CB8AC3E}">
        <p14:creationId xmlns:p14="http://schemas.microsoft.com/office/powerpoint/2010/main" val="123152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0B5B98C0-2774-444A-BFBF-6FD4B662B87B}" type="slidenum">
              <a:rPr lang="en-GB" altLang="en-US">
                <a:solidFill>
                  <a:srgbClr val="000000"/>
                </a:solidFill>
                <a:latin typeface="Arial" charset="0"/>
              </a:rPr>
              <a:pPr eaLnBrk="1" hangingPunct="1">
                <a:spcBef>
                  <a:spcPct val="0"/>
                </a:spcBef>
              </a:pPr>
              <a:t>27</a:t>
            </a:fld>
            <a:endParaRPr lang="en-GB" altLang="en-US">
              <a:solidFill>
                <a:srgbClr val="000000"/>
              </a:solidFill>
              <a:latin typeface="Arial"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79091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4B8437C0-19A7-8348-8920-A0ACF2F7A718}" type="slidenum">
              <a:rPr lang="en-GB" altLang="en-US">
                <a:latin typeface="Arial" charset="0"/>
              </a:rPr>
              <a:pPr>
                <a:spcBef>
                  <a:spcPct val="0"/>
                </a:spcBef>
              </a:pPr>
              <a:t>32</a:t>
            </a:fld>
            <a:endParaRPr lang="en-GB" altLang="en-US">
              <a:latin typeface="Arial"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ea typeface="MS PGothic" charset="-128"/>
            </a:endParaRPr>
          </a:p>
        </p:txBody>
      </p:sp>
    </p:spTree>
    <p:extLst>
      <p:ext uri="{BB962C8B-B14F-4D97-AF65-F5344CB8AC3E}">
        <p14:creationId xmlns:p14="http://schemas.microsoft.com/office/powerpoint/2010/main" val="104848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GB"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64461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778FE49-616E-2B44-8C57-02E016081B59}"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78745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691045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GB"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80402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21331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GB"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GB"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896196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GB"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71469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076038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021311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826684" y="1827213"/>
            <a:ext cx="4773083" cy="361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802967" y="1827213"/>
            <a:ext cx="4775200" cy="361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8"/>
          <p:cNvSpPr>
            <a:spLocks noGrp="1" noChangeArrowheads="1"/>
          </p:cNvSpPr>
          <p:nvPr>
            <p:ph type="dt" sz="half" idx="10"/>
          </p:nvPr>
        </p:nvSpPr>
        <p:spPr/>
        <p:txBody>
          <a:bodyPr/>
          <a:lstStyle>
            <a:lvl1pPr>
              <a:defRPr>
                <a:latin typeface="Trebuchet MS" charset="0"/>
                <a:ea typeface="MS PGothic" charset="0"/>
                <a:cs typeface="MS PGothic" charset="0"/>
              </a:defRPr>
            </a:lvl1pPr>
          </a:lstStyle>
          <a:p>
            <a:pPr>
              <a:defRPr/>
            </a:pPr>
            <a:endParaRPr lang="en-GB"/>
          </a:p>
        </p:txBody>
      </p:sp>
      <p:sp>
        <p:nvSpPr>
          <p:cNvPr id="6" name="Rectangle 9"/>
          <p:cNvSpPr>
            <a:spLocks noGrp="1" noChangeArrowheads="1"/>
          </p:cNvSpPr>
          <p:nvPr>
            <p:ph type="ftr" sz="quarter" idx="11"/>
          </p:nvPr>
        </p:nvSpPr>
        <p:spPr/>
        <p:txBody>
          <a:bodyPr/>
          <a:lstStyle>
            <a:lvl1pPr>
              <a:defRPr/>
            </a:lvl1pPr>
          </a:lstStyle>
          <a:p>
            <a:pPr>
              <a:defRPr/>
            </a:pPr>
            <a:r>
              <a:rPr lang="en-GB"/>
              <a:t>Reg.charity number 1100447</a:t>
            </a:r>
          </a:p>
        </p:txBody>
      </p:sp>
      <p:sp>
        <p:nvSpPr>
          <p:cNvPr id="7" name="Rectangle 10"/>
          <p:cNvSpPr>
            <a:spLocks noGrp="1" noChangeArrowheads="1"/>
          </p:cNvSpPr>
          <p:nvPr>
            <p:ph type="sldNum" sz="quarter" idx="12"/>
          </p:nvPr>
        </p:nvSpPr>
        <p:spPr/>
        <p:txBody>
          <a:bodyPr/>
          <a:lstStyle>
            <a:lvl1pPr>
              <a:defRPr/>
            </a:lvl1pPr>
          </a:lstStyle>
          <a:p>
            <a:fld id="{4D0AB7B5-B2CC-9C40-AEAA-80A36B6912B5}" type="slidenum">
              <a:rPr lang="en-GB" altLang="en-US"/>
              <a:pPr/>
              <a:t>‹#›</a:t>
            </a:fld>
            <a:endParaRPr lang="en-GB" altLang="en-US"/>
          </a:p>
        </p:txBody>
      </p:sp>
    </p:spTree>
    <p:extLst>
      <p:ext uri="{BB962C8B-B14F-4D97-AF65-F5344CB8AC3E}">
        <p14:creationId xmlns:p14="http://schemas.microsoft.com/office/powerpoint/2010/main" val="180990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826684" y="1827213"/>
            <a:ext cx="4773083" cy="361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802967" y="1827213"/>
            <a:ext cx="4775200" cy="173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02967" y="3711575"/>
            <a:ext cx="4775200" cy="173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600" y="6248400"/>
            <a:ext cx="2844800" cy="457200"/>
          </a:xfrm>
        </p:spPr>
        <p:txBody>
          <a:bodyPr rtlCol="0"/>
          <a:lstStyle>
            <a:lvl1pPr fontAlgn="auto">
              <a:spcBef>
                <a:spcPts val="0"/>
              </a:spcBef>
              <a:spcAft>
                <a:spcPts val="0"/>
              </a:spcAft>
              <a:defRPr>
                <a:solidFill>
                  <a:schemeClr val="tx1">
                    <a:lumMod val="50000"/>
                    <a:lumOff val="50000"/>
                  </a:schemeClr>
                </a:solidFill>
                <a:latin typeface="+mn-lt"/>
                <a:ea typeface="+mn-ea"/>
                <a:cs typeface="+mn-cs"/>
              </a:defRPr>
            </a:lvl1pPr>
          </a:lstStyle>
          <a:p>
            <a:pPr>
              <a:defRPr/>
            </a:pPr>
            <a:endParaRPr lang="en-GB"/>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r>
              <a:rPr lang="en-GB"/>
              <a:t>Reg.charity number 1100447</a:t>
            </a:r>
          </a:p>
        </p:txBody>
      </p:sp>
      <p:sp>
        <p:nvSpPr>
          <p:cNvPr id="8" name="Slide Number Placeholder 7"/>
          <p:cNvSpPr>
            <a:spLocks noGrp="1"/>
          </p:cNvSpPr>
          <p:nvPr>
            <p:ph type="sldNum" sz="quarter" idx="12"/>
          </p:nvPr>
        </p:nvSpPr>
        <p:spPr>
          <a:xfrm>
            <a:off x="8737600" y="6248400"/>
            <a:ext cx="2844800" cy="457200"/>
          </a:xfrm>
        </p:spPr>
        <p:txBody>
          <a:bodyPr/>
          <a:lstStyle>
            <a:lvl1pPr>
              <a:defRPr/>
            </a:lvl1pPr>
          </a:lstStyle>
          <a:p>
            <a:fld id="{166DD58D-E659-FD45-804A-13CC414BBF15}" type="slidenum">
              <a:rPr lang="en-GB" altLang="en-US"/>
              <a:pPr/>
              <a:t>‹#›</a:t>
            </a:fld>
            <a:endParaRPr lang="en-GB" altLang="en-US"/>
          </a:p>
        </p:txBody>
      </p:sp>
    </p:spTree>
    <p:extLst>
      <p:ext uri="{BB962C8B-B14F-4D97-AF65-F5344CB8AC3E}">
        <p14:creationId xmlns:p14="http://schemas.microsoft.com/office/powerpoint/2010/main" val="197786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nchor="ct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2122839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826684" y="1827213"/>
            <a:ext cx="4773083" cy="173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802967" y="1827213"/>
            <a:ext cx="4775200" cy="173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1826684" y="3711575"/>
            <a:ext cx="9751483" cy="173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8"/>
          <p:cNvSpPr>
            <a:spLocks noGrp="1" noChangeArrowheads="1"/>
          </p:cNvSpPr>
          <p:nvPr>
            <p:ph type="dt" sz="half" idx="10"/>
          </p:nvPr>
        </p:nvSpPr>
        <p:spPr/>
        <p:txBody>
          <a:bodyPr/>
          <a:lstStyle>
            <a:lvl1pPr>
              <a:defRPr>
                <a:latin typeface="Trebuchet MS" charset="0"/>
                <a:ea typeface="MS PGothic" charset="0"/>
                <a:cs typeface="MS PGothic" charset="0"/>
              </a:defRPr>
            </a:lvl1pPr>
          </a:lstStyle>
          <a:p>
            <a:pPr>
              <a:defRPr/>
            </a:pPr>
            <a:endParaRPr lang="en-GB"/>
          </a:p>
        </p:txBody>
      </p:sp>
      <p:sp>
        <p:nvSpPr>
          <p:cNvPr id="7" name="Rectangle 9"/>
          <p:cNvSpPr>
            <a:spLocks noGrp="1" noChangeArrowheads="1"/>
          </p:cNvSpPr>
          <p:nvPr>
            <p:ph type="ftr" sz="quarter" idx="11"/>
          </p:nvPr>
        </p:nvSpPr>
        <p:spPr/>
        <p:txBody>
          <a:bodyPr/>
          <a:lstStyle>
            <a:lvl1pPr>
              <a:defRPr/>
            </a:lvl1pPr>
          </a:lstStyle>
          <a:p>
            <a:pPr>
              <a:defRPr/>
            </a:pPr>
            <a:r>
              <a:rPr lang="en-GB"/>
              <a:t>Reg.charity number 1100447</a:t>
            </a:r>
          </a:p>
        </p:txBody>
      </p:sp>
      <p:sp>
        <p:nvSpPr>
          <p:cNvPr id="8" name="Rectangle 10"/>
          <p:cNvSpPr>
            <a:spLocks noGrp="1" noChangeArrowheads="1"/>
          </p:cNvSpPr>
          <p:nvPr>
            <p:ph type="sldNum" sz="quarter" idx="12"/>
          </p:nvPr>
        </p:nvSpPr>
        <p:spPr/>
        <p:txBody>
          <a:bodyPr/>
          <a:lstStyle>
            <a:lvl1pPr>
              <a:defRPr/>
            </a:lvl1pPr>
          </a:lstStyle>
          <a:p>
            <a:fld id="{0539D326-178E-0144-9B6B-25E05E3EEBAA}" type="slidenum">
              <a:rPr lang="en-GB" altLang="en-US"/>
              <a:pPr/>
              <a:t>‹#›</a:t>
            </a:fld>
            <a:endParaRPr lang="en-GB" altLang="en-US"/>
          </a:p>
        </p:txBody>
      </p:sp>
    </p:spTree>
    <p:extLst>
      <p:ext uri="{BB962C8B-B14F-4D97-AF65-F5344CB8AC3E}">
        <p14:creationId xmlns:p14="http://schemas.microsoft.com/office/powerpoint/2010/main" val="69645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6684" y="301625"/>
            <a:ext cx="9751483"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826684" y="1827213"/>
            <a:ext cx="4773083" cy="173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802967" y="1827213"/>
            <a:ext cx="4775200" cy="173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826684" y="3711575"/>
            <a:ext cx="4773083" cy="173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6802967" y="3711575"/>
            <a:ext cx="4775200" cy="173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8"/>
          <p:cNvSpPr>
            <a:spLocks noGrp="1" noChangeArrowheads="1"/>
          </p:cNvSpPr>
          <p:nvPr>
            <p:ph type="dt" sz="half" idx="10"/>
          </p:nvPr>
        </p:nvSpPr>
        <p:spPr/>
        <p:txBody>
          <a:bodyPr/>
          <a:lstStyle>
            <a:lvl1pPr>
              <a:defRPr>
                <a:latin typeface="Trebuchet MS" charset="0"/>
                <a:ea typeface="MS PGothic" charset="0"/>
                <a:cs typeface="MS PGothic" charset="0"/>
              </a:defRPr>
            </a:lvl1pPr>
          </a:lstStyle>
          <a:p>
            <a:pPr>
              <a:defRPr/>
            </a:pPr>
            <a:endParaRPr lang="en-GB"/>
          </a:p>
        </p:txBody>
      </p:sp>
      <p:sp>
        <p:nvSpPr>
          <p:cNvPr id="8" name="Rectangle 9"/>
          <p:cNvSpPr>
            <a:spLocks noGrp="1" noChangeArrowheads="1"/>
          </p:cNvSpPr>
          <p:nvPr>
            <p:ph type="ftr" sz="quarter" idx="11"/>
          </p:nvPr>
        </p:nvSpPr>
        <p:spPr/>
        <p:txBody>
          <a:bodyPr/>
          <a:lstStyle>
            <a:lvl1pPr>
              <a:defRPr/>
            </a:lvl1pPr>
          </a:lstStyle>
          <a:p>
            <a:pPr>
              <a:defRPr/>
            </a:pPr>
            <a:r>
              <a:rPr lang="en-GB"/>
              <a:t>Reg.charity number 1100447</a:t>
            </a:r>
          </a:p>
        </p:txBody>
      </p:sp>
      <p:sp>
        <p:nvSpPr>
          <p:cNvPr id="9" name="Rectangle 10"/>
          <p:cNvSpPr>
            <a:spLocks noGrp="1" noChangeArrowheads="1"/>
          </p:cNvSpPr>
          <p:nvPr>
            <p:ph type="sldNum" sz="quarter" idx="12"/>
          </p:nvPr>
        </p:nvSpPr>
        <p:spPr/>
        <p:txBody>
          <a:bodyPr/>
          <a:lstStyle>
            <a:lvl1pPr>
              <a:defRPr/>
            </a:lvl1pPr>
          </a:lstStyle>
          <a:p>
            <a:fld id="{C2B9C2B4-38FE-2D48-8786-27303448425F}" type="slidenum">
              <a:rPr lang="en-GB" altLang="en-US"/>
              <a:pPr/>
              <a:t>‹#›</a:t>
            </a:fld>
            <a:endParaRPr lang="en-GB" altLang="en-US"/>
          </a:p>
        </p:txBody>
      </p:sp>
    </p:spTree>
    <p:extLst>
      <p:ext uri="{BB962C8B-B14F-4D97-AF65-F5344CB8AC3E}">
        <p14:creationId xmlns:p14="http://schemas.microsoft.com/office/powerpoint/2010/main" val="330532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826684" y="1827213"/>
            <a:ext cx="4773083" cy="361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802967" y="1827213"/>
            <a:ext cx="4775200" cy="3617912"/>
          </a:xfrm>
        </p:spPr>
        <p:txBody>
          <a:bodyPr rtlCol="0">
            <a:normAutofit/>
          </a:bodyPr>
          <a:lstStyle/>
          <a:p>
            <a:pPr lvl="0"/>
            <a:endParaRPr lang="en-GB" noProof="0"/>
          </a:p>
        </p:txBody>
      </p:sp>
      <p:sp>
        <p:nvSpPr>
          <p:cNvPr id="5" name="Date Placeholder 4"/>
          <p:cNvSpPr>
            <a:spLocks noGrp="1"/>
          </p:cNvSpPr>
          <p:nvPr>
            <p:ph type="dt" sz="half" idx="10"/>
          </p:nvPr>
        </p:nvSpPr>
        <p:spPr>
          <a:xfrm>
            <a:off x="609600" y="6248400"/>
            <a:ext cx="2844800" cy="457200"/>
          </a:xfrm>
        </p:spPr>
        <p:txBody>
          <a:bodyPr rtlCol="0"/>
          <a:lstStyle>
            <a:lvl1pPr fontAlgn="auto">
              <a:spcBef>
                <a:spcPts val="0"/>
              </a:spcBef>
              <a:spcAft>
                <a:spcPts val="0"/>
              </a:spcAft>
              <a:defRPr>
                <a:solidFill>
                  <a:schemeClr val="tx1">
                    <a:lumMod val="50000"/>
                    <a:lumOff val="50000"/>
                  </a:schemeClr>
                </a:solidFill>
                <a:latin typeface="+mn-lt"/>
                <a:ea typeface="+mn-ea"/>
                <a:cs typeface="+mn-cs"/>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r>
              <a:rPr lang="en-GB"/>
              <a:t>Reg.charity number 1100447</a:t>
            </a: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E8099CA2-4315-8D43-B2EA-648FF21C20C2}" type="slidenum">
              <a:rPr lang="en-GB" altLang="en-US"/>
              <a:pPr/>
              <a:t>‹#›</a:t>
            </a:fld>
            <a:endParaRPr lang="en-GB" altLang="en-US"/>
          </a:p>
        </p:txBody>
      </p:sp>
    </p:spTree>
    <p:extLst>
      <p:ext uri="{BB962C8B-B14F-4D97-AF65-F5344CB8AC3E}">
        <p14:creationId xmlns:p14="http://schemas.microsoft.com/office/powerpoint/2010/main" val="1014896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826684" y="1827213"/>
            <a:ext cx="4773083" cy="3617912"/>
          </a:xfrm>
        </p:spPr>
        <p:txBody>
          <a:bodyPr rtlCol="0">
            <a:normAutofit/>
          </a:bodyPr>
          <a:lstStyle/>
          <a:p>
            <a:pPr lvl="0"/>
            <a:endParaRPr lang="en-GB" noProof="0"/>
          </a:p>
        </p:txBody>
      </p:sp>
      <p:sp>
        <p:nvSpPr>
          <p:cNvPr id="4" name="Text Placeholder 3"/>
          <p:cNvSpPr>
            <a:spLocks noGrp="1"/>
          </p:cNvSpPr>
          <p:nvPr>
            <p:ph type="body" sz="half" idx="2"/>
          </p:nvPr>
        </p:nvSpPr>
        <p:spPr>
          <a:xfrm>
            <a:off x="6802967" y="1827213"/>
            <a:ext cx="4775200" cy="361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248400"/>
            <a:ext cx="2844800" cy="457200"/>
          </a:xfrm>
        </p:spPr>
        <p:txBody>
          <a:bodyPr rtlCol="0"/>
          <a:lstStyle>
            <a:lvl1pPr fontAlgn="auto">
              <a:spcBef>
                <a:spcPts val="0"/>
              </a:spcBef>
              <a:spcAft>
                <a:spcPts val="0"/>
              </a:spcAft>
              <a:defRPr>
                <a:solidFill>
                  <a:schemeClr val="tx1">
                    <a:lumMod val="50000"/>
                    <a:lumOff val="50000"/>
                  </a:schemeClr>
                </a:solidFill>
                <a:latin typeface="+mn-lt"/>
                <a:ea typeface="+mn-ea"/>
                <a:cs typeface="+mn-cs"/>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r>
              <a:rPr lang="en-GB"/>
              <a:t>Reg.charity number 1100447</a:t>
            </a: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2B8695CB-3FC4-3841-9F7E-2E0C9C852CE3}" type="slidenum">
              <a:rPr lang="en-GB" altLang="en-US"/>
              <a:pPr/>
              <a:t>‹#›</a:t>
            </a:fld>
            <a:endParaRPr lang="en-GB" altLang="en-US"/>
          </a:p>
        </p:txBody>
      </p:sp>
    </p:spTree>
    <p:extLst>
      <p:ext uri="{BB962C8B-B14F-4D97-AF65-F5344CB8AC3E}">
        <p14:creationId xmlns:p14="http://schemas.microsoft.com/office/powerpoint/2010/main" val="198634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778FE49-616E-2B44-8C57-02E016081B59}"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27389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9778FE49-616E-2B44-8C57-02E016081B59}"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31927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9778FE49-616E-2B44-8C57-02E016081B59}" type="datetimeFigureOut">
              <a:rPr lang="en-US" smtClean="0"/>
              <a:t>1/31/16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23670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9778FE49-616E-2B44-8C57-02E016081B59}" type="datetimeFigureOut">
              <a:rPr lang="en-US" smtClean="0"/>
              <a:t>1/31/16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17604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8FE49-616E-2B44-8C57-02E016081B59}" type="datetimeFigureOut">
              <a:rPr lang="en-US" smtClean="0"/>
              <a:t>1/31/16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34092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778FE49-616E-2B44-8C57-02E016081B59}"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50266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GB"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778FE49-616E-2B44-8C57-02E016081B59}"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AC86E-7C4B-3242-BC88-D26389543F13}" type="slidenum">
              <a:rPr lang="en-US" smtClean="0"/>
              <a:t>‹#›</a:t>
            </a:fld>
            <a:endParaRPr lang="en-US"/>
          </a:p>
        </p:txBody>
      </p:sp>
    </p:spTree>
    <p:extLst>
      <p:ext uri="{BB962C8B-B14F-4D97-AF65-F5344CB8AC3E}">
        <p14:creationId xmlns:p14="http://schemas.microsoft.com/office/powerpoint/2010/main" val="1365030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78FE49-616E-2B44-8C57-02E016081B59}" type="datetimeFigureOut">
              <a:rPr lang="en-US" smtClean="0"/>
              <a:t>1/31/16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BAC86E-7C4B-3242-BC88-D26389543F13}" type="slidenum">
              <a:rPr lang="en-US" smtClean="0"/>
              <a:t>‹#›</a:t>
            </a:fld>
            <a:endParaRPr lang="en-US"/>
          </a:p>
        </p:txBody>
      </p:sp>
    </p:spTree>
    <p:extLst>
      <p:ext uri="{BB962C8B-B14F-4D97-AF65-F5344CB8AC3E}">
        <p14:creationId xmlns:p14="http://schemas.microsoft.com/office/powerpoint/2010/main" val="108444923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Image:Richard_Branson.jpg" TargetMode="External"/><Relationship Id="rId4" Type="http://schemas.openxmlformats.org/officeDocument/2006/relationships/image" Target="../media/image26.jpeg"/><Relationship Id="rId5" Type="http://schemas.openxmlformats.org/officeDocument/2006/relationships/hyperlink" Target="http://en.wikipedia.org/wiki/Image:Churchill_portrait_NYP_45063.jpg" TargetMode="External"/><Relationship Id="rId6" Type="http://schemas.openxmlformats.org/officeDocument/2006/relationships/image" Target="../media/image27.jpe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22.jpeg"/><Relationship Id="rId1" Type="http://schemas.openxmlformats.org/officeDocument/2006/relationships/slideLayout" Target="../slideLayouts/slideLayout21.xml"/><Relationship Id="rId2" Type="http://schemas.openxmlformats.org/officeDocument/2006/relationships/notesSlide" Target="../notesSlides/notesSlide29.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6.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645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Surname of one of the trustees</a:t>
            </a:r>
            <a:endParaRPr lang="en-US" dirty="0"/>
          </a:p>
        </p:txBody>
      </p:sp>
      <p:sp>
        <p:nvSpPr>
          <p:cNvPr id="3" name="Content Placeholder 2"/>
          <p:cNvSpPr>
            <a:spLocks noGrp="1"/>
          </p:cNvSpPr>
          <p:nvPr>
            <p:ph idx="1"/>
          </p:nvPr>
        </p:nvSpPr>
        <p:spPr/>
        <p:txBody>
          <a:bodyPr/>
          <a:lstStyle/>
          <a:p>
            <a:r>
              <a:rPr lang="en-US" dirty="0" smtClean="0"/>
              <a:t>Brown</a:t>
            </a:r>
          </a:p>
          <a:p>
            <a:r>
              <a:rPr lang="en-US" dirty="0" smtClean="0"/>
              <a:t>Springer</a:t>
            </a:r>
            <a:endParaRPr lang="en-US" dirty="0"/>
          </a:p>
        </p:txBody>
      </p:sp>
    </p:spTree>
    <p:extLst>
      <p:ext uri="{BB962C8B-B14F-4D97-AF65-F5344CB8AC3E}">
        <p14:creationId xmlns:p14="http://schemas.microsoft.com/office/powerpoint/2010/main" val="824472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a:t>
            </a:r>
            <a:endParaRPr lang="en-US" dirty="0"/>
          </a:p>
        </p:txBody>
      </p:sp>
      <p:pic>
        <p:nvPicPr>
          <p:cNvPr id="4" name="Content Placeholder 3"/>
          <p:cNvPicPr>
            <a:picLocks noGrp="1" noChangeAspect="1"/>
          </p:cNvPicPr>
          <p:nvPr>
            <p:ph idx="1"/>
          </p:nvPr>
        </p:nvPicPr>
        <p:blipFill>
          <a:blip r:embed="rId3"/>
          <a:stretch>
            <a:fillRect/>
          </a:stretch>
        </p:blipFill>
        <p:spPr>
          <a:xfrm>
            <a:off x="2845442" y="2667000"/>
            <a:ext cx="7296454" cy="3124200"/>
          </a:xfrm>
          <a:prstGeom prst="rect">
            <a:avLst/>
          </a:prstGeom>
        </p:spPr>
      </p:pic>
    </p:spTree>
    <p:extLst>
      <p:ext uri="{BB962C8B-B14F-4D97-AF65-F5344CB8AC3E}">
        <p14:creationId xmlns:p14="http://schemas.microsoft.com/office/powerpoint/2010/main" val="266744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3317876" y="3489657"/>
            <a:ext cx="6511925" cy="2025319"/>
          </a:xfrm>
        </p:spPr>
        <p:txBody>
          <a:bodyPr/>
          <a:lstStyle/>
          <a:p>
            <a:pPr eaLnBrk="1" hangingPunct="1">
              <a:defRPr/>
            </a:pPr>
            <a:r>
              <a:rPr lang="en-GB" dirty="0">
                <a:latin typeface="Arial" charset="0"/>
                <a:ea typeface="MS PGothic" charset="0"/>
              </a:rPr>
              <a:t>Perspectives of disability</a:t>
            </a:r>
            <a:br>
              <a:rPr lang="en-GB" dirty="0">
                <a:latin typeface="Arial" charset="0"/>
                <a:ea typeface="MS PGothic" charset="0"/>
              </a:rPr>
            </a:br>
            <a:endParaRPr lang="en-GB" dirty="0">
              <a:latin typeface="Arial" charset="0"/>
              <a:ea typeface="MS PGothic" charset="0"/>
            </a:endParaRPr>
          </a:p>
        </p:txBody>
      </p:sp>
      <p:sp>
        <p:nvSpPr>
          <p:cNvPr id="25602" name="Rectangle 3"/>
          <p:cNvSpPr>
            <a:spLocks noGrp="1" noChangeArrowheads="1"/>
          </p:cNvSpPr>
          <p:nvPr>
            <p:ph sz="half" idx="4294967295"/>
          </p:nvPr>
        </p:nvSpPr>
        <p:spPr>
          <a:xfrm>
            <a:off x="2522538" y="671514"/>
            <a:ext cx="3028950" cy="2663825"/>
          </a:xfrm>
        </p:spPr>
        <p:txBody>
          <a:bodyPr/>
          <a:lstStyle/>
          <a:p>
            <a:pPr eaLnBrk="1" hangingPunct="1">
              <a:lnSpc>
                <a:spcPct val="90000"/>
              </a:lnSpc>
            </a:pPr>
            <a:endParaRPr lang="en-GB" altLang="en-US">
              <a:latin typeface="Verdana" charset="0"/>
              <a:ea typeface="MS PGothic" charset="-128"/>
            </a:endParaRPr>
          </a:p>
          <a:p>
            <a:pPr eaLnBrk="1" hangingPunct="1">
              <a:lnSpc>
                <a:spcPct val="90000"/>
              </a:lnSpc>
            </a:pPr>
            <a:endParaRPr lang="en-GB" altLang="en-US">
              <a:latin typeface="Verdana" charset="0"/>
              <a:ea typeface="MS PGothic" charset="-128"/>
            </a:endParaRPr>
          </a:p>
        </p:txBody>
      </p:sp>
      <p:pic>
        <p:nvPicPr>
          <p:cNvPr id="25603"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699250" y="512763"/>
            <a:ext cx="3581400" cy="2387600"/>
          </a:xfrm>
        </p:spPr>
      </p:pic>
      <p:sp>
        <p:nvSpPr>
          <p:cNvPr id="25604"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Tree>
    <p:extLst>
      <p:ext uri="{BB962C8B-B14F-4D97-AF65-F5344CB8AC3E}">
        <p14:creationId xmlns:p14="http://schemas.microsoft.com/office/powerpoint/2010/main" val="351931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latin typeface="Arial" charset="0"/>
                <a:ea typeface="MS PGothic" charset="0"/>
              </a:rPr>
              <a:t>Medical Model of disability</a:t>
            </a:r>
            <a:endParaRPr lang="en-US" b="1" dirty="0"/>
          </a:p>
        </p:txBody>
      </p:sp>
      <p:sp>
        <p:nvSpPr>
          <p:cNvPr id="6" name="Content Placeholder 5"/>
          <p:cNvSpPr>
            <a:spLocks noGrp="1"/>
          </p:cNvSpPr>
          <p:nvPr>
            <p:ph sz="quarter" idx="4294967295"/>
          </p:nvPr>
        </p:nvSpPr>
        <p:spPr>
          <a:xfrm>
            <a:off x="3293267" y="2248122"/>
            <a:ext cx="6400800" cy="3475037"/>
          </a:xfrm>
          <a:prstGeom prst="rect">
            <a:avLst/>
          </a:prstGeom>
        </p:spPr>
        <p:txBody>
          <a:bodyPr/>
          <a:lstStyle/>
          <a:p>
            <a:pPr eaLnBrk="1" hangingPunct="1">
              <a:lnSpc>
                <a:spcPct val="90000"/>
              </a:lnSpc>
              <a:defRPr/>
            </a:pPr>
            <a:r>
              <a:rPr lang="en-GB" dirty="0" smtClean="0">
                <a:latin typeface="Verdana" charset="0"/>
                <a:ea typeface="MS PGothic" charset="0"/>
              </a:rPr>
              <a:t>Disabled people need fixing or care, charity.</a:t>
            </a:r>
          </a:p>
          <a:p>
            <a:pPr eaLnBrk="1" hangingPunct="1">
              <a:lnSpc>
                <a:spcPct val="90000"/>
              </a:lnSpc>
              <a:defRPr/>
            </a:pPr>
            <a:r>
              <a:rPr lang="en-GB" dirty="0" smtClean="0">
                <a:latin typeface="Verdana" charset="0"/>
                <a:ea typeface="MS PGothic" charset="0"/>
              </a:rPr>
              <a:t>People become dependant and lose dignity</a:t>
            </a:r>
          </a:p>
          <a:p>
            <a:pPr eaLnBrk="1" hangingPunct="1">
              <a:lnSpc>
                <a:spcPct val="90000"/>
              </a:lnSpc>
              <a:defRPr/>
            </a:pPr>
            <a:r>
              <a:rPr lang="en-GB" dirty="0" smtClean="0">
                <a:latin typeface="Verdana" charset="0"/>
                <a:ea typeface="MS PGothic" charset="0"/>
              </a:rPr>
              <a:t>Commonly used in some health care practices</a:t>
            </a:r>
          </a:p>
          <a:p>
            <a:pPr eaLnBrk="1" hangingPunct="1">
              <a:lnSpc>
                <a:spcPct val="90000"/>
              </a:lnSpc>
              <a:defRPr/>
            </a:pPr>
            <a:r>
              <a:rPr lang="en-GB" dirty="0" smtClean="0">
                <a:latin typeface="Verdana" charset="0"/>
                <a:ea typeface="MS PGothic" charset="0"/>
              </a:rPr>
              <a:t>Some churches still adhere to this model</a:t>
            </a:r>
          </a:p>
          <a:p>
            <a:pPr marL="46037" indent="0">
              <a:buNone/>
              <a:defRPr/>
            </a:pPr>
            <a:endParaRPr lang="en-US" dirty="0"/>
          </a:p>
        </p:txBody>
      </p:sp>
    </p:spTree>
    <p:extLst>
      <p:ext uri="{BB962C8B-B14F-4D97-AF65-F5344CB8AC3E}">
        <p14:creationId xmlns:p14="http://schemas.microsoft.com/office/powerpoint/2010/main" val="732836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2008061" y="5389605"/>
            <a:ext cx="6481032" cy="1087395"/>
          </a:xfrm>
        </p:spPr>
        <p:txBody>
          <a:bodyPr>
            <a:normAutofit/>
          </a:bodyPr>
          <a:lstStyle/>
          <a:p>
            <a:pPr eaLnBrk="1" hangingPunct="1">
              <a:defRPr/>
            </a:pPr>
            <a:r>
              <a:rPr lang="en-GB" b="1" dirty="0" smtClean="0">
                <a:latin typeface="Arial" charset="0"/>
                <a:ea typeface="MS PGothic" charset="0"/>
              </a:rPr>
              <a:t>Social </a:t>
            </a:r>
            <a:r>
              <a:rPr lang="en-GB" b="1" dirty="0">
                <a:latin typeface="Arial" charset="0"/>
                <a:ea typeface="MS PGothic" charset="0"/>
              </a:rPr>
              <a:t>model of disability</a:t>
            </a:r>
          </a:p>
        </p:txBody>
      </p:sp>
      <p:sp>
        <p:nvSpPr>
          <p:cNvPr id="28674" name="Rectangle 3"/>
          <p:cNvSpPr>
            <a:spLocks noGrp="1" noChangeArrowheads="1"/>
          </p:cNvSpPr>
          <p:nvPr>
            <p:ph idx="4294967295"/>
          </p:nvPr>
        </p:nvSpPr>
        <p:spPr>
          <a:xfrm>
            <a:off x="7339914" y="185351"/>
            <a:ext cx="4852086" cy="5659395"/>
          </a:xfrm>
        </p:spPr>
        <p:txBody>
          <a:bodyPr>
            <a:normAutofit/>
          </a:bodyPr>
          <a:lstStyle/>
          <a:p>
            <a:pPr eaLnBrk="1" hangingPunct="1">
              <a:lnSpc>
                <a:spcPct val="80000"/>
              </a:lnSpc>
              <a:buFont typeface="Wingdings" charset="2"/>
              <a:buNone/>
            </a:pPr>
            <a:r>
              <a:rPr lang="en-GB" altLang="en-US" sz="2500" dirty="0" smtClean="0">
                <a:latin typeface="Arial Hebrew" charset="-79"/>
                <a:ea typeface="Arial Hebrew" charset="-79"/>
                <a:cs typeface="Arial Hebrew" charset="-79"/>
              </a:rPr>
              <a:t>The </a:t>
            </a:r>
            <a:r>
              <a:rPr lang="en-GB" altLang="en-US" sz="2500" dirty="0">
                <a:latin typeface="Arial Hebrew" charset="-79"/>
                <a:ea typeface="Arial Hebrew" charset="-79"/>
                <a:cs typeface="Arial Hebrew" charset="-79"/>
              </a:rPr>
              <a:t>social model describes disability as...</a:t>
            </a:r>
          </a:p>
          <a:p>
            <a:pPr eaLnBrk="1" hangingPunct="1">
              <a:lnSpc>
                <a:spcPct val="80000"/>
              </a:lnSpc>
              <a:buFont typeface="Wingdings" charset="2"/>
              <a:buNone/>
            </a:pPr>
            <a:r>
              <a:rPr lang="en-GB" altLang="en-US" sz="2500" dirty="0">
                <a:latin typeface="Arial Hebrew" charset="-79"/>
                <a:ea typeface="Arial Hebrew" charset="-79"/>
                <a:cs typeface="Arial Hebrew" charset="-79"/>
              </a:rPr>
              <a:t>...</a:t>
            </a:r>
            <a:r>
              <a:rPr lang="en-GB" altLang="en-US" sz="2800" i="1" dirty="0">
                <a:latin typeface="Arial Hebrew" charset="-79"/>
                <a:ea typeface="Arial Hebrew" charset="-79"/>
                <a:cs typeface="Arial Hebrew" charset="-79"/>
              </a:rPr>
              <a:t>all the things that impose restrictions on </a:t>
            </a:r>
            <a:r>
              <a:rPr lang="en-GB" altLang="en-US" sz="2800" i="1" dirty="0" smtClean="0">
                <a:latin typeface="Arial Hebrew" charset="-79"/>
                <a:ea typeface="Arial Hebrew" charset="-79"/>
                <a:cs typeface="Arial Hebrew" charset="-79"/>
              </a:rPr>
              <a:t>disabled people</a:t>
            </a:r>
            <a:r>
              <a:rPr lang="en-GB" altLang="en-US" sz="2800" dirty="0">
                <a:latin typeface="Arial Hebrew" charset="-79"/>
                <a:ea typeface="Arial Hebrew" charset="-79"/>
                <a:cs typeface="Arial Hebrew" charset="-79"/>
              </a:rPr>
              <a:t>; </a:t>
            </a:r>
            <a:endParaRPr lang="en-GB" altLang="en-US" sz="2800" dirty="0" smtClean="0">
              <a:latin typeface="Arial Hebrew" charset="-79"/>
              <a:ea typeface="Arial Hebrew" charset="-79"/>
              <a:cs typeface="Arial Hebrew" charset="-79"/>
            </a:endParaRPr>
          </a:p>
          <a:p>
            <a:pPr>
              <a:lnSpc>
                <a:spcPct val="80000"/>
              </a:lnSpc>
            </a:pPr>
            <a:r>
              <a:rPr lang="en-GB" altLang="en-US" sz="2800" dirty="0" smtClean="0">
                <a:latin typeface="Arial Hebrew" charset="-79"/>
                <a:ea typeface="Arial Hebrew" charset="-79"/>
                <a:cs typeface="Arial Hebrew" charset="-79"/>
              </a:rPr>
              <a:t>individual </a:t>
            </a:r>
            <a:r>
              <a:rPr lang="en-GB" altLang="en-US" sz="2800" dirty="0">
                <a:latin typeface="Arial Hebrew" charset="-79"/>
                <a:ea typeface="Arial Hebrew" charset="-79"/>
                <a:cs typeface="Arial Hebrew" charset="-79"/>
              </a:rPr>
              <a:t>prejudice to institutional </a:t>
            </a:r>
            <a:r>
              <a:rPr lang="en-GB" altLang="en-US" sz="2800" dirty="0" smtClean="0">
                <a:latin typeface="Arial Hebrew" charset="-79"/>
                <a:ea typeface="Arial Hebrew" charset="-79"/>
                <a:cs typeface="Arial Hebrew" charset="-79"/>
              </a:rPr>
              <a:t>discrimination, </a:t>
            </a:r>
          </a:p>
          <a:p>
            <a:pPr>
              <a:lnSpc>
                <a:spcPct val="80000"/>
              </a:lnSpc>
            </a:pPr>
            <a:r>
              <a:rPr lang="en-GB" altLang="en-US" sz="2800" dirty="0" smtClean="0">
                <a:latin typeface="Arial Hebrew" charset="-79"/>
                <a:ea typeface="Arial Hebrew" charset="-79"/>
                <a:cs typeface="Arial Hebrew" charset="-79"/>
              </a:rPr>
              <a:t>from inaccessible </a:t>
            </a:r>
            <a:r>
              <a:rPr lang="en-GB" altLang="en-US" sz="2800" dirty="0">
                <a:latin typeface="Arial Hebrew" charset="-79"/>
                <a:ea typeface="Arial Hebrew" charset="-79"/>
                <a:cs typeface="Arial Hebrew" charset="-79"/>
              </a:rPr>
              <a:t>public buildings to </a:t>
            </a:r>
            <a:endParaRPr lang="en-GB" altLang="en-US" sz="2800" dirty="0" smtClean="0">
              <a:latin typeface="Arial Hebrew" charset="-79"/>
              <a:ea typeface="Arial Hebrew" charset="-79"/>
              <a:cs typeface="Arial Hebrew" charset="-79"/>
            </a:endParaRPr>
          </a:p>
          <a:p>
            <a:pPr>
              <a:lnSpc>
                <a:spcPct val="80000"/>
              </a:lnSpc>
            </a:pPr>
            <a:r>
              <a:rPr lang="en-GB" altLang="en-US" sz="2800" dirty="0" smtClean="0">
                <a:latin typeface="Arial Hebrew" charset="-79"/>
                <a:ea typeface="Arial Hebrew" charset="-79"/>
                <a:cs typeface="Arial Hebrew" charset="-79"/>
              </a:rPr>
              <a:t>unusable </a:t>
            </a:r>
            <a:r>
              <a:rPr lang="en-GB" altLang="en-US" sz="2800" dirty="0">
                <a:latin typeface="Arial Hebrew" charset="-79"/>
                <a:ea typeface="Arial Hebrew" charset="-79"/>
                <a:cs typeface="Arial Hebrew" charset="-79"/>
              </a:rPr>
              <a:t>transport systems, </a:t>
            </a:r>
            <a:endParaRPr lang="en-GB" altLang="en-US" sz="2800" dirty="0" smtClean="0">
              <a:latin typeface="Arial Hebrew" charset="-79"/>
              <a:ea typeface="Arial Hebrew" charset="-79"/>
              <a:cs typeface="Arial Hebrew" charset="-79"/>
            </a:endParaRPr>
          </a:p>
          <a:p>
            <a:pPr>
              <a:lnSpc>
                <a:spcPct val="80000"/>
              </a:lnSpc>
            </a:pPr>
            <a:r>
              <a:rPr lang="en-GB" altLang="en-US" sz="2800" dirty="0" smtClean="0">
                <a:latin typeface="Arial Hebrew" charset="-79"/>
                <a:ea typeface="Arial Hebrew" charset="-79"/>
                <a:cs typeface="Arial Hebrew" charset="-79"/>
              </a:rPr>
              <a:t>from </a:t>
            </a:r>
            <a:r>
              <a:rPr lang="en-GB" altLang="en-US" sz="2800" dirty="0">
                <a:latin typeface="Arial Hebrew" charset="-79"/>
                <a:ea typeface="Arial Hebrew" charset="-79"/>
                <a:cs typeface="Arial Hebrew" charset="-79"/>
              </a:rPr>
              <a:t>segregated </a:t>
            </a:r>
            <a:r>
              <a:rPr lang="en-GB" altLang="en-US" sz="2800" dirty="0" smtClean="0">
                <a:latin typeface="Arial Hebrew" charset="-79"/>
                <a:ea typeface="Arial Hebrew" charset="-79"/>
                <a:cs typeface="Arial Hebrew" charset="-79"/>
              </a:rPr>
              <a:t>education </a:t>
            </a:r>
            <a:r>
              <a:rPr lang="en-GB" altLang="en-US" sz="2800" dirty="0">
                <a:latin typeface="Arial Hebrew" charset="-79"/>
                <a:ea typeface="Arial Hebrew" charset="-79"/>
                <a:cs typeface="Arial Hebrew" charset="-79"/>
              </a:rPr>
              <a:t>to excluding work arrangements, and so </a:t>
            </a:r>
            <a:r>
              <a:rPr lang="en-GB" altLang="en-US" sz="2800" dirty="0" smtClean="0">
                <a:latin typeface="Arial Hebrew" charset="-79"/>
                <a:ea typeface="Arial Hebrew" charset="-79"/>
                <a:cs typeface="Arial Hebrew" charset="-79"/>
              </a:rPr>
              <a:t>on</a:t>
            </a:r>
            <a:r>
              <a:rPr lang="en-GB" altLang="en-US" sz="2800" dirty="0">
                <a:latin typeface="Arial Hebrew" charset="-79"/>
                <a:ea typeface="Arial Hebrew" charset="-79"/>
                <a:cs typeface="Arial Hebrew" charset="-79"/>
              </a:rPr>
              <a:t>. </a:t>
            </a:r>
          </a:p>
        </p:txBody>
      </p:sp>
      <p:sp>
        <p:nvSpPr>
          <p:cNvPr id="28675"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pic>
        <p:nvPicPr>
          <p:cNvPr id="2" name="Picture 1"/>
          <p:cNvPicPr>
            <a:picLocks noChangeAspect="1"/>
          </p:cNvPicPr>
          <p:nvPr/>
        </p:nvPicPr>
        <p:blipFill>
          <a:blip r:embed="rId3"/>
          <a:stretch>
            <a:fillRect/>
          </a:stretch>
        </p:blipFill>
        <p:spPr>
          <a:xfrm>
            <a:off x="1722737" y="979400"/>
            <a:ext cx="5071580" cy="3811803"/>
          </a:xfrm>
          <a:prstGeom prst="rect">
            <a:avLst/>
          </a:prstGeom>
        </p:spPr>
      </p:pic>
    </p:spTree>
    <p:extLst>
      <p:ext uri="{BB962C8B-B14F-4D97-AF65-F5344CB8AC3E}">
        <p14:creationId xmlns:p14="http://schemas.microsoft.com/office/powerpoint/2010/main" val="967113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95234" name="Rectangle 2"/>
          <p:cNvSpPr>
            <a:spLocks noGrp="1" noChangeArrowheads="1"/>
          </p:cNvSpPr>
          <p:nvPr>
            <p:ph type="title"/>
          </p:nvPr>
        </p:nvSpPr>
        <p:spPr>
          <a:xfrm>
            <a:off x="1669662" y="4473146"/>
            <a:ext cx="10018713" cy="1775254"/>
          </a:xfrm>
        </p:spPr>
        <p:txBody>
          <a:bodyPr/>
          <a:lstStyle/>
          <a:p>
            <a:pPr eaLnBrk="1" hangingPunct="1">
              <a:defRPr/>
            </a:pPr>
            <a:r>
              <a:rPr lang="en-GB">
                <a:latin typeface="Arial" charset="0"/>
              </a:rPr>
              <a:t>Social Model of disability</a:t>
            </a:r>
          </a:p>
        </p:txBody>
      </p:sp>
      <p:sp>
        <p:nvSpPr>
          <p:cNvPr id="30723" name="Rectangle 3"/>
          <p:cNvSpPr>
            <a:spLocks noGrp="1" noChangeArrowheads="1"/>
          </p:cNvSpPr>
          <p:nvPr>
            <p:ph type="body" idx="4294967295"/>
          </p:nvPr>
        </p:nvSpPr>
        <p:spPr>
          <a:xfrm>
            <a:off x="2905126" y="308919"/>
            <a:ext cx="7313613" cy="4374291"/>
          </a:xfrm>
        </p:spPr>
        <p:txBody>
          <a:bodyPr>
            <a:normAutofit/>
          </a:bodyPr>
          <a:lstStyle/>
          <a:p>
            <a:pPr eaLnBrk="1" hangingPunct="1">
              <a:buFont typeface="Wingdings" charset="2"/>
              <a:buNone/>
            </a:pPr>
            <a:r>
              <a:rPr lang="en-GB" altLang="en-US" dirty="0">
                <a:latin typeface="Verdana" charset="0"/>
                <a:ea typeface="MS PGothic" charset="-128"/>
              </a:rPr>
              <a:t>The social model</a:t>
            </a:r>
            <a:r>
              <a:rPr lang="ja-JP" altLang="en-GB" dirty="0">
                <a:latin typeface="Verdana" charset="0"/>
                <a:ea typeface="MS PGothic" charset="-128"/>
              </a:rPr>
              <a:t>’</a:t>
            </a:r>
            <a:r>
              <a:rPr lang="en-GB" altLang="ja-JP" dirty="0">
                <a:latin typeface="Verdana" charset="0"/>
                <a:ea typeface="MS PGothic" charset="-128"/>
              </a:rPr>
              <a:t>s focus is on society to:</a:t>
            </a:r>
          </a:p>
          <a:p>
            <a:pPr eaLnBrk="1" hangingPunct="1"/>
            <a:r>
              <a:rPr lang="en-GB" altLang="en-US" dirty="0">
                <a:latin typeface="Verdana" charset="0"/>
                <a:ea typeface="MS PGothic" charset="-128"/>
              </a:rPr>
              <a:t>change policy, </a:t>
            </a:r>
          </a:p>
          <a:p>
            <a:pPr eaLnBrk="1" hangingPunct="1"/>
            <a:r>
              <a:rPr lang="en-GB" altLang="en-US" dirty="0">
                <a:latin typeface="Verdana" charset="0"/>
                <a:ea typeface="MS PGothic" charset="-128"/>
              </a:rPr>
              <a:t>Change attitudes and </a:t>
            </a:r>
          </a:p>
          <a:p>
            <a:pPr eaLnBrk="1" hangingPunct="1"/>
            <a:r>
              <a:rPr lang="en-GB" altLang="en-US" dirty="0">
                <a:latin typeface="Verdana" charset="0"/>
                <a:ea typeface="MS PGothic" charset="-128"/>
              </a:rPr>
              <a:t>Change economic discrimination against disabled people.</a:t>
            </a:r>
          </a:p>
          <a:p>
            <a:pPr lvl="1"/>
            <a:r>
              <a:rPr lang="en-GB" altLang="en-US" dirty="0">
                <a:latin typeface="Verdana" charset="0"/>
                <a:ea typeface="MS PGothic" charset="-128"/>
              </a:rPr>
              <a:t>Limitations forget that some people still experience physical pain &amp; emotional stresses.</a:t>
            </a:r>
          </a:p>
        </p:txBody>
      </p:sp>
    </p:spTree>
    <p:extLst>
      <p:ext uri="{BB962C8B-B14F-4D97-AF65-F5344CB8AC3E}">
        <p14:creationId xmlns:p14="http://schemas.microsoft.com/office/powerpoint/2010/main" val="802425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5"/>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97282" name="Rectangle 4"/>
          <p:cNvSpPr>
            <a:spLocks noGrp="1" noChangeArrowheads="1"/>
          </p:cNvSpPr>
          <p:nvPr>
            <p:ph type="title"/>
          </p:nvPr>
        </p:nvSpPr>
        <p:spPr>
          <a:xfrm>
            <a:off x="1650206" y="4207476"/>
            <a:ext cx="10018713" cy="1752599"/>
          </a:xfrm>
        </p:spPr>
        <p:txBody>
          <a:bodyPr/>
          <a:lstStyle/>
          <a:p>
            <a:pPr eaLnBrk="1" hangingPunct="1">
              <a:defRPr/>
            </a:pPr>
            <a:r>
              <a:rPr lang="en-GB">
                <a:latin typeface="Arial" charset="0"/>
              </a:rPr>
              <a:t>Models of disability</a:t>
            </a:r>
          </a:p>
        </p:txBody>
      </p:sp>
      <p:sp>
        <p:nvSpPr>
          <p:cNvPr id="32771" name="Rectangle 3"/>
          <p:cNvSpPr>
            <a:spLocks noGrp="1" noChangeArrowheads="1"/>
          </p:cNvSpPr>
          <p:nvPr>
            <p:ph type="body" sz="half" idx="4294967295"/>
          </p:nvPr>
        </p:nvSpPr>
        <p:spPr>
          <a:xfrm>
            <a:off x="1650206" y="432486"/>
            <a:ext cx="4629944" cy="4584357"/>
          </a:xfrm>
        </p:spPr>
        <p:txBody>
          <a:bodyPr>
            <a:normAutofit/>
          </a:bodyPr>
          <a:lstStyle/>
          <a:p>
            <a:pPr eaLnBrk="1" hangingPunct="1">
              <a:lnSpc>
                <a:spcPct val="80000"/>
              </a:lnSpc>
              <a:buFont typeface="Wingdings" charset="2"/>
              <a:buNone/>
            </a:pPr>
            <a:r>
              <a:rPr lang="en-GB" altLang="en-US" sz="1900" u="sng" dirty="0">
                <a:latin typeface="Verdana" charset="0"/>
                <a:ea typeface="MS PGothic" charset="-128"/>
              </a:rPr>
              <a:t>Medical Model</a:t>
            </a:r>
          </a:p>
          <a:p>
            <a:pPr eaLnBrk="1" hangingPunct="1">
              <a:lnSpc>
                <a:spcPct val="80000"/>
              </a:lnSpc>
            </a:pPr>
            <a:r>
              <a:rPr lang="en-GB" altLang="en-US" sz="1900" b="1" dirty="0">
                <a:latin typeface="Verdana" charset="0"/>
                <a:ea typeface="MS PGothic" charset="-128"/>
              </a:rPr>
              <a:t>Focuses</a:t>
            </a:r>
            <a:r>
              <a:rPr lang="en-GB" altLang="en-US" sz="1900" dirty="0">
                <a:latin typeface="Verdana" charset="0"/>
                <a:ea typeface="MS PGothic" charset="-128"/>
              </a:rPr>
              <a:t> on limitations, inabilities and on the medical details of disability</a:t>
            </a:r>
          </a:p>
          <a:p>
            <a:pPr eaLnBrk="1" hangingPunct="1">
              <a:lnSpc>
                <a:spcPct val="80000"/>
              </a:lnSpc>
            </a:pPr>
            <a:r>
              <a:rPr lang="en-GB" altLang="en-US" sz="1900" b="1" dirty="0">
                <a:latin typeface="Verdana" charset="0"/>
                <a:ea typeface="MS PGothic" charset="-128"/>
              </a:rPr>
              <a:t>Assumes</a:t>
            </a:r>
            <a:r>
              <a:rPr lang="en-GB" altLang="en-US" sz="1900" dirty="0">
                <a:latin typeface="Verdana" charset="0"/>
                <a:ea typeface="MS PGothic" charset="-128"/>
              </a:rPr>
              <a:t> disabled people have a </a:t>
            </a:r>
            <a:r>
              <a:rPr lang="ja-JP" altLang="en-GB" sz="1900" dirty="0">
                <a:latin typeface="Verdana" charset="0"/>
                <a:ea typeface="MS PGothic" charset="-128"/>
              </a:rPr>
              <a:t>‘</a:t>
            </a:r>
            <a:r>
              <a:rPr lang="en-GB" altLang="ja-JP" sz="1900" dirty="0">
                <a:latin typeface="Verdana" charset="0"/>
                <a:ea typeface="MS PGothic" charset="-128"/>
              </a:rPr>
              <a:t>problem</a:t>
            </a:r>
            <a:r>
              <a:rPr lang="ja-JP" altLang="en-GB" sz="1900" dirty="0">
                <a:latin typeface="Verdana" charset="0"/>
                <a:ea typeface="MS PGothic" charset="-128"/>
              </a:rPr>
              <a:t>’</a:t>
            </a:r>
            <a:r>
              <a:rPr lang="en-GB" altLang="ja-JP" sz="1900" dirty="0">
                <a:latin typeface="Verdana" charset="0"/>
                <a:ea typeface="MS PGothic" charset="-128"/>
              </a:rPr>
              <a:t> which needs to be </a:t>
            </a:r>
            <a:r>
              <a:rPr lang="ja-JP" altLang="en-GB" sz="1900" dirty="0">
                <a:latin typeface="Verdana" charset="0"/>
                <a:ea typeface="MS PGothic" charset="-128"/>
              </a:rPr>
              <a:t>‘</a:t>
            </a:r>
            <a:r>
              <a:rPr lang="en-GB" altLang="ja-JP" sz="1900" dirty="0">
                <a:latin typeface="Verdana" charset="0"/>
                <a:ea typeface="MS PGothic" charset="-128"/>
              </a:rPr>
              <a:t>fixed</a:t>
            </a:r>
            <a:r>
              <a:rPr lang="ja-JP" altLang="en-GB" sz="1900" dirty="0">
                <a:latin typeface="Verdana" charset="0"/>
                <a:ea typeface="MS PGothic" charset="-128"/>
              </a:rPr>
              <a:t>’</a:t>
            </a:r>
            <a:r>
              <a:rPr lang="en-GB" altLang="ja-JP" sz="1900" dirty="0">
                <a:latin typeface="Verdana" charset="0"/>
                <a:ea typeface="MS PGothic" charset="-128"/>
              </a:rPr>
              <a:t> or cured.</a:t>
            </a:r>
          </a:p>
          <a:p>
            <a:pPr eaLnBrk="1" hangingPunct="1">
              <a:lnSpc>
                <a:spcPct val="80000"/>
              </a:lnSpc>
            </a:pPr>
            <a:r>
              <a:rPr lang="en-GB" altLang="en-US" sz="1900" b="1" dirty="0">
                <a:latin typeface="Verdana" charset="0"/>
                <a:ea typeface="MS PGothic" charset="-128"/>
              </a:rPr>
              <a:t>Results</a:t>
            </a:r>
            <a:r>
              <a:rPr lang="en-GB" altLang="en-US" sz="1900" dirty="0">
                <a:latin typeface="Verdana" charset="0"/>
                <a:ea typeface="MS PGothic" charset="-128"/>
              </a:rPr>
              <a:t> in disabled people being seen as dependent.</a:t>
            </a:r>
          </a:p>
          <a:p>
            <a:pPr eaLnBrk="1" hangingPunct="1">
              <a:lnSpc>
                <a:spcPct val="80000"/>
              </a:lnSpc>
            </a:pPr>
            <a:endParaRPr lang="en-GB" altLang="en-US" sz="1900" dirty="0">
              <a:latin typeface="Verdana" charset="0"/>
              <a:ea typeface="MS PGothic" charset="-128"/>
            </a:endParaRPr>
          </a:p>
        </p:txBody>
      </p:sp>
      <p:sp>
        <p:nvSpPr>
          <p:cNvPr id="32772" name="Rectangle 5"/>
          <p:cNvSpPr>
            <a:spLocks noGrp="1" noChangeArrowheads="1"/>
          </p:cNvSpPr>
          <p:nvPr>
            <p:ph type="body" sz="half" idx="4294967295"/>
          </p:nvPr>
        </p:nvSpPr>
        <p:spPr>
          <a:xfrm>
            <a:off x="6659562" y="874712"/>
            <a:ext cx="4548015" cy="3796141"/>
          </a:xfrm>
        </p:spPr>
        <p:txBody>
          <a:bodyPr>
            <a:normAutofit/>
          </a:bodyPr>
          <a:lstStyle/>
          <a:p>
            <a:pPr eaLnBrk="1" hangingPunct="1">
              <a:lnSpc>
                <a:spcPct val="80000"/>
              </a:lnSpc>
              <a:buFont typeface="Wingdings" charset="2"/>
              <a:buNone/>
            </a:pPr>
            <a:r>
              <a:rPr lang="en-GB" altLang="en-US" sz="1900" u="sng" dirty="0">
                <a:latin typeface="Verdana" charset="0"/>
                <a:ea typeface="MS PGothic" charset="-128"/>
              </a:rPr>
              <a:t>Social Model</a:t>
            </a:r>
          </a:p>
          <a:p>
            <a:pPr eaLnBrk="1" hangingPunct="1">
              <a:lnSpc>
                <a:spcPct val="80000"/>
              </a:lnSpc>
            </a:pPr>
            <a:r>
              <a:rPr lang="en-GB" altLang="en-US" sz="1900" b="1" dirty="0">
                <a:latin typeface="Verdana" charset="0"/>
                <a:ea typeface="MS PGothic" charset="-128"/>
              </a:rPr>
              <a:t>Focuses</a:t>
            </a:r>
            <a:r>
              <a:rPr lang="en-GB" altLang="en-US" sz="1900" dirty="0">
                <a:latin typeface="Verdana" charset="0"/>
                <a:ea typeface="MS PGothic" charset="-128"/>
              </a:rPr>
              <a:t> on effects that society and poor built environment creates: marginalisation and lack of access.</a:t>
            </a:r>
          </a:p>
          <a:p>
            <a:pPr eaLnBrk="1" hangingPunct="1">
              <a:lnSpc>
                <a:spcPct val="80000"/>
              </a:lnSpc>
            </a:pPr>
            <a:r>
              <a:rPr lang="en-GB" altLang="en-US" sz="1900" b="1" dirty="0">
                <a:latin typeface="Verdana" charset="0"/>
                <a:ea typeface="MS PGothic" charset="-128"/>
              </a:rPr>
              <a:t>Assumes</a:t>
            </a:r>
            <a:r>
              <a:rPr lang="en-GB" altLang="en-US" sz="1900" dirty="0">
                <a:latin typeface="Verdana" charset="0"/>
                <a:ea typeface="MS PGothic" charset="-128"/>
              </a:rPr>
              <a:t> that society and the built environment need to be changed to enable disabled people to participate fully</a:t>
            </a:r>
          </a:p>
          <a:p>
            <a:pPr eaLnBrk="1" hangingPunct="1">
              <a:lnSpc>
                <a:spcPct val="80000"/>
              </a:lnSpc>
            </a:pPr>
            <a:r>
              <a:rPr lang="en-GB" altLang="en-US" sz="1900" b="1" dirty="0">
                <a:latin typeface="Verdana" charset="0"/>
                <a:ea typeface="MS PGothic" charset="-128"/>
              </a:rPr>
              <a:t>Results</a:t>
            </a:r>
            <a:r>
              <a:rPr lang="en-GB" altLang="en-US" sz="1900" dirty="0">
                <a:latin typeface="Verdana" charset="0"/>
                <a:ea typeface="MS PGothic" charset="-128"/>
              </a:rPr>
              <a:t> in independence.</a:t>
            </a:r>
          </a:p>
          <a:p>
            <a:pPr eaLnBrk="1" hangingPunct="1">
              <a:lnSpc>
                <a:spcPct val="80000"/>
              </a:lnSpc>
            </a:pPr>
            <a:endParaRPr lang="en-GB" altLang="en-US" sz="1900" dirty="0">
              <a:latin typeface="Verdana" charset="0"/>
              <a:ea typeface="MS PGothic" charset="-128"/>
            </a:endParaRPr>
          </a:p>
          <a:p>
            <a:pPr eaLnBrk="1" hangingPunct="1">
              <a:lnSpc>
                <a:spcPct val="80000"/>
              </a:lnSpc>
            </a:pPr>
            <a:endParaRPr lang="en-GB" altLang="en-US" sz="1900" dirty="0">
              <a:latin typeface="Verdana" charset="0"/>
              <a:ea typeface="MS PGothic" charset="-128"/>
            </a:endParaRPr>
          </a:p>
        </p:txBody>
      </p:sp>
    </p:spTree>
    <p:extLst>
      <p:ext uri="{BB962C8B-B14F-4D97-AF65-F5344CB8AC3E}">
        <p14:creationId xmlns:p14="http://schemas.microsoft.com/office/powerpoint/2010/main" val="1044530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735" y="240957"/>
            <a:ext cx="9846784" cy="970005"/>
          </a:xfrm>
        </p:spPr>
        <p:txBody>
          <a:bodyPr/>
          <a:lstStyle/>
          <a:p>
            <a:r>
              <a:rPr lang="en-US" dirty="0" smtClean="0"/>
              <a:t>Medical model  Vs Social models</a:t>
            </a:r>
            <a:endParaRPr lang="en-US" dirty="0"/>
          </a:p>
        </p:txBody>
      </p:sp>
      <p:pic>
        <p:nvPicPr>
          <p:cNvPr id="5" name="Content Placeholder 4"/>
          <p:cNvPicPr>
            <a:picLocks noGrp="1" noChangeAspect="1"/>
          </p:cNvPicPr>
          <p:nvPr>
            <p:ph sz="half" idx="1"/>
          </p:nvPr>
        </p:nvPicPr>
        <p:blipFill>
          <a:blip r:embed="rId2"/>
          <a:stretch>
            <a:fillRect/>
          </a:stretch>
        </p:blipFill>
        <p:spPr>
          <a:xfrm>
            <a:off x="1828268" y="1297460"/>
            <a:ext cx="9427718" cy="5166388"/>
          </a:xfrm>
          <a:prstGeom prst="rect">
            <a:avLst/>
          </a:prstGeom>
        </p:spPr>
      </p:pic>
    </p:spTree>
    <p:extLst>
      <p:ext uri="{BB962C8B-B14F-4D97-AF65-F5344CB8AC3E}">
        <p14:creationId xmlns:p14="http://schemas.microsoft.com/office/powerpoint/2010/main" val="729817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3374071" y="4933950"/>
            <a:ext cx="6511925" cy="1143000"/>
          </a:xfrm>
        </p:spPr>
        <p:txBody>
          <a:bodyPr/>
          <a:lstStyle/>
          <a:p>
            <a:pPr>
              <a:defRPr/>
            </a:pPr>
            <a:r>
              <a:rPr lang="en-GB" dirty="0">
                <a:latin typeface="Arial" charset="0"/>
                <a:ea typeface="MS PGothic" charset="0"/>
              </a:rPr>
              <a:t>Interdependency Model</a:t>
            </a:r>
          </a:p>
        </p:txBody>
      </p:sp>
      <p:sp>
        <p:nvSpPr>
          <p:cNvPr id="34818" name="Content Placeholder 2"/>
          <p:cNvSpPr>
            <a:spLocks noGrp="1"/>
          </p:cNvSpPr>
          <p:nvPr>
            <p:ph sz="half" idx="4294967295"/>
          </p:nvPr>
        </p:nvSpPr>
        <p:spPr>
          <a:xfrm>
            <a:off x="1779373" y="420130"/>
            <a:ext cx="4992130" cy="4646140"/>
          </a:xfrm>
        </p:spPr>
        <p:txBody>
          <a:bodyPr>
            <a:normAutofit/>
          </a:bodyPr>
          <a:lstStyle/>
          <a:p>
            <a:pPr marL="0" indent="0">
              <a:buNone/>
            </a:pPr>
            <a:r>
              <a:rPr lang="en-GB" altLang="en-US" dirty="0">
                <a:latin typeface="Verdana" charset="0"/>
                <a:ea typeface="MS PGothic" charset="-128"/>
              </a:rPr>
              <a:t>As we are drawn into relationship with our creator, we are drawn towards one another.</a:t>
            </a:r>
          </a:p>
          <a:p>
            <a:pPr marL="0" indent="0">
              <a:buNone/>
            </a:pPr>
            <a:r>
              <a:rPr lang="en-GB" altLang="en-US" dirty="0">
                <a:latin typeface="Verdana" charset="0"/>
                <a:ea typeface="MS PGothic" charset="-128"/>
              </a:rPr>
              <a:t>We are drawn into </a:t>
            </a:r>
            <a:r>
              <a:rPr lang="ja-JP" altLang="en-GB" dirty="0">
                <a:latin typeface="Verdana" charset="0"/>
                <a:ea typeface="MS PGothic" charset="-128"/>
              </a:rPr>
              <a:t>‘</a:t>
            </a:r>
            <a:r>
              <a:rPr lang="en-GB" altLang="ja-JP" dirty="0">
                <a:latin typeface="Verdana" charset="0"/>
                <a:ea typeface="MS PGothic" charset="-128"/>
              </a:rPr>
              <a:t>community</a:t>
            </a:r>
            <a:r>
              <a:rPr lang="ja-JP" altLang="en-GB" dirty="0">
                <a:latin typeface="Verdana" charset="0"/>
                <a:ea typeface="MS PGothic" charset="-128"/>
              </a:rPr>
              <a:t>’</a:t>
            </a:r>
            <a:r>
              <a:rPr lang="en-GB" altLang="ja-JP" dirty="0">
                <a:latin typeface="Verdana" charset="0"/>
                <a:ea typeface="MS PGothic" charset="-128"/>
              </a:rPr>
              <a:t>.</a:t>
            </a:r>
          </a:p>
          <a:p>
            <a:pPr marL="0" indent="0">
              <a:buNone/>
            </a:pPr>
            <a:r>
              <a:rPr lang="en-GB" altLang="en-US" dirty="0">
                <a:latin typeface="Verdana" charset="0"/>
                <a:ea typeface="MS PGothic" charset="-128"/>
              </a:rPr>
              <a:t>We are made for relationship!</a:t>
            </a:r>
          </a:p>
          <a:p>
            <a:pPr marL="0" indent="0">
              <a:buNone/>
            </a:pPr>
            <a:r>
              <a:rPr lang="en-GB" altLang="en-US" dirty="0">
                <a:latin typeface="Verdana" charset="0"/>
                <a:ea typeface="MS PGothic" charset="-128"/>
              </a:rPr>
              <a:t>We all need each </a:t>
            </a:r>
            <a:r>
              <a:rPr lang="en-GB" altLang="en-US" dirty="0" smtClean="0">
                <a:latin typeface="Verdana" charset="0"/>
                <a:ea typeface="MS PGothic" charset="-128"/>
              </a:rPr>
              <a:t>other!</a:t>
            </a:r>
            <a:endParaRPr lang="en-GB" altLang="en-US" dirty="0">
              <a:latin typeface="Verdana" charset="0"/>
              <a:ea typeface="MS PGothic" charset="-128"/>
            </a:endParaRPr>
          </a:p>
          <a:p>
            <a:pPr marL="0" indent="0">
              <a:buNone/>
            </a:pPr>
            <a:endParaRPr lang="en-GB" altLang="en-US" dirty="0">
              <a:latin typeface="Verdana" charset="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5339" y="885825"/>
            <a:ext cx="2460625"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939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pPr>
              <a:defRPr/>
            </a:pPr>
            <a:r>
              <a:rPr lang="en-US" dirty="0">
                <a:latin typeface="Arial" charset="0"/>
                <a:ea typeface="MS PGothic" charset="0"/>
              </a:rPr>
              <a:t>The Bible and Disability</a:t>
            </a:r>
          </a:p>
        </p:txBody>
      </p:sp>
      <p:sp>
        <p:nvSpPr>
          <p:cNvPr id="35843" name="Content Placeholder 2"/>
          <p:cNvSpPr>
            <a:spLocks noGrp="1"/>
          </p:cNvSpPr>
          <p:nvPr>
            <p:ph sz="half" idx="1"/>
          </p:nvPr>
        </p:nvSpPr>
        <p:spPr>
          <a:xfrm>
            <a:off x="1484312" y="2150077"/>
            <a:ext cx="4895055" cy="3641124"/>
          </a:xfrm>
        </p:spPr>
        <p:txBody>
          <a:bodyPr>
            <a:normAutofit/>
          </a:bodyPr>
          <a:lstStyle/>
          <a:p>
            <a:r>
              <a:rPr lang="en-US" altLang="en-US" sz="3600" dirty="0" smtClean="0">
                <a:latin typeface="Verdana" charset="0"/>
                <a:ea typeface="MS PGothic" charset="-128"/>
              </a:rPr>
              <a:t>What does the Bible say about Disability?</a:t>
            </a:r>
            <a:endParaRPr lang="en-US" altLang="en-US" sz="3600" dirty="0">
              <a:latin typeface="Verdana" charset="0"/>
              <a:ea typeface="MS PGothic" charset="-128"/>
            </a:endParaRPr>
          </a:p>
        </p:txBody>
      </p:sp>
      <p:sp>
        <p:nvSpPr>
          <p:cNvPr id="4" name="Footer Placeholder 3"/>
          <p:cNvSpPr>
            <a:spLocks noGrp="1"/>
          </p:cNvSpPr>
          <p:nvPr>
            <p:ph type="ftr" sz="quarter" idx="11"/>
          </p:nvPr>
        </p:nvSpPr>
        <p:spPr>
          <a:prstGeom prst="rect">
            <a:avLst/>
          </a:prstGeom>
        </p:spPr>
        <p:txBody>
          <a:bodyPr/>
          <a:lstStyle/>
          <a:p>
            <a:pPr>
              <a:defRPr/>
            </a:pPr>
            <a:r>
              <a:rPr lang="en-GB" smtClean="0">
                <a:solidFill>
                  <a:prstClr val="black">
                    <a:lumMod val="50000"/>
                    <a:lumOff val="50000"/>
                  </a:prstClr>
                </a:solidFill>
              </a:rPr>
              <a:t>Reg.charity number 1100447</a:t>
            </a:r>
            <a:endParaRPr lang="en-GB">
              <a:solidFill>
                <a:prstClr val="black">
                  <a:lumMod val="50000"/>
                  <a:lumOff val="50000"/>
                </a:prstClr>
              </a:solidFill>
            </a:endParaRPr>
          </a:p>
        </p:txBody>
      </p:sp>
      <p:pic>
        <p:nvPicPr>
          <p:cNvPr id="2" name="Picture 1"/>
          <p:cNvPicPr>
            <a:picLocks noChangeAspect="1"/>
          </p:cNvPicPr>
          <p:nvPr/>
        </p:nvPicPr>
        <p:blipFill>
          <a:blip r:embed="rId2"/>
          <a:stretch>
            <a:fillRect/>
          </a:stretch>
        </p:blipFill>
        <p:spPr>
          <a:xfrm>
            <a:off x="7225098" y="2415317"/>
            <a:ext cx="3833083" cy="3833083"/>
          </a:xfrm>
          <a:prstGeom prst="rect">
            <a:avLst/>
          </a:prstGeom>
        </p:spPr>
      </p:pic>
    </p:spTree>
    <p:extLst>
      <p:ext uri="{BB962C8B-B14F-4D97-AF65-F5344CB8AC3E}">
        <p14:creationId xmlns:p14="http://schemas.microsoft.com/office/powerpoint/2010/main" val="38252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263770"/>
          </a:xfrm>
        </p:spPr>
        <p:txBody>
          <a:bodyPr/>
          <a:lstStyle/>
          <a:p>
            <a:r>
              <a:rPr lang="en-US" dirty="0" smtClean="0"/>
              <a:t>Objectives</a:t>
            </a:r>
            <a:endParaRPr lang="en-US" dirty="0"/>
          </a:p>
        </p:txBody>
      </p:sp>
      <p:sp>
        <p:nvSpPr>
          <p:cNvPr id="3" name="Content Placeholder 2"/>
          <p:cNvSpPr>
            <a:spLocks noGrp="1"/>
          </p:cNvSpPr>
          <p:nvPr>
            <p:ph idx="1"/>
          </p:nvPr>
        </p:nvSpPr>
        <p:spPr>
          <a:xfrm>
            <a:off x="1484310" y="1725283"/>
            <a:ext cx="10018713" cy="4513471"/>
          </a:xfrm>
        </p:spPr>
        <p:txBody>
          <a:bodyPr/>
          <a:lstStyle/>
          <a:p>
            <a:r>
              <a:rPr lang="en-US" dirty="0" smtClean="0"/>
              <a:t>The Models of disability</a:t>
            </a:r>
          </a:p>
          <a:p>
            <a:r>
              <a:rPr lang="en-US" dirty="0"/>
              <a:t>Disability </a:t>
            </a:r>
            <a:r>
              <a:rPr lang="en-US" dirty="0" smtClean="0"/>
              <a:t>definition</a:t>
            </a:r>
          </a:p>
          <a:p>
            <a:r>
              <a:rPr lang="en-US" dirty="0" smtClean="0"/>
              <a:t>Barriers </a:t>
            </a:r>
            <a:r>
              <a:rPr lang="en-US" dirty="0"/>
              <a:t>to </a:t>
            </a:r>
            <a:r>
              <a:rPr lang="en-US" dirty="0" smtClean="0"/>
              <a:t>access</a:t>
            </a:r>
          </a:p>
          <a:p>
            <a:r>
              <a:rPr lang="en-US" dirty="0" smtClean="0"/>
              <a:t>Statistics</a:t>
            </a:r>
          </a:p>
          <a:p>
            <a:r>
              <a:rPr lang="en-US" dirty="0" smtClean="0"/>
              <a:t>Types of disabilities</a:t>
            </a:r>
          </a:p>
          <a:p>
            <a:r>
              <a:rPr lang="en-US" dirty="0" smtClean="0"/>
              <a:t>Action planning – What do I need to do now? What are my concerns?</a:t>
            </a:r>
            <a:endParaRPr lang="en-US" dirty="0"/>
          </a:p>
        </p:txBody>
      </p:sp>
    </p:spTree>
    <p:extLst>
      <p:ext uri="{BB962C8B-B14F-4D97-AF65-F5344CB8AC3E}">
        <p14:creationId xmlns:p14="http://schemas.microsoft.com/office/powerpoint/2010/main" val="614603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98855"/>
            <a:ext cx="10018713" cy="518984"/>
          </a:xfrm>
        </p:spPr>
        <p:txBody>
          <a:bodyPr>
            <a:normAutofit fontScale="90000"/>
          </a:bodyPr>
          <a:lstStyle/>
          <a:p>
            <a:r>
              <a:rPr lang="en-US" dirty="0" smtClean="0"/>
              <a:t>What does the Bible say about disability?</a:t>
            </a:r>
            <a:endParaRPr lang="en-US" dirty="0"/>
          </a:p>
        </p:txBody>
      </p:sp>
      <p:graphicFrame>
        <p:nvGraphicFramePr>
          <p:cNvPr id="4" name="Content Placeholder 3"/>
          <p:cNvGraphicFramePr>
            <a:graphicFrameLocks noGrp="1"/>
          </p:cNvGraphicFramePr>
          <p:nvPr>
            <p:ph idx="1"/>
          </p:nvPr>
        </p:nvGraphicFramePr>
        <p:xfrm>
          <a:off x="1865870" y="617842"/>
          <a:ext cx="9144000" cy="6099627"/>
        </p:xfrm>
        <a:graphic>
          <a:graphicData uri="http://schemas.openxmlformats.org/drawingml/2006/table">
            <a:tbl>
              <a:tblPr firstRow="1" firstCol="1" bandRow="1"/>
              <a:tblGrid>
                <a:gridCol w="4386649"/>
                <a:gridCol w="4757351"/>
              </a:tblGrid>
              <a:tr h="258561">
                <a:tc>
                  <a:txBody>
                    <a:bodyPr/>
                    <a:lstStyle/>
                    <a:p>
                      <a:pPr>
                        <a:spcAft>
                          <a:spcPts val="0"/>
                        </a:spcAft>
                      </a:pPr>
                      <a:r>
                        <a:rPr lang="en-GB" sz="1400" b="1" i="1" dirty="0">
                          <a:effectLst/>
                          <a:latin typeface="Arial" charset="0"/>
                          <a:ea typeface="Times New Roman" charset="0"/>
                          <a:cs typeface="Times New Roman" charset="0"/>
                        </a:rPr>
                        <a:t>Bible passage</a:t>
                      </a:r>
                      <a:endParaRPr lang="en-US" sz="1400" i="1"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400" b="1" i="1" dirty="0">
                          <a:effectLst/>
                          <a:latin typeface="Arial" charset="0"/>
                          <a:ea typeface="Times New Roman" charset="0"/>
                          <a:cs typeface="Times New Roman" charset="0"/>
                        </a:rPr>
                        <a:t>Key message</a:t>
                      </a:r>
                      <a:endParaRPr lang="en-US" sz="1400" i="1"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smtClean="0">
                          <a:effectLst/>
                          <a:latin typeface="Arial" charset="0"/>
                          <a:ea typeface="Times New Roman" charset="0"/>
                          <a:cs typeface="Times New Roman" charset="0"/>
                        </a:rPr>
                        <a:t>Genesis </a:t>
                      </a:r>
                      <a:r>
                        <a:rPr lang="en-GB" sz="2800" dirty="0">
                          <a:effectLst/>
                          <a:latin typeface="Arial" charset="0"/>
                          <a:ea typeface="Times New Roman" charset="0"/>
                          <a:cs typeface="Times New Roman" charset="0"/>
                        </a:rPr>
                        <a:t>1:27</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chemeClr val="accent1"/>
                          </a:solidFill>
                        </a:rPr>
                        <a:t>Group 1</a:t>
                      </a:r>
                      <a:endParaRPr lang="en-US" sz="2800"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endParaRPr lang="en-US" dirty="0"/>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endParaRPr lang="en-US" dirty="0"/>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a:effectLst/>
                          <a:latin typeface="Arial" charset="0"/>
                          <a:ea typeface="Times New Roman" charset="0"/>
                          <a:cs typeface="Times New Roman" charset="0"/>
                        </a:rPr>
                        <a:t>1 Samuel 16:7</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rgbClr val="FFC000"/>
                          </a:solidFill>
                        </a:rPr>
                        <a:t>Group 2</a:t>
                      </a:r>
                      <a:endParaRPr lang="en-US" sz="2800" b="1" dirty="0">
                        <a:solidFill>
                          <a:srgbClr val="FFC00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1766">
                <a:tc>
                  <a:txBody>
                    <a:bodyPr/>
                    <a:lstStyle/>
                    <a:p>
                      <a:pPr>
                        <a:spcAft>
                          <a:spcPts val="0"/>
                        </a:spcAft>
                      </a:pP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a:effectLst/>
                          <a:latin typeface="Arial" charset="0"/>
                          <a:ea typeface="Times New Roman" charset="0"/>
                          <a:cs typeface="Times New Roman" charset="0"/>
                        </a:rPr>
                        <a:t>Psalm 139:14</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rgbClr val="7030A0"/>
                          </a:solidFill>
                        </a:rPr>
                        <a:t>Group 3</a:t>
                      </a:r>
                      <a:endParaRPr lang="en-US" sz="2800" b="1" dirty="0">
                        <a:solidFill>
                          <a:srgbClr val="7030A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4691">
                <a:tc>
                  <a:txBody>
                    <a:bodyPr/>
                    <a:lstStyle/>
                    <a:p>
                      <a:pPr>
                        <a:spcAft>
                          <a:spcPts val="0"/>
                        </a:spcAft>
                      </a:pP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a:effectLst/>
                          <a:latin typeface="Arial" charset="0"/>
                          <a:ea typeface="Times New Roman" charset="0"/>
                          <a:cs typeface="Times New Roman" charset="0"/>
                        </a:rPr>
                        <a:t>John 9:1-3</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chemeClr val="accent1"/>
                          </a:solidFill>
                        </a:rPr>
                        <a:t>Group 1 &amp;  </a:t>
                      </a:r>
                      <a:r>
                        <a:rPr lang="en-US" sz="2800" b="1" dirty="0" smtClean="0">
                          <a:solidFill>
                            <a:srgbClr val="C00000"/>
                          </a:solidFill>
                        </a:rPr>
                        <a:t>Group 4</a:t>
                      </a:r>
                      <a:endParaRPr lang="en-US" sz="2800" b="1" dirty="0">
                        <a:solidFill>
                          <a:srgbClr val="C0000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b="1" dirty="0">
                        <a:solidFill>
                          <a:schemeClr val="accent1"/>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4691">
                <a:tc>
                  <a:txBody>
                    <a:bodyPr/>
                    <a:lstStyle/>
                    <a:p>
                      <a:pPr>
                        <a:spcAft>
                          <a:spcPts val="0"/>
                        </a:spcAft>
                      </a:pPr>
                      <a:r>
                        <a:rPr lang="en-GB" sz="2800" dirty="0">
                          <a:effectLst/>
                          <a:latin typeface="Arial" charset="0"/>
                          <a:ea typeface="Times New Roman" charset="0"/>
                          <a:cs typeface="Times New Roman" charset="0"/>
                        </a:rPr>
                        <a:t>1 </a:t>
                      </a:r>
                      <a:r>
                        <a:rPr lang="en-GB" sz="2800" dirty="0" err="1">
                          <a:effectLst/>
                          <a:latin typeface="Arial" charset="0"/>
                          <a:ea typeface="Times New Roman" charset="0"/>
                          <a:cs typeface="Times New Roman" charset="0"/>
                        </a:rPr>
                        <a:t>Cor</a:t>
                      </a:r>
                      <a:r>
                        <a:rPr lang="en-GB" sz="2800" dirty="0">
                          <a:effectLst/>
                          <a:latin typeface="Arial" charset="0"/>
                          <a:ea typeface="Times New Roman" charset="0"/>
                          <a:cs typeface="Times New Roman" charset="0"/>
                        </a:rPr>
                        <a:t> 12:12-22</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rgbClr val="FFC000"/>
                          </a:solidFill>
                        </a:rPr>
                        <a:t>Group</a:t>
                      </a:r>
                      <a:r>
                        <a:rPr lang="en-US" sz="2800" b="1" baseline="0" dirty="0" smtClean="0">
                          <a:solidFill>
                            <a:srgbClr val="FFC000"/>
                          </a:solidFill>
                        </a:rPr>
                        <a:t> 2</a:t>
                      </a:r>
                      <a:endParaRPr lang="en-US" sz="2800" b="1" dirty="0">
                        <a:solidFill>
                          <a:srgbClr val="FFC00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a:effectLst/>
                          <a:latin typeface="Arial" charset="0"/>
                          <a:ea typeface="Times New Roman" charset="0"/>
                          <a:cs typeface="Times New Roman" charset="0"/>
                        </a:rPr>
                        <a:t>2 </a:t>
                      </a:r>
                      <a:r>
                        <a:rPr lang="en-GB" sz="2800" dirty="0" err="1">
                          <a:effectLst/>
                          <a:latin typeface="Arial" charset="0"/>
                          <a:ea typeface="Times New Roman" charset="0"/>
                          <a:cs typeface="Times New Roman" charset="0"/>
                        </a:rPr>
                        <a:t>Cor</a:t>
                      </a:r>
                      <a:r>
                        <a:rPr lang="en-GB" sz="2800" dirty="0">
                          <a:effectLst/>
                          <a:latin typeface="Arial" charset="0"/>
                          <a:ea typeface="Times New Roman" charset="0"/>
                          <a:cs typeface="Times New Roman" charset="0"/>
                        </a:rPr>
                        <a:t> 12:5-10</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rgbClr val="7030A0"/>
                          </a:solidFill>
                        </a:rPr>
                        <a:t>Group</a:t>
                      </a:r>
                      <a:r>
                        <a:rPr lang="en-US" sz="2800" b="1" baseline="0" dirty="0" smtClean="0">
                          <a:solidFill>
                            <a:srgbClr val="7030A0"/>
                          </a:solidFill>
                        </a:rPr>
                        <a:t> 3</a:t>
                      </a:r>
                      <a:endParaRPr lang="en-US" sz="2800" b="1" dirty="0">
                        <a:solidFill>
                          <a:srgbClr val="7030A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079">
                <a:tc>
                  <a:txBody>
                    <a:bodyPr/>
                    <a:lstStyle/>
                    <a:p>
                      <a:pPr>
                        <a:spcAft>
                          <a:spcPts val="0"/>
                        </a:spcAft>
                      </a:pPr>
                      <a:r>
                        <a:rPr lang="en-GB" sz="2800" dirty="0">
                          <a:effectLst/>
                          <a:latin typeface="Arial" charset="0"/>
                          <a:ea typeface="Times New Roman" charset="0"/>
                          <a:cs typeface="Times New Roman" charset="0"/>
                        </a:rPr>
                        <a:t>Galatians 3:28</a:t>
                      </a:r>
                      <a:endParaRPr lang="en-US" sz="28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smtClean="0">
                          <a:solidFill>
                            <a:srgbClr val="C00000"/>
                          </a:solidFill>
                        </a:rPr>
                        <a:t>Group 4</a:t>
                      </a:r>
                      <a:endParaRPr lang="en-US" sz="2800" b="1" dirty="0">
                        <a:solidFill>
                          <a:srgbClr val="C00000"/>
                        </a:solidFill>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810980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98855"/>
            <a:ext cx="10018713" cy="518984"/>
          </a:xfrm>
        </p:spPr>
        <p:txBody>
          <a:bodyPr>
            <a:normAutofit fontScale="90000"/>
          </a:bodyPr>
          <a:lstStyle/>
          <a:p>
            <a:r>
              <a:rPr lang="en-US" dirty="0" smtClean="0"/>
              <a:t>What does the Bible say about disability</a:t>
            </a:r>
            <a:endParaRPr lang="en-US" dirty="0"/>
          </a:p>
        </p:txBody>
      </p:sp>
      <p:graphicFrame>
        <p:nvGraphicFramePr>
          <p:cNvPr id="4" name="Content Placeholder 3"/>
          <p:cNvGraphicFramePr>
            <a:graphicFrameLocks noGrp="1"/>
          </p:cNvGraphicFramePr>
          <p:nvPr>
            <p:ph idx="1"/>
          </p:nvPr>
        </p:nvGraphicFramePr>
        <p:xfrm>
          <a:off x="1865870" y="617842"/>
          <a:ext cx="9144000" cy="5894168"/>
        </p:xfrm>
        <a:graphic>
          <a:graphicData uri="http://schemas.openxmlformats.org/drawingml/2006/table">
            <a:tbl>
              <a:tblPr firstRow="1" firstCol="1" bandRow="1"/>
              <a:tblGrid>
                <a:gridCol w="2870177"/>
                <a:gridCol w="6273823"/>
              </a:tblGrid>
              <a:tr h="322969">
                <a:tc>
                  <a:txBody>
                    <a:bodyPr/>
                    <a:lstStyle/>
                    <a:p>
                      <a:pPr>
                        <a:spcAft>
                          <a:spcPts val="0"/>
                        </a:spcAft>
                      </a:pPr>
                      <a:r>
                        <a:rPr lang="en-GB" sz="1100" b="1" dirty="0">
                          <a:effectLst/>
                          <a:latin typeface="Arial" charset="0"/>
                          <a:ea typeface="Times New Roman" charset="0"/>
                          <a:cs typeface="Times New Roman" charset="0"/>
                        </a:rPr>
                        <a:t>Bible passage</a:t>
                      </a:r>
                      <a:endParaRPr lang="en-US" sz="11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b="1">
                          <a:effectLst/>
                          <a:latin typeface="Arial" charset="0"/>
                          <a:ea typeface="Times New Roman" charset="0"/>
                          <a:cs typeface="Times New Roman" charset="0"/>
                        </a:rPr>
                        <a:t>Key message</a:t>
                      </a:r>
                      <a:endParaRPr lang="en-US" sz="11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dirty="0">
                          <a:effectLst/>
                          <a:latin typeface="Arial" charset="0"/>
                          <a:ea typeface="Times New Roman" charset="0"/>
                          <a:cs typeface="Times New Roman" charset="0"/>
                        </a:rPr>
                        <a:t>Genesis 1:27</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chemeClr val="accent1"/>
                          </a:solidFill>
                          <a:effectLst/>
                          <a:latin typeface="Arial" charset="0"/>
                          <a:ea typeface="Times New Roman" charset="0"/>
                          <a:cs typeface="Times New Roman" charset="0"/>
                        </a:rPr>
                        <a:t>We are all made in God’s image</a:t>
                      </a:r>
                      <a:endParaRPr lang="en-US" sz="1600" b="1" dirty="0">
                        <a:solidFill>
                          <a:schemeClr val="accent1"/>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dirty="0">
                          <a:effectLst/>
                          <a:latin typeface="Arial" charset="0"/>
                          <a:ea typeface="Times New Roman" charset="0"/>
                          <a:cs typeface="Times New Roman" charset="0"/>
                        </a:rPr>
                        <a:t>Exodus 4:10-16</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dirty="0">
                          <a:effectLst/>
                          <a:latin typeface="Arial" charset="0"/>
                          <a:ea typeface="Times New Roman" charset="0"/>
                          <a:cs typeface="Times New Roman" charset="0"/>
                        </a:rPr>
                        <a:t>God is Sovereign and doesn’t make mistakes</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dirty="0">
                          <a:effectLst/>
                          <a:latin typeface="Arial" charset="0"/>
                          <a:ea typeface="Times New Roman" charset="0"/>
                          <a:cs typeface="Times New Roman" charset="0"/>
                        </a:rPr>
                        <a:t>1 Samuel 16:7</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rgbClr val="FFC000"/>
                          </a:solidFill>
                          <a:effectLst/>
                          <a:latin typeface="Arial" charset="0"/>
                          <a:ea typeface="Times New Roman" charset="0"/>
                          <a:cs typeface="Times New Roman" charset="0"/>
                        </a:rPr>
                        <a:t>The Lord looks at the heart</a:t>
                      </a:r>
                      <a:endParaRPr lang="en-US" sz="1600" b="1" dirty="0">
                        <a:solidFill>
                          <a:srgbClr val="FFC000"/>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dirty="0">
                          <a:effectLst/>
                          <a:latin typeface="Arial" charset="0"/>
                          <a:ea typeface="Times New Roman" charset="0"/>
                          <a:cs typeface="Times New Roman" charset="0"/>
                        </a:rPr>
                        <a:t>2 Samuel 9</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dirty="0">
                          <a:effectLst/>
                          <a:latin typeface="Arial" charset="0"/>
                          <a:ea typeface="Times New Roman" charset="0"/>
                          <a:cs typeface="Times New Roman" charset="0"/>
                        </a:rPr>
                        <a:t>There is a place at the King’s table for disabled people</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a:effectLst/>
                          <a:latin typeface="Arial" charset="0"/>
                          <a:ea typeface="Times New Roman" charset="0"/>
                          <a:cs typeface="Times New Roman" charset="0"/>
                        </a:rPr>
                        <a:t>Psalm 139:14</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rgbClr val="7030A0"/>
                          </a:solidFill>
                          <a:effectLst/>
                          <a:latin typeface="Arial" charset="0"/>
                          <a:ea typeface="Times New Roman" charset="0"/>
                          <a:cs typeface="Times New Roman" charset="0"/>
                        </a:rPr>
                        <a:t>We were fearfully and wonderfully made</a:t>
                      </a:r>
                      <a:endParaRPr lang="en-US" sz="1600" b="1" dirty="0">
                        <a:solidFill>
                          <a:srgbClr val="7030A0"/>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42828">
                <a:tc>
                  <a:txBody>
                    <a:bodyPr/>
                    <a:lstStyle/>
                    <a:p>
                      <a:pPr>
                        <a:spcAft>
                          <a:spcPts val="0"/>
                        </a:spcAft>
                      </a:pPr>
                      <a:r>
                        <a:rPr lang="en-GB" sz="1600">
                          <a:effectLst/>
                          <a:latin typeface="Arial" charset="0"/>
                          <a:ea typeface="Times New Roman" charset="0"/>
                          <a:cs typeface="Times New Roman" charset="0"/>
                        </a:rPr>
                        <a:t>Luke 5:17-26</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dirty="0">
                          <a:effectLst/>
                          <a:latin typeface="Arial" charset="0"/>
                          <a:ea typeface="Times New Roman" charset="0"/>
                          <a:cs typeface="Times New Roman" charset="0"/>
                        </a:rPr>
                        <a:t>A distinction between the act of healing and forgiveness of sins</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a:effectLst/>
                          <a:latin typeface="Arial" charset="0"/>
                          <a:ea typeface="Times New Roman" charset="0"/>
                          <a:cs typeface="Times New Roman" charset="0"/>
                        </a:rPr>
                        <a:t>John 9:1-3</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smtClean="0">
                          <a:solidFill>
                            <a:srgbClr val="C00000"/>
                          </a:solidFill>
                          <a:effectLst/>
                          <a:latin typeface="Arial" charset="0"/>
                          <a:ea typeface="Times New Roman" charset="0"/>
                          <a:cs typeface="Times New Roman" charset="0"/>
                        </a:rPr>
                        <a:t>Disability is not </a:t>
                      </a:r>
                      <a:r>
                        <a:rPr lang="en-GB" sz="1600" b="1" dirty="0" smtClean="0">
                          <a:solidFill>
                            <a:schemeClr val="accent1"/>
                          </a:solidFill>
                          <a:effectLst/>
                          <a:latin typeface="Arial" charset="0"/>
                          <a:ea typeface="Times New Roman" charset="0"/>
                          <a:cs typeface="Times New Roman" charset="0"/>
                        </a:rPr>
                        <a:t>the result of sin</a:t>
                      </a:r>
                      <a:endParaRPr lang="en-US" sz="1600" b="1" dirty="0">
                        <a:solidFill>
                          <a:schemeClr val="accent1"/>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a:effectLst/>
                          <a:latin typeface="Arial" charset="0"/>
                          <a:ea typeface="Times New Roman" charset="0"/>
                          <a:cs typeface="Times New Roman" charset="0"/>
                        </a:rPr>
                        <a:t>1 Cor 1:26-29</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dirty="0">
                          <a:effectLst/>
                          <a:latin typeface="Arial" charset="0"/>
                          <a:ea typeface="Times New Roman" charset="0"/>
                          <a:cs typeface="Times New Roman" charset="0"/>
                        </a:rPr>
                        <a:t>God chooses the foolish things of the world</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42828">
                <a:tc>
                  <a:txBody>
                    <a:bodyPr/>
                    <a:lstStyle/>
                    <a:p>
                      <a:pPr>
                        <a:spcAft>
                          <a:spcPts val="0"/>
                        </a:spcAft>
                      </a:pPr>
                      <a:r>
                        <a:rPr lang="en-GB" sz="1600" dirty="0">
                          <a:effectLst/>
                          <a:latin typeface="Arial" charset="0"/>
                          <a:ea typeface="Times New Roman" charset="0"/>
                          <a:cs typeface="Times New Roman" charset="0"/>
                        </a:rPr>
                        <a:t>1 </a:t>
                      </a:r>
                      <a:r>
                        <a:rPr lang="en-GB" sz="1600" dirty="0" err="1">
                          <a:effectLst/>
                          <a:latin typeface="Arial" charset="0"/>
                          <a:ea typeface="Times New Roman" charset="0"/>
                          <a:cs typeface="Times New Roman" charset="0"/>
                        </a:rPr>
                        <a:t>Cor</a:t>
                      </a:r>
                      <a:r>
                        <a:rPr lang="en-GB" sz="1600" dirty="0">
                          <a:effectLst/>
                          <a:latin typeface="Arial" charset="0"/>
                          <a:ea typeface="Times New Roman" charset="0"/>
                          <a:cs typeface="Times New Roman" charset="0"/>
                        </a:rPr>
                        <a:t> 12:12-22</a:t>
                      </a:r>
                      <a:endParaRPr lang="en-US" sz="1600" dirty="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rgbClr val="FFC000"/>
                          </a:solidFill>
                          <a:effectLst/>
                          <a:latin typeface="Arial" charset="0"/>
                          <a:ea typeface="Times New Roman" charset="0"/>
                          <a:cs typeface="Times New Roman" charset="0"/>
                        </a:rPr>
                        <a:t>Every Christian has a role to play, regardless of perceived weakness</a:t>
                      </a:r>
                      <a:endParaRPr lang="en-US" sz="1600" b="1" dirty="0">
                        <a:solidFill>
                          <a:srgbClr val="FFC000"/>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a:effectLst/>
                          <a:latin typeface="Arial" charset="0"/>
                          <a:ea typeface="Times New Roman" charset="0"/>
                          <a:cs typeface="Times New Roman" charset="0"/>
                        </a:rPr>
                        <a:t>2 Cor 12:5-10</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rgbClr val="7030A0"/>
                          </a:solidFill>
                          <a:effectLst/>
                          <a:latin typeface="Arial" charset="0"/>
                          <a:ea typeface="Times New Roman" charset="0"/>
                          <a:cs typeface="Times New Roman" charset="0"/>
                        </a:rPr>
                        <a:t>God’s power is made perfect in weakness</a:t>
                      </a:r>
                      <a:endParaRPr lang="en-US" sz="1600" b="1" dirty="0">
                        <a:solidFill>
                          <a:srgbClr val="7030A0"/>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1413">
                <a:tc>
                  <a:txBody>
                    <a:bodyPr/>
                    <a:lstStyle/>
                    <a:p>
                      <a:pPr>
                        <a:spcAft>
                          <a:spcPts val="0"/>
                        </a:spcAft>
                      </a:pPr>
                      <a:r>
                        <a:rPr lang="en-GB" sz="1600">
                          <a:effectLst/>
                          <a:latin typeface="Arial" charset="0"/>
                          <a:ea typeface="Times New Roman" charset="0"/>
                          <a:cs typeface="Times New Roman" charset="0"/>
                        </a:rPr>
                        <a:t>Galatians 3:28</a:t>
                      </a:r>
                      <a:endParaRPr lang="en-US" sz="1600">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600" b="1" dirty="0">
                          <a:solidFill>
                            <a:srgbClr val="C00000"/>
                          </a:solidFill>
                          <a:effectLst/>
                          <a:latin typeface="Arial" charset="0"/>
                          <a:ea typeface="Times New Roman" charset="0"/>
                          <a:cs typeface="Times New Roman" charset="0"/>
                        </a:rPr>
                        <a:t>All are equal in Christ</a:t>
                      </a:r>
                      <a:endParaRPr lang="en-US" sz="1600" b="1" dirty="0">
                        <a:solidFill>
                          <a:srgbClr val="C00000"/>
                        </a:solidFill>
                        <a:effectLst/>
                        <a:latin typeface="Trebuchet MS" charset="0"/>
                        <a:ea typeface="Times New Roman" charset="0"/>
                        <a:cs typeface="Times New Roman" charset="0"/>
                      </a:endParaRPr>
                    </a:p>
                  </a:txBody>
                  <a:tcPr marL="64196" marR="641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71513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a:defRPr/>
            </a:pPr>
            <a:r>
              <a:rPr lang="en-US">
                <a:latin typeface="Arial" charset="0"/>
                <a:ea typeface="MS PGothic" charset="0"/>
              </a:rPr>
              <a:t>Perspectives of disability: The Image of God</a:t>
            </a:r>
          </a:p>
        </p:txBody>
      </p:sp>
      <p:sp>
        <p:nvSpPr>
          <p:cNvPr id="38915" name="Content Placeholder 2"/>
          <p:cNvSpPr>
            <a:spLocks noGrp="1"/>
          </p:cNvSpPr>
          <p:nvPr>
            <p:ph idx="4294967295"/>
          </p:nvPr>
        </p:nvSpPr>
        <p:spPr>
          <a:xfrm>
            <a:off x="2927351" y="1844676"/>
            <a:ext cx="7313613" cy="3617913"/>
          </a:xfrm>
        </p:spPr>
        <p:txBody>
          <a:bodyPr/>
          <a:lstStyle/>
          <a:p>
            <a:pPr marL="0" indent="0">
              <a:buNone/>
            </a:pPr>
            <a:endParaRPr lang="en-US" altLang="en-US">
              <a:ea typeface="MS PGothic" charset="-128"/>
            </a:endParaRPr>
          </a:p>
          <a:p>
            <a:pPr marL="0" indent="0"/>
            <a:r>
              <a:rPr lang="en-US" altLang="en-US">
                <a:ea typeface="MS PGothic" charset="-128"/>
              </a:rPr>
              <a:t>Gen 1:27</a:t>
            </a:r>
          </a:p>
          <a:p>
            <a:pPr marL="0" indent="0"/>
            <a:r>
              <a:rPr lang="en-US" altLang="en-US">
                <a:ea typeface="MS PGothic" charset="-128"/>
              </a:rPr>
              <a:t>Col 1:15</a:t>
            </a:r>
          </a:p>
          <a:p>
            <a:pPr marL="0" indent="0"/>
            <a:r>
              <a:rPr lang="en-US" altLang="en-US">
                <a:ea typeface="MS PGothic" charset="-128"/>
              </a:rPr>
              <a:t>2 Cor 3:18</a:t>
            </a:r>
          </a:p>
          <a:p>
            <a:pPr marL="0" indent="0"/>
            <a:r>
              <a:rPr lang="en-US" altLang="en-US">
                <a:ea typeface="MS PGothic" charset="-128"/>
              </a:rPr>
              <a:t>1 John 4:7 – 21</a:t>
            </a:r>
          </a:p>
          <a:p>
            <a:pPr marL="0" indent="0"/>
            <a:endParaRPr lang="en-US" altLang="en-US">
              <a:ea typeface="MS PGothic" charset="-128"/>
            </a:endParaRPr>
          </a:p>
          <a:p>
            <a:pPr marL="0" indent="0"/>
            <a:endParaRPr lang="en-US" altLang="en-US">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solidFill>
                  <a:prstClr val="black">
                    <a:lumMod val="50000"/>
                    <a:lumOff val="50000"/>
                  </a:prstClr>
                </a:solidFill>
              </a:rPr>
              <a:t>Reg.charity number 1100447</a:t>
            </a:r>
            <a:endParaRPr lang="en-GB">
              <a:solidFill>
                <a:prstClr val="black">
                  <a:lumMod val="50000"/>
                  <a:lumOff val="50000"/>
                </a:prstClr>
              </a:solidFill>
            </a:endParaRPr>
          </a:p>
        </p:txBody>
      </p:sp>
    </p:spTree>
    <p:extLst>
      <p:ext uri="{BB962C8B-B14F-4D97-AF65-F5344CB8AC3E}">
        <p14:creationId xmlns:p14="http://schemas.microsoft.com/office/powerpoint/2010/main" val="977969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2855913" y="188913"/>
            <a:ext cx="7313612" cy="1143000"/>
          </a:xfrm>
        </p:spPr>
        <p:txBody>
          <a:bodyPr>
            <a:normAutofit fontScale="90000"/>
          </a:bodyPr>
          <a:lstStyle/>
          <a:p>
            <a:pPr>
              <a:defRPr/>
            </a:pPr>
            <a:r>
              <a:rPr lang="en-US" dirty="0">
                <a:latin typeface="Arial" charset="0"/>
                <a:ea typeface="MS PGothic" charset="0"/>
              </a:rPr>
              <a:t>Made in the image of </a:t>
            </a:r>
            <a:r>
              <a:rPr lang="en-US" dirty="0" smtClean="0">
                <a:latin typeface="Arial" charset="0"/>
                <a:ea typeface="MS PGothic" charset="0"/>
              </a:rPr>
              <a:t>God</a:t>
            </a:r>
            <a:r>
              <a:rPr lang="en-US" dirty="0">
                <a:latin typeface="Arial" charset="0"/>
                <a:ea typeface="MS PGothic" charset="0"/>
              </a:rPr>
              <a:t/>
            </a:r>
            <a:br>
              <a:rPr lang="en-US" dirty="0">
                <a:latin typeface="Arial" charset="0"/>
                <a:ea typeface="MS PGothic" charset="0"/>
              </a:rPr>
            </a:br>
            <a:endParaRPr lang="en-US" dirty="0">
              <a:latin typeface="Arial" charset="0"/>
              <a:ea typeface="MS PGothic" charset="0"/>
            </a:endParaRPr>
          </a:p>
        </p:txBody>
      </p:sp>
      <p:sp>
        <p:nvSpPr>
          <p:cNvPr id="39939" name="Content Placeholder 2"/>
          <p:cNvSpPr>
            <a:spLocks noGrp="1"/>
          </p:cNvSpPr>
          <p:nvPr>
            <p:ph idx="4294967295"/>
          </p:nvPr>
        </p:nvSpPr>
        <p:spPr>
          <a:xfrm>
            <a:off x="1322174" y="889686"/>
            <a:ext cx="9811264" cy="5358714"/>
          </a:xfrm>
        </p:spPr>
        <p:txBody>
          <a:bodyPr>
            <a:normAutofit/>
          </a:bodyPr>
          <a:lstStyle/>
          <a:p>
            <a:pPr marL="0" indent="0"/>
            <a:endParaRPr lang="en-US" altLang="en-US" sz="3200" dirty="0" smtClean="0">
              <a:ea typeface="MS PGothic" charset="-128"/>
            </a:endParaRPr>
          </a:p>
          <a:p>
            <a:pPr marL="0" indent="0">
              <a:buNone/>
            </a:pPr>
            <a:r>
              <a:rPr lang="en-US" altLang="en-US" sz="3200" dirty="0" smtClean="0">
                <a:ea typeface="MS PGothic" charset="-128"/>
              </a:rPr>
              <a:t>Genesis </a:t>
            </a:r>
            <a:r>
              <a:rPr lang="en-US" altLang="en-US" sz="3200" dirty="0">
                <a:ea typeface="MS PGothic" charset="-128"/>
              </a:rPr>
              <a:t>1:27 – we are made in His image, </a:t>
            </a:r>
          </a:p>
          <a:p>
            <a:pPr lvl="1"/>
            <a:r>
              <a:rPr lang="en-US" altLang="en-US" sz="3200" b="1" dirty="0">
                <a:ea typeface="MS PGothic" charset="-128"/>
              </a:rPr>
              <a:t>Statement</a:t>
            </a:r>
            <a:r>
              <a:rPr lang="en-US" altLang="en-US" sz="3200" dirty="0">
                <a:ea typeface="MS PGothic" charset="-128"/>
              </a:rPr>
              <a:t>  - every human being reflects something about who God is.</a:t>
            </a:r>
          </a:p>
          <a:p>
            <a:pPr lvl="2"/>
            <a:r>
              <a:rPr lang="en-US" altLang="en-US" sz="3200" dirty="0">
                <a:ea typeface="MS PGothic" charset="-128"/>
              </a:rPr>
              <a:t>Each person is worthy of </a:t>
            </a:r>
            <a:r>
              <a:rPr lang="en-US" altLang="en-US" sz="3200" b="1" dirty="0">
                <a:solidFill>
                  <a:schemeClr val="accent5">
                    <a:lumMod val="60000"/>
                    <a:lumOff val="40000"/>
                  </a:schemeClr>
                </a:solidFill>
                <a:ea typeface="MS PGothic" charset="-128"/>
              </a:rPr>
              <a:t>respect and dignity </a:t>
            </a:r>
            <a:r>
              <a:rPr lang="en-US" altLang="en-US" sz="3200" dirty="0">
                <a:ea typeface="MS PGothic" charset="-128"/>
              </a:rPr>
              <a:t>because each person has been made by God to convey something unique about God to the world</a:t>
            </a:r>
          </a:p>
          <a:p>
            <a:pPr lvl="2"/>
            <a:r>
              <a:rPr lang="en-US" altLang="en-US" sz="3200" dirty="0">
                <a:ea typeface="MS PGothic" charset="-128"/>
              </a:rPr>
              <a:t>God attaches a </a:t>
            </a:r>
            <a:r>
              <a:rPr lang="en-US" altLang="en-US" sz="3200" b="1" dirty="0">
                <a:solidFill>
                  <a:srgbClr val="C00000"/>
                </a:solidFill>
                <a:ea typeface="MS PGothic" charset="-128"/>
              </a:rPr>
              <a:t>high degree of worth </a:t>
            </a:r>
            <a:r>
              <a:rPr lang="en-US" altLang="en-US" sz="3200" dirty="0">
                <a:ea typeface="MS PGothic" charset="-128"/>
              </a:rPr>
              <a:t>on us all regardless of race, religion, ability. </a:t>
            </a:r>
            <a:endParaRPr lang="en-US" altLang="en-US" dirty="0">
              <a:ea typeface="MS PGothic" charset="-128"/>
            </a:endParaRPr>
          </a:p>
          <a:p>
            <a:pPr marL="0" indent="0"/>
            <a:endParaRPr lang="en-US" altLang="en-US" dirty="0">
              <a:ea typeface="MS PGothic" charset="-128"/>
            </a:endParaRPr>
          </a:p>
          <a:p>
            <a:pPr marL="0" indent="0"/>
            <a:endParaRPr lang="en-US" altLang="en-US" dirty="0">
              <a:ea typeface="MS PGothic" charset="-128"/>
            </a:endParaRPr>
          </a:p>
          <a:p>
            <a:pPr marL="0" indent="0"/>
            <a:endParaRPr lang="en-US" altLang="en-US" dirty="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solidFill>
                  <a:prstClr val="black">
                    <a:lumMod val="50000"/>
                    <a:lumOff val="50000"/>
                  </a:prstClr>
                </a:solidFill>
              </a:rPr>
              <a:t>Reg.charity number 1100447</a:t>
            </a:r>
            <a:endParaRPr lang="en-GB">
              <a:solidFill>
                <a:prstClr val="black">
                  <a:lumMod val="50000"/>
                  <a:lumOff val="50000"/>
                </a:prstClr>
              </a:solidFill>
            </a:endParaRPr>
          </a:p>
        </p:txBody>
      </p:sp>
    </p:spTree>
    <p:extLst>
      <p:ext uri="{BB962C8B-B14F-4D97-AF65-F5344CB8AC3E}">
        <p14:creationId xmlns:p14="http://schemas.microsoft.com/office/powerpoint/2010/main" val="2035540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1484311" y="685801"/>
            <a:ext cx="10018713" cy="722870"/>
          </a:xfrm>
        </p:spPr>
        <p:txBody>
          <a:bodyPr/>
          <a:lstStyle/>
          <a:p>
            <a:pPr>
              <a:defRPr/>
            </a:pPr>
            <a:r>
              <a:rPr lang="en-US" dirty="0">
                <a:latin typeface="Arial" charset="0"/>
                <a:ea typeface="MS PGothic" charset="0"/>
              </a:rPr>
              <a:t>Made in the image of God</a:t>
            </a:r>
          </a:p>
        </p:txBody>
      </p:sp>
      <p:sp>
        <p:nvSpPr>
          <p:cNvPr id="40963" name="Content Placeholder 2"/>
          <p:cNvSpPr>
            <a:spLocks noGrp="1"/>
          </p:cNvSpPr>
          <p:nvPr>
            <p:ph idx="4294967295"/>
          </p:nvPr>
        </p:nvSpPr>
        <p:spPr>
          <a:xfrm>
            <a:off x="2384855" y="1865870"/>
            <a:ext cx="7856110" cy="4263081"/>
          </a:xfrm>
        </p:spPr>
        <p:txBody>
          <a:bodyPr>
            <a:normAutofit/>
          </a:bodyPr>
          <a:lstStyle/>
          <a:p>
            <a:pPr marL="457200" lvl="1" indent="0">
              <a:buNone/>
            </a:pPr>
            <a:r>
              <a:rPr lang="en-US" altLang="en-US" sz="2800" b="1" dirty="0">
                <a:ea typeface="MS PGothic" charset="-128"/>
              </a:rPr>
              <a:t>Invitation</a:t>
            </a:r>
            <a:r>
              <a:rPr lang="en-US" altLang="en-US" sz="2800" dirty="0">
                <a:ea typeface="MS PGothic" charset="-128"/>
              </a:rPr>
              <a:t> to discover the image of God in each other</a:t>
            </a:r>
          </a:p>
          <a:p>
            <a:pPr marL="457200" lvl="1" indent="0">
              <a:buNone/>
            </a:pPr>
            <a:r>
              <a:rPr lang="en-US" altLang="en-US" sz="2800" dirty="0">
                <a:ea typeface="MS PGothic" charset="-128"/>
              </a:rPr>
              <a:t>Col 1:15 – Jesus came to show the invisible God. We are to be like Him to discover what it means to be made in His mage.</a:t>
            </a:r>
            <a:r>
              <a:rPr lang="en-US" altLang="en-US" dirty="0">
                <a:ea typeface="MS PGothic" charset="-128"/>
              </a:rPr>
              <a:t> </a:t>
            </a:r>
          </a:p>
          <a:p>
            <a:pPr marL="457200" lvl="1" indent="0"/>
            <a:r>
              <a:rPr lang="en-US" altLang="en-US" sz="3200" dirty="0">
                <a:ea typeface="MS PGothic" charset="-128"/>
              </a:rPr>
              <a:t>It poses a challenge to </a:t>
            </a:r>
            <a:r>
              <a:rPr lang="en-US" altLang="en-US" sz="3200" b="1" dirty="0">
                <a:solidFill>
                  <a:schemeClr val="accent1">
                    <a:lumMod val="75000"/>
                  </a:schemeClr>
                </a:solidFill>
                <a:ea typeface="MS PGothic" charset="-128"/>
              </a:rPr>
              <a:t>treat people as if they are made in the image </a:t>
            </a:r>
            <a:r>
              <a:rPr lang="en-US" altLang="en-US" sz="3200" dirty="0">
                <a:ea typeface="MS PGothic" charset="-128"/>
              </a:rPr>
              <a:t>of God rather than anything less.</a:t>
            </a:r>
          </a:p>
          <a:p>
            <a:endParaRPr lang="en-US" altLang="en-US" sz="2800" dirty="0">
              <a:ea typeface="MS PGothic" charset="-128"/>
            </a:endParaRPr>
          </a:p>
          <a:p>
            <a:endParaRPr lang="en-US" altLang="en-US" dirty="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dirty="0" err="1" smtClean="0">
                <a:solidFill>
                  <a:prstClr val="black">
                    <a:lumMod val="50000"/>
                    <a:lumOff val="50000"/>
                  </a:prstClr>
                </a:solidFill>
              </a:rPr>
              <a:t>Reg.charity</a:t>
            </a:r>
            <a:r>
              <a:rPr lang="en-GB" dirty="0" smtClean="0">
                <a:solidFill>
                  <a:prstClr val="black">
                    <a:lumMod val="50000"/>
                    <a:lumOff val="50000"/>
                  </a:prstClr>
                </a:solidFill>
              </a:rPr>
              <a:t> number 1100447</a:t>
            </a:r>
            <a:endParaRPr lang="en-GB" dirty="0">
              <a:solidFill>
                <a:prstClr val="black">
                  <a:lumMod val="50000"/>
                  <a:lumOff val="50000"/>
                </a:prstClr>
              </a:solidFill>
            </a:endParaRPr>
          </a:p>
        </p:txBody>
      </p:sp>
    </p:spTree>
    <p:extLst>
      <p:ext uri="{BB962C8B-B14F-4D97-AF65-F5344CB8AC3E}">
        <p14:creationId xmlns:p14="http://schemas.microsoft.com/office/powerpoint/2010/main" val="1908300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a:defRPr/>
            </a:pPr>
            <a:r>
              <a:rPr lang="en-US">
                <a:latin typeface="Arial" charset="0"/>
                <a:ea typeface="MS PGothic" charset="0"/>
              </a:rPr>
              <a:t>The Image of God</a:t>
            </a:r>
          </a:p>
        </p:txBody>
      </p:sp>
      <p:sp>
        <p:nvSpPr>
          <p:cNvPr id="41987" name="Content Placeholder 2"/>
          <p:cNvSpPr>
            <a:spLocks noGrp="1"/>
          </p:cNvSpPr>
          <p:nvPr>
            <p:ph idx="4294967295"/>
          </p:nvPr>
        </p:nvSpPr>
        <p:spPr>
          <a:xfrm>
            <a:off x="2927351" y="1844676"/>
            <a:ext cx="7313613" cy="3617913"/>
          </a:xfrm>
        </p:spPr>
        <p:txBody>
          <a:bodyPr/>
          <a:lstStyle/>
          <a:p>
            <a:r>
              <a:rPr lang="en-US" altLang="en-US" sz="3200">
                <a:latin typeface="Verdana" charset="0"/>
                <a:ea typeface="MS PGothic" charset="-128"/>
              </a:rPr>
              <a:t>2 Cor 3:18 – we become changed into a likeness of God when we come to know Him</a:t>
            </a:r>
          </a:p>
          <a:p>
            <a:r>
              <a:rPr lang="en-US" altLang="en-US" sz="3200">
                <a:latin typeface="Verdana" charset="0"/>
                <a:ea typeface="MS PGothic" charset="-128"/>
              </a:rPr>
              <a:t>1 John 4:7 – 21 – God is Love (Vs 12)</a:t>
            </a:r>
          </a:p>
          <a:p>
            <a:endParaRPr lang="en-US" altLang="en-US">
              <a:latin typeface="Verdana" charset="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solidFill>
                  <a:prstClr val="black">
                    <a:lumMod val="50000"/>
                    <a:lumOff val="50000"/>
                  </a:prstClr>
                </a:solidFill>
              </a:rPr>
              <a:t>Reg.charity number 1100447</a:t>
            </a:r>
            <a:endParaRPr lang="en-GB">
              <a:solidFill>
                <a:prstClr val="black">
                  <a:lumMod val="50000"/>
                  <a:lumOff val="50000"/>
                </a:prstClr>
              </a:solidFill>
            </a:endParaRPr>
          </a:p>
        </p:txBody>
      </p:sp>
    </p:spTree>
    <p:extLst>
      <p:ext uri="{BB962C8B-B14F-4D97-AF65-F5344CB8AC3E}">
        <p14:creationId xmlns:p14="http://schemas.microsoft.com/office/powerpoint/2010/main" val="132016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GB" smtClean="0"/>
              <a:t>Reg.charity number 1100447</a:t>
            </a:r>
            <a:endParaRPr lang="en-GB"/>
          </a:p>
        </p:txBody>
      </p:sp>
      <p:sp>
        <p:nvSpPr>
          <p:cNvPr id="43011" name="Rectangle 4"/>
          <p:cNvSpPr>
            <a:spLocks noChangeArrowheads="1"/>
          </p:cNvSpPr>
          <p:nvPr/>
        </p:nvSpPr>
        <p:spPr bwMode="auto">
          <a:xfrm>
            <a:off x="2495551" y="908051"/>
            <a:ext cx="860081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hangingPunct="1">
              <a:spcBef>
                <a:spcPct val="0"/>
              </a:spcBef>
              <a:spcAft>
                <a:spcPct val="0"/>
              </a:spcAft>
              <a:buClrTx/>
              <a:buSzTx/>
              <a:buFontTx/>
              <a:buNone/>
            </a:pPr>
            <a:endParaRPr lang="en-GB" altLang="en-US" sz="2800" dirty="0">
              <a:solidFill>
                <a:schemeClr val="tx1"/>
              </a:solidFill>
            </a:endParaRPr>
          </a:p>
          <a:p>
            <a:pPr eaLnBrk="1" hangingPunct="1">
              <a:spcBef>
                <a:spcPct val="0"/>
              </a:spcBef>
              <a:spcAft>
                <a:spcPct val="0"/>
              </a:spcAft>
              <a:buClrTx/>
              <a:buSzTx/>
              <a:buFontTx/>
              <a:buNone/>
            </a:pPr>
            <a:r>
              <a:rPr lang="en-GB" altLang="en-US" sz="2800" dirty="0">
                <a:solidFill>
                  <a:schemeClr val="tx1"/>
                </a:solidFill>
              </a:rPr>
              <a:t>God is love (1 John 4:8, NLV). Love is not an attribute of God, it is </a:t>
            </a:r>
            <a:r>
              <a:rPr lang="en-GB" altLang="en-US" sz="2800" dirty="0" smtClean="0">
                <a:solidFill>
                  <a:schemeClr val="tx1"/>
                </a:solidFill>
              </a:rPr>
              <a:t>a </a:t>
            </a:r>
            <a:r>
              <a:rPr lang="en-GB" altLang="en-US" sz="2800" dirty="0">
                <a:solidFill>
                  <a:schemeClr val="tx1"/>
                </a:solidFill>
              </a:rPr>
              <a:t>statement about what and who God is. </a:t>
            </a:r>
            <a:r>
              <a:rPr lang="en-GB" altLang="en-US" sz="2800" i="1" dirty="0">
                <a:solidFill>
                  <a:schemeClr val="tx1"/>
                </a:solidFill>
              </a:rPr>
              <a:t>But how do we know</a:t>
            </a:r>
          </a:p>
          <a:p>
            <a:pPr eaLnBrk="1" hangingPunct="1">
              <a:spcBef>
                <a:spcPct val="0"/>
              </a:spcBef>
              <a:spcAft>
                <a:spcPct val="0"/>
              </a:spcAft>
              <a:buClrTx/>
              <a:buSzTx/>
              <a:buFontTx/>
              <a:buNone/>
            </a:pPr>
            <a:r>
              <a:rPr lang="en-GB" altLang="en-US" sz="2800" i="1" dirty="0">
                <a:solidFill>
                  <a:schemeClr val="tx1"/>
                </a:solidFill>
              </a:rPr>
              <a:t>what love looks like? The answer? Through our relationships, our family, our </a:t>
            </a:r>
            <a:r>
              <a:rPr lang="en-GB" altLang="en-US" sz="2800" dirty="0">
                <a:solidFill>
                  <a:schemeClr val="tx1"/>
                </a:solidFill>
              </a:rPr>
              <a:t>associates, our friendships. We cannot learn what loves looks like unless it is embodied in action. </a:t>
            </a:r>
          </a:p>
          <a:p>
            <a:pPr eaLnBrk="1" hangingPunct="1">
              <a:spcBef>
                <a:spcPct val="0"/>
              </a:spcBef>
              <a:spcAft>
                <a:spcPct val="0"/>
              </a:spcAft>
              <a:buClrTx/>
              <a:buSzTx/>
              <a:buFontTx/>
              <a:buNone/>
            </a:pPr>
            <a:endParaRPr lang="en-GB" altLang="en-US" sz="2000" dirty="0">
              <a:solidFill>
                <a:schemeClr val="tx1"/>
              </a:solidFill>
            </a:endParaRPr>
          </a:p>
        </p:txBody>
      </p:sp>
    </p:spTree>
    <p:extLst>
      <p:ext uri="{BB962C8B-B14F-4D97-AF65-F5344CB8AC3E}">
        <p14:creationId xmlns:p14="http://schemas.microsoft.com/office/powerpoint/2010/main" val="458523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rgbClr val="000000"/>
                </a:solidFill>
                <a:latin typeface="Verdana" charset="0"/>
              </a:rPr>
              <a:t>Reg.charity number 1100447</a:t>
            </a:r>
          </a:p>
        </p:txBody>
      </p:sp>
      <p:sp>
        <p:nvSpPr>
          <p:cNvPr id="52226" name="Rectangle 2"/>
          <p:cNvSpPr>
            <a:spLocks noGrp="1" noChangeArrowheads="1"/>
          </p:cNvSpPr>
          <p:nvPr>
            <p:ph type="title"/>
          </p:nvPr>
        </p:nvSpPr>
        <p:spPr>
          <a:xfrm>
            <a:off x="3317876" y="5511114"/>
            <a:ext cx="6511925" cy="579534"/>
          </a:xfrm>
        </p:spPr>
        <p:txBody>
          <a:bodyPr>
            <a:normAutofit fontScale="90000"/>
          </a:bodyPr>
          <a:lstStyle/>
          <a:p>
            <a:pPr eaLnBrk="1" hangingPunct="1">
              <a:defRPr/>
            </a:pPr>
            <a:r>
              <a:rPr lang="en-GB">
                <a:latin typeface="Arial" charset="0"/>
                <a:ea typeface="MS PGothic" charset="0"/>
              </a:rPr>
              <a:t>Theological model</a:t>
            </a:r>
          </a:p>
        </p:txBody>
      </p:sp>
      <p:sp>
        <p:nvSpPr>
          <p:cNvPr id="48132" name="Rectangle 3"/>
          <p:cNvSpPr>
            <a:spLocks noGrp="1" noChangeArrowheads="1"/>
          </p:cNvSpPr>
          <p:nvPr>
            <p:ph type="body" idx="4294967295"/>
          </p:nvPr>
        </p:nvSpPr>
        <p:spPr>
          <a:xfrm>
            <a:off x="1655805" y="135923"/>
            <a:ext cx="4744995" cy="5721179"/>
          </a:xfrm>
        </p:spPr>
        <p:txBody>
          <a:bodyPr>
            <a:normAutofit/>
          </a:bodyPr>
          <a:lstStyle/>
          <a:p>
            <a:pPr eaLnBrk="1" hangingPunct="1"/>
            <a:r>
              <a:rPr lang="en-GB" altLang="en-US" sz="2200" dirty="0">
                <a:latin typeface="Verdana" charset="0"/>
                <a:ea typeface="MS PGothic" charset="-128"/>
              </a:rPr>
              <a:t>Likening the Church to the human body Paul, the apostle, wrote: "</a:t>
            </a:r>
            <a:r>
              <a:rPr lang="en-GB" altLang="en-US" sz="2200" i="1" dirty="0">
                <a:latin typeface="Verdana" charset="0"/>
                <a:ea typeface="MS PGothic" charset="-128"/>
              </a:rPr>
              <a:t>those parts that seem to be weaker are indispensable.</a:t>
            </a:r>
            <a:r>
              <a:rPr lang="en-GB" altLang="en-US" sz="2200" dirty="0">
                <a:latin typeface="Verdana" charset="0"/>
                <a:ea typeface="MS PGothic" charset="-128"/>
              </a:rPr>
              <a:t>" - the Church is losing out when it fails to include those parts.</a:t>
            </a:r>
          </a:p>
          <a:p>
            <a:pPr eaLnBrk="1" hangingPunct="1"/>
            <a:r>
              <a:rPr lang="en-GB" altLang="en-US" sz="2200" dirty="0">
                <a:latin typeface="Verdana" charset="0"/>
                <a:ea typeface="MS PGothic" charset="-128"/>
              </a:rPr>
              <a:t>A Church that fails to include disabled people is itself disabled.</a:t>
            </a:r>
          </a:p>
          <a:p>
            <a:pPr eaLnBrk="1" hangingPunct="1"/>
            <a:r>
              <a:rPr lang="en-GB" altLang="en-US" sz="2200" dirty="0">
                <a:latin typeface="Verdana" charset="0"/>
                <a:ea typeface="MS PGothic" charset="-128"/>
              </a:rPr>
              <a:t>We are all part of the body of Christ each with our own part to play.</a:t>
            </a:r>
          </a:p>
          <a:p>
            <a:pPr eaLnBrk="1" hangingPunct="1"/>
            <a:r>
              <a:rPr lang="en-GB" altLang="en-US" sz="2200" dirty="0">
                <a:latin typeface="Verdana" charset="0"/>
                <a:ea typeface="MS PGothic" charset="-128"/>
              </a:rPr>
              <a:t>Made in the image of God.</a:t>
            </a:r>
          </a:p>
          <a:p>
            <a:pPr eaLnBrk="1" hangingPunct="1"/>
            <a:endParaRPr lang="en-GB" altLang="en-US" sz="2500" dirty="0">
              <a:latin typeface="Verdana" charset="0"/>
              <a:ea typeface="MS PGothic" charset="-128"/>
            </a:endParaRPr>
          </a:p>
        </p:txBody>
      </p:sp>
      <p:pic>
        <p:nvPicPr>
          <p:cNvPr id="2" name="Picture 1"/>
          <p:cNvPicPr>
            <a:picLocks noChangeAspect="1"/>
          </p:cNvPicPr>
          <p:nvPr/>
        </p:nvPicPr>
        <p:blipFill>
          <a:blip r:embed="rId3"/>
          <a:stretch>
            <a:fillRect/>
          </a:stretch>
        </p:blipFill>
        <p:spPr>
          <a:xfrm>
            <a:off x="6573838" y="823269"/>
            <a:ext cx="5133889" cy="4000500"/>
          </a:xfrm>
          <a:prstGeom prst="rect">
            <a:avLst/>
          </a:prstGeom>
        </p:spPr>
      </p:pic>
    </p:spTree>
    <p:extLst>
      <p:ext uri="{BB962C8B-B14F-4D97-AF65-F5344CB8AC3E}">
        <p14:creationId xmlns:p14="http://schemas.microsoft.com/office/powerpoint/2010/main" val="121663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Disability</a:t>
            </a:r>
            <a:endParaRPr lang="en-US" dirty="0"/>
          </a:p>
        </p:txBody>
      </p:sp>
      <p:sp>
        <p:nvSpPr>
          <p:cNvPr id="3" name="Content Placeholder 2"/>
          <p:cNvSpPr>
            <a:spLocks noGrp="1"/>
          </p:cNvSpPr>
          <p:nvPr>
            <p:ph idx="1"/>
          </p:nvPr>
        </p:nvSpPr>
        <p:spPr/>
        <p:txBody>
          <a:bodyPr>
            <a:normAutofit/>
          </a:bodyPr>
          <a:lstStyle/>
          <a:p>
            <a:r>
              <a:rPr lang="en-US" sz="4000" dirty="0" smtClean="0"/>
              <a:t> 4 Models of Disability ?</a:t>
            </a:r>
            <a:endParaRPr lang="en-US" sz="4000" dirty="0"/>
          </a:p>
        </p:txBody>
      </p:sp>
      <p:pic>
        <p:nvPicPr>
          <p:cNvPr id="4" name="Picture 3"/>
          <p:cNvPicPr>
            <a:picLocks noChangeAspect="1"/>
          </p:cNvPicPr>
          <p:nvPr/>
        </p:nvPicPr>
        <p:blipFill>
          <a:blip r:embed="rId2"/>
          <a:stretch>
            <a:fillRect/>
          </a:stretch>
        </p:blipFill>
        <p:spPr>
          <a:xfrm>
            <a:off x="7805866" y="2666999"/>
            <a:ext cx="2857500" cy="2857500"/>
          </a:xfrm>
          <a:prstGeom prst="rect">
            <a:avLst/>
          </a:prstGeom>
        </p:spPr>
      </p:pic>
    </p:spTree>
    <p:extLst>
      <p:ext uri="{BB962C8B-B14F-4D97-AF65-F5344CB8AC3E}">
        <p14:creationId xmlns:p14="http://schemas.microsoft.com/office/powerpoint/2010/main" val="227333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Disability</a:t>
            </a:r>
            <a:endParaRPr lang="en-US" dirty="0"/>
          </a:p>
        </p:txBody>
      </p:sp>
      <p:sp>
        <p:nvSpPr>
          <p:cNvPr id="3" name="Content Placeholder 2"/>
          <p:cNvSpPr>
            <a:spLocks noGrp="1"/>
          </p:cNvSpPr>
          <p:nvPr>
            <p:ph idx="1"/>
          </p:nvPr>
        </p:nvSpPr>
        <p:spPr/>
        <p:txBody>
          <a:bodyPr/>
          <a:lstStyle/>
          <a:p>
            <a:r>
              <a:rPr lang="en-US" dirty="0" smtClean="0"/>
              <a:t>Medical</a:t>
            </a:r>
          </a:p>
          <a:p>
            <a:r>
              <a:rPr lang="en-US" dirty="0" smtClean="0"/>
              <a:t>Social</a:t>
            </a:r>
          </a:p>
          <a:p>
            <a:r>
              <a:rPr lang="en-US" dirty="0" smtClean="0"/>
              <a:t>Interdependency</a:t>
            </a:r>
          </a:p>
          <a:p>
            <a:r>
              <a:rPr lang="en-US" dirty="0" smtClean="0"/>
              <a:t>Theological</a:t>
            </a:r>
            <a:endParaRPr lang="en-US" dirty="0"/>
          </a:p>
        </p:txBody>
      </p:sp>
    </p:spTree>
    <p:extLst>
      <p:ext uri="{BB962C8B-B14F-4D97-AF65-F5344CB8AC3E}">
        <p14:creationId xmlns:p14="http://schemas.microsoft.com/office/powerpoint/2010/main" val="1082263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go!</a:t>
            </a:r>
            <a:endParaRPr lang="en-US" dirty="0"/>
          </a:p>
        </p:txBody>
      </p:sp>
      <p:sp>
        <p:nvSpPr>
          <p:cNvPr id="3" name="Content Placeholder 2"/>
          <p:cNvSpPr>
            <a:spLocks noGrp="1"/>
          </p:cNvSpPr>
          <p:nvPr>
            <p:ph idx="1"/>
          </p:nvPr>
        </p:nvSpPr>
        <p:spPr/>
        <p:txBody>
          <a:bodyPr/>
          <a:lstStyle/>
          <a:p>
            <a:r>
              <a:rPr lang="en-US" dirty="0" smtClean="0"/>
              <a:t>Numbers </a:t>
            </a:r>
          </a:p>
        </p:txBody>
      </p:sp>
    </p:spTree>
    <p:extLst>
      <p:ext uri="{BB962C8B-B14F-4D97-AF65-F5344CB8AC3E}">
        <p14:creationId xmlns:p14="http://schemas.microsoft.com/office/powerpoint/2010/main" val="844591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766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1569" y="2667000"/>
            <a:ext cx="3124200" cy="3124200"/>
          </a:xfrm>
        </p:spPr>
      </p:pic>
    </p:spTree>
    <p:extLst>
      <p:ext uri="{BB962C8B-B14F-4D97-AF65-F5344CB8AC3E}">
        <p14:creationId xmlns:p14="http://schemas.microsoft.com/office/powerpoint/2010/main" val="1398649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89090" name="Rectangle 2"/>
          <p:cNvSpPr>
            <a:spLocks noGrp="1" noChangeArrowheads="1"/>
          </p:cNvSpPr>
          <p:nvPr>
            <p:ph type="title"/>
          </p:nvPr>
        </p:nvSpPr>
        <p:spPr/>
        <p:txBody>
          <a:bodyPr/>
          <a:lstStyle/>
          <a:p>
            <a:pPr eaLnBrk="1" hangingPunct="1">
              <a:defRPr/>
            </a:pPr>
            <a:r>
              <a:rPr lang="en-GB" dirty="0">
                <a:latin typeface="Arial" charset="0"/>
              </a:rPr>
              <a:t>Definition of Disability</a:t>
            </a:r>
          </a:p>
        </p:txBody>
      </p:sp>
      <p:sp>
        <p:nvSpPr>
          <p:cNvPr id="37891" name="Rectangle 3"/>
          <p:cNvSpPr>
            <a:spLocks noGrp="1" noChangeArrowheads="1"/>
          </p:cNvSpPr>
          <p:nvPr>
            <p:ph type="body" idx="4294967295"/>
          </p:nvPr>
        </p:nvSpPr>
        <p:spPr>
          <a:xfrm>
            <a:off x="2927351" y="1844676"/>
            <a:ext cx="7313613" cy="3617913"/>
          </a:xfrm>
        </p:spPr>
        <p:txBody>
          <a:bodyPr/>
          <a:lstStyle/>
          <a:p>
            <a:pPr eaLnBrk="1" hangingPunct="1"/>
            <a:r>
              <a:rPr lang="en-GB" altLang="en-US" dirty="0">
                <a:latin typeface="Verdana" charset="0"/>
                <a:ea typeface="MS PGothic" charset="-128"/>
              </a:rPr>
              <a:t>Equality Act 2010 defines a disabled person as someone who has </a:t>
            </a:r>
            <a:r>
              <a:rPr lang="en-GB" altLang="en-US" i="1" dirty="0">
                <a:latin typeface="Verdana" charset="0"/>
                <a:ea typeface="MS PGothic" charset="-128"/>
              </a:rPr>
              <a:t>a physical or mental impairment that has a substantial and long-term adverse effect on his or her ability to carry out normal day-to-day activities</a:t>
            </a:r>
            <a:r>
              <a:rPr lang="en-GB" altLang="en-US" dirty="0">
                <a:latin typeface="Verdana" charset="0"/>
                <a:ea typeface="MS PGothic" charset="-128"/>
              </a:rPr>
              <a:t>.</a:t>
            </a: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29114" y="483509"/>
            <a:ext cx="1954890" cy="1954890"/>
          </a:xfrm>
        </p:spPr>
      </p:pic>
    </p:spTree>
    <p:extLst>
      <p:ext uri="{BB962C8B-B14F-4D97-AF65-F5344CB8AC3E}">
        <p14:creationId xmlns:p14="http://schemas.microsoft.com/office/powerpoint/2010/main" val="1418344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91138" name="Rectangle 2"/>
          <p:cNvSpPr>
            <a:spLocks noGrp="1" noChangeArrowheads="1"/>
          </p:cNvSpPr>
          <p:nvPr>
            <p:ph type="title"/>
          </p:nvPr>
        </p:nvSpPr>
        <p:spPr>
          <a:xfrm>
            <a:off x="1484311" y="234778"/>
            <a:ext cx="10018713" cy="1077485"/>
          </a:xfrm>
        </p:spPr>
        <p:txBody>
          <a:bodyPr/>
          <a:lstStyle/>
          <a:p>
            <a:pPr eaLnBrk="1" hangingPunct="1">
              <a:defRPr/>
            </a:pPr>
            <a:r>
              <a:rPr lang="en-GB" dirty="0">
                <a:latin typeface="Arial" charset="0"/>
              </a:rPr>
              <a:t>Further details on definition</a:t>
            </a:r>
          </a:p>
        </p:txBody>
      </p:sp>
      <p:sp>
        <p:nvSpPr>
          <p:cNvPr id="39939" name="Rectangle 3"/>
          <p:cNvSpPr>
            <a:spLocks noGrp="1" noChangeArrowheads="1"/>
          </p:cNvSpPr>
          <p:nvPr>
            <p:ph type="body" idx="4294967295"/>
          </p:nvPr>
        </p:nvSpPr>
        <p:spPr>
          <a:xfrm>
            <a:off x="2927351" y="1312264"/>
            <a:ext cx="7313613" cy="4668406"/>
          </a:xfrm>
        </p:spPr>
        <p:txBody>
          <a:bodyPr>
            <a:normAutofit/>
          </a:bodyPr>
          <a:lstStyle/>
          <a:p>
            <a:pPr eaLnBrk="1" hangingPunct="1">
              <a:lnSpc>
                <a:spcPct val="80000"/>
              </a:lnSpc>
            </a:pPr>
            <a:r>
              <a:rPr lang="en-GB" altLang="en-US" sz="3200" dirty="0">
                <a:latin typeface="Arial Hebrew" charset="-79"/>
                <a:ea typeface="Arial Hebrew" charset="-79"/>
                <a:cs typeface="Arial Hebrew" charset="-79"/>
              </a:rPr>
              <a:t>substantial means neither minor nor trivial </a:t>
            </a:r>
            <a:endParaRPr lang="en-GB" altLang="en-US" sz="3200" dirty="0" smtClean="0">
              <a:latin typeface="Arial Hebrew" charset="-79"/>
              <a:ea typeface="Arial Hebrew" charset="-79"/>
              <a:cs typeface="Arial Hebrew" charset="-79"/>
            </a:endParaRPr>
          </a:p>
          <a:p>
            <a:pPr marL="0" indent="0" eaLnBrk="1" hangingPunct="1">
              <a:lnSpc>
                <a:spcPct val="80000"/>
              </a:lnSpc>
              <a:buNone/>
            </a:pPr>
            <a:endParaRPr lang="en-GB" altLang="en-US" sz="3200" dirty="0">
              <a:latin typeface="Arial Hebrew" charset="-79"/>
              <a:ea typeface="Arial Hebrew" charset="-79"/>
              <a:cs typeface="Arial Hebrew" charset="-79"/>
            </a:endParaRPr>
          </a:p>
          <a:p>
            <a:pPr eaLnBrk="1" hangingPunct="1">
              <a:lnSpc>
                <a:spcPct val="80000"/>
              </a:lnSpc>
            </a:pPr>
            <a:r>
              <a:rPr lang="en-GB" altLang="en-US" sz="3200" dirty="0" smtClean="0">
                <a:latin typeface="Arial Hebrew" charset="-79"/>
                <a:ea typeface="Arial Hebrew" charset="-79"/>
                <a:cs typeface="Arial Hebrew" charset="-79"/>
              </a:rPr>
              <a:t>long term means that the effect of the impairment has lasted or is likely to last for at least 12 months (there are special rules covering recurring or fluctuating conditions) </a:t>
            </a:r>
          </a:p>
          <a:p>
            <a:pPr eaLnBrk="1" hangingPunct="1">
              <a:lnSpc>
                <a:spcPct val="80000"/>
              </a:lnSpc>
            </a:pPr>
            <a:endParaRPr lang="en-GB" altLang="en-US" sz="3200" dirty="0">
              <a:latin typeface="Arial Hebrew" charset="-79"/>
              <a:ea typeface="Arial Hebrew" charset="-79"/>
              <a:cs typeface="Arial Hebrew" charset="-79"/>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52880" y="5058977"/>
            <a:ext cx="1384092" cy="1384092"/>
          </a:xfrm>
        </p:spPr>
      </p:pic>
    </p:spTree>
    <p:extLst>
      <p:ext uri="{BB962C8B-B14F-4D97-AF65-F5344CB8AC3E}">
        <p14:creationId xmlns:p14="http://schemas.microsoft.com/office/powerpoint/2010/main" val="18311141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47584"/>
          </a:xfrm>
        </p:spPr>
        <p:txBody>
          <a:bodyPr/>
          <a:lstStyle/>
          <a:p>
            <a:r>
              <a:rPr lang="en-GB" dirty="0">
                <a:latin typeface="Arial" charset="0"/>
              </a:rPr>
              <a:t>Further details on definition</a:t>
            </a:r>
            <a:endParaRPr lang="en-US" dirty="0"/>
          </a:p>
        </p:txBody>
      </p:sp>
      <p:sp>
        <p:nvSpPr>
          <p:cNvPr id="3" name="Content Placeholder 2"/>
          <p:cNvSpPr>
            <a:spLocks noGrp="1"/>
          </p:cNvSpPr>
          <p:nvPr>
            <p:ph idx="1"/>
          </p:nvPr>
        </p:nvSpPr>
        <p:spPr>
          <a:xfrm>
            <a:off x="1484310" y="1606379"/>
            <a:ext cx="5756749" cy="4184822"/>
          </a:xfrm>
        </p:spPr>
        <p:txBody>
          <a:bodyPr>
            <a:normAutofit/>
          </a:bodyPr>
          <a:lstStyle/>
          <a:p>
            <a:pPr>
              <a:lnSpc>
                <a:spcPct val="80000"/>
              </a:lnSpc>
            </a:pPr>
            <a:r>
              <a:rPr lang="en-GB" altLang="en-US" sz="2800" dirty="0">
                <a:latin typeface="Arial Hebrew" charset="-79"/>
                <a:ea typeface="Arial Hebrew" charset="-79"/>
                <a:cs typeface="Arial Hebrew" charset="-79"/>
              </a:rPr>
              <a:t>normal day-to-day activities include everyday things like eating, washing, walking and going shopping </a:t>
            </a:r>
          </a:p>
          <a:p>
            <a:pPr>
              <a:lnSpc>
                <a:spcPct val="80000"/>
              </a:lnSpc>
            </a:pPr>
            <a:r>
              <a:rPr lang="en-GB" altLang="en-US" sz="2800" dirty="0">
                <a:latin typeface="Arial Hebrew" charset="-79"/>
                <a:ea typeface="Arial Hebrew" charset="-79"/>
                <a:cs typeface="Arial Hebrew" charset="-79"/>
              </a:rPr>
              <a:t>a normal day-to-day activity must affect one of the 'capacities' listed in the Act which include mobility, manual dexterity, speech, hearing, seeing and memory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059" y="2277796"/>
            <a:ext cx="4508843" cy="3381633"/>
          </a:xfrm>
          <a:prstGeom prst="rect">
            <a:avLst/>
          </a:prstGeom>
        </p:spPr>
      </p:pic>
    </p:spTree>
    <p:extLst>
      <p:ext uri="{BB962C8B-B14F-4D97-AF65-F5344CB8AC3E}">
        <p14:creationId xmlns:p14="http://schemas.microsoft.com/office/powerpoint/2010/main" val="21103855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484312" y="197708"/>
            <a:ext cx="6473440" cy="889687"/>
          </a:xfrm>
        </p:spPr>
        <p:txBody>
          <a:bodyPr/>
          <a:lstStyle/>
          <a:p>
            <a:pPr eaLnBrk="1" hangingPunct="1">
              <a:defRPr/>
            </a:pPr>
            <a:r>
              <a:rPr lang="en-GB" dirty="0">
                <a:latin typeface="Arial" charset="0"/>
              </a:rPr>
              <a:t>Did you know……?</a:t>
            </a:r>
          </a:p>
        </p:txBody>
      </p:sp>
      <p:sp>
        <p:nvSpPr>
          <p:cNvPr id="41987" name="Rectangle 3"/>
          <p:cNvSpPr>
            <a:spLocks noGrp="1" noChangeArrowheads="1"/>
          </p:cNvSpPr>
          <p:nvPr>
            <p:ph sz="half" idx="1"/>
          </p:nvPr>
        </p:nvSpPr>
        <p:spPr>
          <a:xfrm>
            <a:off x="1484312" y="1445741"/>
            <a:ext cx="6139807" cy="4345459"/>
          </a:xfrm>
        </p:spPr>
        <p:txBody>
          <a:bodyPr>
            <a:normAutofit lnSpcReduction="10000"/>
          </a:bodyPr>
          <a:lstStyle/>
          <a:p>
            <a:pPr eaLnBrk="1" hangingPunct="1">
              <a:lnSpc>
                <a:spcPct val="90000"/>
              </a:lnSpc>
            </a:pPr>
            <a:r>
              <a:rPr lang="en-GB" altLang="en-US" sz="4300" dirty="0">
                <a:latin typeface="Arial Hebrew" charset="-79"/>
                <a:ea typeface="Arial Hebrew" charset="-79"/>
                <a:cs typeface="Arial Hebrew" charset="-79"/>
              </a:rPr>
              <a:t>There are over </a:t>
            </a:r>
            <a:r>
              <a:rPr lang="en-GB" altLang="en-US" sz="4300" dirty="0" smtClean="0">
                <a:latin typeface="Arial Hebrew" charset="-79"/>
                <a:ea typeface="Arial Hebrew" charset="-79"/>
                <a:cs typeface="Arial Hebrew" charset="-79"/>
              </a:rPr>
              <a:t>………. .......people </a:t>
            </a:r>
            <a:r>
              <a:rPr lang="en-GB" altLang="en-US" sz="4300" dirty="0">
                <a:latin typeface="Arial Hebrew" charset="-79"/>
                <a:ea typeface="Arial Hebrew" charset="-79"/>
                <a:cs typeface="Arial Hebrew" charset="-79"/>
              </a:rPr>
              <a:t>with a disability in the world (</a:t>
            </a:r>
            <a:r>
              <a:rPr lang="en-GB" altLang="en-US" sz="4300" dirty="0" smtClean="0">
                <a:latin typeface="Arial Hebrew" charset="-79"/>
                <a:ea typeface="Arial Hebrew" charset="-79"/>
                <a:cs typeface="Arial Hebrew" charset="-79"/>
              </a:rPr>
              <a:t>WHO)</a:t>
            </a:r>
          </a:p>
          <a:p>
            <a:pPr eaLnBrk="1" hangingPunct="1">
              <a:lnSpc>
                <a:spcPct val="90000"/>
              </a:lnSpc>
            </a:pPr>
            <a:endParaRPr lang="en-GB" altLang="en-US" sz="4300" dirty="0">
              <a:latin typeface="Arial Hebrew" charset="-79"/>
              <a:ea typeface="Arial Hebrew" charset="-79"/>
              <a:cs typeface="Arial Hebrew" charset="-79"/>
            </a:endParaRPr>
          </a:p>
          <a:p>
            <a:pPr eaLnBrk="1" hangingPunct="1">
              <a:lnSpc>
                <a:spcPct val="90000"/>
              </a:lnSpc>
            </a:pPr>
            <a:r>
              <a:rPr lang="en-GB" altLang="en-US" sz="4300" dirty="0" smtClean="0">
                <a:latin typeface="Arial Hebrew" charset="-79"/>
                <a:ea typeface="Arial Hebrew" charset="-79"/>
                <a:cs typeface="Arial Hebrew" charset="-79"/>
              </a:rPr>
              <a:t>……. ……….. </a:t>
            </a:r>
            <a:r>
              <a:rPr lang="en-GB" altLang="en-US" sz="4300" dirty="0">
                <a:latin typeface="Arial Hebrew" charset="-79"/>
                <a:ea typeface="Arial Hebrew" charset="-79"/>
                <a:cs typeface="Arial Hebrew" charset="-79"/>
              </a:rPr>
              <a:t>people in the UK have a disability</a:t>
            </a:r>
          </a:p>
          <a:p>
            <a:pPr lvl="1" eaLnBrk="1" hangingPunct="1">
              <a:lnSpc>
                <a:spcPct val="90000"/>
              </a:lnSpc>
              <a:buFont typeface="Wingdings" charset="2"/>
              <a:buNone/>
            </a:pPr>
            <a:endParaRPr lang="en-GB" altLang="en-US" sz="1900" dirty="0">
              <a:latin typeface="Chalkduster" charset="0"/>
              <a:ea typeface="Chalkduster" charset="0"/>
              <a:cs typeface="Chalkduster" charset="0"/>
            </a:endParaRPr>
          </a:p>
        </p:txBody>
      </p:sp>
      <p:sp>
        <p:nvSpPr>
          <p:cNvPr id="41985" name="Footer Placeholder 4"/>
          <p:cNvSpPr>
            <a:spLocks noGrp="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pic>
        <p:nvPicPr>
          <p:cNvPr id="41988" name="Picture 4" descr="from camera 2008 May 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752" y="1087395"/>
            <a:ext cx="3594900" cy="479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0056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fontAlgn="base">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93186" name="Rectangle 2"/>
          <p:cNvSpPr>
            <a:spLocks noGrp="1" noChangeArrowheads="1"/>
          </p:cNvSpPr>
          <p:nvPr>
            <p:ph type="title"/>
          </p:nvPr>
        </p:nvSpPr>
        <p:spPr>
          <a:xfrm>
            <a:off x="1484311" y="160638"/>
            <a:ext cx="10018713" cy="1297459"/>
          </a:xfrm>
        </p:spPr>
        <p:txBody>
          <a:bodyPr/>
          <a:lstStyle/>
          <a:p>
            <a:pPr eaLnBrk="1" hangingPunct="1">
              <a:defRPr/>
            </a:pPr>
            <a:r>
              <a:rPr lang="en-GB" dirty="0">
                <a:latin typeface="Arial" charset="0"/>
              </a:rPr>
              <a:t>Did you know……?</a:t>
            </a:r>
          </a:p>
        </p:txBody>
      </p:sp>
      <p:sp>
        <p:nvSpPr>
          <p:cNvPr id="41987" name="Rectangle 3"/>
          <p:cNvSpPr>
            <a:spLocks noGrp="1" noChangeArrowheads="1"/>
          </p:cNvSpPr>
          <p:nvPr>
            <p:ph type="body" idx="4294967295"/>
          </p:nvPr>
        </p:nvSpPr>
        <p:spPr>
          <a:xfrm>
            <a:off x="1484311" y="1458096"/>
            <a:ext cx="7103635" cy="4287795"/>
          </a:xfrm>
        </p:spPr>
        <p:txBody>
          <a:bodyPr>
            <a:normAutofit/>
          </a:bodyPr>
          <a:lstStyle/>
          <a:p>
            <a:pPr eaLnBrk="1" hangingPunct="1">
              <a:lnSpc>
                <a:spcPct val="90000"/>
              </a:lnSpc>
            </a:pPr>
            <a:r>
              <a:rPr lang="en-GB" altLang="en-US" sz="3600" dirty="0">
                <a:latin typeface="Verdana" charset="0"/>
                <a:ea typeface="MS PGothic" charset="-128"/>
              </a:rPr>
              <a:t>There are over </a:t>
            </a:r>
            <a:r>
              <a:rPr lang="en-GB" altLang="en-US" sz="3600" dirty="0" smtClean="0">
                <a:latin typeface="Verdana" charset="0"/>
                <a:ea typeface="MS PGothic" charset="-128"/>
              </a:rPr>
              <a:t>650 </a:t>
            </a:r>
            <a:r>
              <a:rPr lang="en-GB" altLang="en-US" sz="3600" dirty="0">
                <a:latin typeface="Verdana" charset="0"/>
                <a:ea typeface="MS PGothic" charset="-128"/>
              </a:rPr>
              <a:t>million people with a disability in the world (</a:t>
            </a:r>
            <a:r>
              <a:rPr lang="en-GB" altLang="en-US" sz="3600" dirty="0" smtClean="0">
                <a:latin typeface="Verdana" charset="0"/>
                <a:ea typeface="MS PGothic" charset="-128"/>
              </a:rPr>
              <a:t>WHO</a:t>
            </a:r>
          </a:p>
          <a:p>
            <a:pPr eaLnBrk="1" hangingPunct="1">
              <a:lnSpc>
                <a:spcPct val="90000"/>
              </a:lnSpc>
            </a:pPr>
            <a:endParaRPr lang="en-GB" altLang="en-US" sz="3600" dirty="0">
              <a:latin typeface="Verdana" charset="0"/>
              <a:ea typeface="MS PGothic" charset="-128"/>
            </a:endParaRPr>
          </a:p>
          <a:p>
            <a:pPr eaLnBrk="1" hangingPunct="1">
              <a:lnSpc>
                <a:spcPct val="90000"/>
              </a:lnSpc>
            </a:pPr>
            <a:r>
              <a:rPr lang="en-GB" altLang="en-US" sz="3600" dirty="0" smtClean="0">
                <a:latin typeface="Verdana" charset="0"/>
                <a:ea typeface="MS PGothic" charset="-128"/>
              </a:rPr>
              <a:t>11 </a:t>
            </a:r>
            <a:r>
              <a:rPr lang="en-GB" altLang="en-US" sz="3600" dirty="0">
                <a:latin typeface="Verdana" charset="0"/>
                <a:ea typeface="MS PGothic" charset="-128"/>
              </a:rPr>
              <a:t>million people in the UK have a disability</a:t>
            </a:r>
          </a:p>
          <a:p>
            <a:pPr lvl="1" eaLnBrk="1" hangingPunct="1">
              <a:lnSpc>
                <a:spcPct val="90000"/>
              </a:lnSpc>
              <a:buFont typeface="Wingdings" charset="2"/>
              <a:buNone/>
            </a:pPr>
            <a:endParaRPr lang="en-GB" altLang="en-US" sz="1900" dirty="0">
              <a:latin typeface="Verdana" charset="0"/>
              <a:ea typeface="MS PGothic" charset="-128"/>
            </a:endParaRPr>
          </a:p>
        </p:txBody>
      </p:sp>
      <p:pic>
        <p:nvPicPr>
          <p:cNvPr id="41988" name="Picture 4" descr="from camera 2008 May 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8170" y="2963553"/>
            <a:ext cx="2085588" cy="278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0024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a:t>
            </a:r>
            <a:endParaRPr lang="en-US" dirty="0"/>
          </a:p>
        </p:txBody>
      </p:sp>
      <p:sp>
        <p:nvSpPr>
          <p:cNvPr id="3" name="Content Placeholder 2"/>
          <p:cNvSpPr>
            <a:spLocks noGrp="1"/>
          </p:cNvSpPr>
          <p:nvPr>
            <p:ph idx="1"/>
          </p:nvPr>
        </p:nvSpPr>
        <p:spPr>
          <a:xfrm>
            <a:off x="1484310" y="2125362"/>
            <a:ext cx="10018713" cy="3678195"/>
          </a:xfrm>
        </p:spPr>
        <p:txBody>
          <a:bodyPr/>
          <a:lstStyle/>
          <a:p>
            <a:pPr>
              <a:lnSpc>
                <a:spcPct val="90000"/>
              </a:lnSpc>
            </a:pPr>
            <a:r>
              <a:rPr lang="en-GB" altLang="en-US" sz="2100" dirty="0">
                <a:latin typeface="Verdana" charset="0"/>
                <a:ea typeface="MS PGothic" charset="-128"/>
              </a:rPr>
              <a:t>It is possible to become disabled at any time.</a:t>
            </a:r>
          </a:p>
          <a:p>
            <a:pPr>
              <a:lnSpc>
                <a:spcPct val="90000"/>
              </a:lnSpc>
            </a:pPr>
            <a:r>
              <a:rPr lang="en-GB" altLang="en-US" sz="2100" dirty="0">
                <a:latin typeface="Verdana" charset="0"/>
                <a:ea typeface="MS PGothic" charset="-128"/>
              </a:rPr>
              <a:t>People with disability are the:</a:t>
            </a:r>
          </a:p>
          <a:p>
            <a:pPr lvl="1">
              <a:lnSpc>
                <a:spcPct val="90000"/>
              </a:lnSpc>
            </a:pPr>
            <a:r>
              <a:rPr lang="en-GB" altLang="en-US" sz="1900" dirty="0">
                <a:latin typeface="Verdana" charset="0"/>
                <a:ea typeface="MS PGothic" charset="-128"/>
              </a:rPr>
              <a:t>Poorest in the world</a:t>
            </a:r>
          </a:p>
          <a:p>
            <a:pPr lvl="1">
              <a:lnSpc>
                <a:spcPct val="90000"/>
              </a:lnSpc>
            </a:pPr>
            <a:r>
              <a:rPr lang="en-GB" altLang="en-US" sz="1900" dirty="0">
                <a:latin typeface="Verdana" charset="0"/>
                <a:ea typeface="MS PGothic" charset="-128"/>
              </a:rPr>
              <a:t>Least educated</a:t>
            </a:r>
          </a:p>
          <a:p>
            <a:pPr lvl="1">
              <a:lnSpc>
                <a:spcPct val="90000"/>
              </a:lnSpc>
            </a:pPr>
            <a:r>
              <a:rPr lang="en-GB" altLang="en-US" sz="1900" dirty="0">
                <a:latin typeface="Verdana" charset="0"/>
                <a:ea typeface="MS PGothic" charset="-128"/>
              </a:rPr>
              <a:t>Least access to transport</a:t>
            </a:r>
          </a:p>
          <a:p>
            <a:pPr lvl="1">
              <a:lnSpc>
                <a:spcPct val="90000"/>
              </a:lnSpc>
            </a:pPr>
            <a:r>
              <a:rPr lang="en-GB" altLang="en-US" sz="1900" dirty="0">
                <a:latin typeface="Verdana" charset="0"/>
                <a:ea typeface="MS PGothic" charset="-128"/>
              </a:rPr>
              <a:t>Least evangelised</a:t>
            </a:r>
          </a:p>
          <a:p>
            <a:pPr lvl="1">
              <a:lnSpc>
                <a:spcPct val="90000"/>
              </a:lnSpc>
            </a:pPr>
            <a:r>
              <a:rPr lang="en-GB" altLang="en-US" sz="1900" dirty="0">
                <a:latin typeface="Verdana" charset="0"/>
                <a:ea typeface="MS PGothic" charset="-128"/>
              </a:rPr>
              <a:t>lowest church involvement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636" y="3057760"/>
            <a:ext cx="3949387" cy="2962040"/>
          </a:xfrm>
          <a:prstGeom prst="rect">
            <a:avLst/>
          </a:prstGeom>
        </p:spPr>
      </p:pic>
    </p:spTree>
    <p:extLst>
      <p:ext uri="{BB962C8B-B14F-4D97-AF65-F5344CB8AC3E}">
        <p14:creationId xmlns:p14="http://schemas.microsoft.com/office/powerpoint/2010/main" val="1602660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90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290" y="4372168"/>
            <a:ext cx="6512511" cy="1143000"/>
          </a:xfrm>
        </p:spPr>
        <p:txBody>
          <a:bodyPr/>
          <a:lstStyle/>
          <a:p>
            <a:pPr marL="320040" marR="0" lvl="0" indent="-320040" defTabSz="914400" eaLnBrk="1" fontAlgn="auto" latinLnBrk="0" hangingPunct="1">
              <a:lnSpc>
                <a:spcPct val="100000"/>
              </a:lnSpc>
              <a:spcBef>
                <a:spcPts val="0"/>
              </a:spcBef>
              <a:spcAft>
                <a:spcPts val="0"/>
              </a:spcAft>
              <a:buClr>
                <a:schemeClr val="accent6">
                  <a:lumMod val="75000"/>
                </a:schemeClr>
              </a:buClr>
              <a:buSzTx/>
              <a:buFont typeface="Georgia" pitchFamily="18" charset="0"/>
              <a:buNone/>
              <a:tabLst/>
              <a:defRPr/>
            </a:pPr>
            <a:endParaRPr lang="en-US" dirty="0">
              <a:ea typeface="+mj-ea"/>
              <a:cs typeface="+mj-cs"/>
            </a:endParaRPr>
          </a:p>
        </p:txBody>
      </p:sp>
      <p:sp>
        <p:nvSpPr>
          <p:cNvPr id="45058" name="Content Placeholder 2"/>
          <p:cNvSpPr>
            <a:spLocks noGrp="1"/>
          </p:cNvSpPr>
          <p:nvPr>
            <p:ph sz="quarter" idx="4294967295"/>
          </p:nvPr>
        </p:nvSpPr>
        <p:spPr>
          <a:xfrm>
            <a:off x="2667000" y="731839"/>
            <a:ext cx="6400800" cy="3475037"/>
          </a:xfrm>
          <a:prstGeom prst="rect">
            <a:avLst/>
          </a:prstGeom>
        </p:spPr>
        <p:txBody>
          <a:bodyPr>
            <a:normAutofit/>
          </a:bodyPr>
          <a:lstStyle/>
          <a:p>
            <a:pPr eaLnBrk="1" hangingPunct="1"/>
            <a:endParaRPr lang="en-US" altLang="en-US" dirty="0">
              <a:ea typeface="MS PGothic" charset="-128"/>
            </a:endParaRPr>
          </a:p>
          <a:p>
            <a:pPr eaLnBrk="1" hangingPunct="1">
              <a:buFont typeface="Georgia" charset="0"/>
              <a:buNone/>
            </a:pPr>
            <a:endParaRPr lang="en-US" altLang="en-US" dirty="0">
              <a:ea typeface="MS PGothic" charset="-128"/>
            </a:endParaRPr>
          </a:p>
          <a:p>
            <a:pPr lvl="1" eaLnBrk="1" hangingPunct="1">
              <a:lnSpc>
                <a:spcPct val="90000"/>
              </a:lnSpc>
            </a:pPr>
            <a:r>
              <a:rPr lang="en-GB" altLang="en-US" sz="1900" dirty="0">
                <a:latin typeface="Verdana" charset="0"/>
                <a:ea typeface="MS PGothic" charset="-128"/>
              </a:rPr>
              <a:t>Least evangelised</a:t>
            </a:r>
          </a:p>
          <a:p>
            <a:pPr lvl="1" eaLnBrk="1" hangingPunct="1">
              <a:lnSpc>
                <a:spcPct val="90000"/>
              </a:lnSpc>
            </a:pPr>
            <a:r>
              <a:rPr lang="en-GB" altLang="en-US" sz="1900" dirty="0">
                <a:latin typeface="Verdana" charset="0"/>
                <a:ea typeface="MS PGothic" charset="-128"/>
              </a:rPr>
              <a:t>lowest church involvement</a:t>
            </a:r>
          </a:p>
          <a:p>
            <a:pPr eaLnBrk="1" hangingPunct="1">
              <a:buFont typeface="Georgia" charset="0"/>
              <a:buNone/>
            </a:pPr>
            <a:endParaRPr lang="en-US" altLang="en-US" dirty="0">
              <a:ea typeface="MS PGothic" charset="-128"/>
            </a:endParaRPr>
          </a:p>
        </p:txBody>
      </p:sp>
      <p:sp>
        <p:nvSpPr>
          <p:cNvPr id="4" name="Title 1"/>
          <p:cNvSpPr txBox="1">
            <a:spLocks/>
          </p:cNvSpPr>
          <p:nvPr/>
        </p:nvSpPr>
        <p:spPr>
          <a:xfrm>
            <a:off x="3193722" y="986417"/>
            <a:ext cx="6512511" cy="1143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a:buClr>
                <a:schemeClr val="accent6">
                  <a:lumMod val="75000"/>
                </a:schemeClr>
              </a:buClr>
              <a:buFont typeface="Georgia" pitchFamily="18" charset="0"/>
              <a:buChar char="*"/>
              <a:defRPr/>
            </a:pPr>
            <a:r>
              <a:rPr lang="en-US" dirty="0" smtClean="0"/>
              <a:t>Why  Disability Ministry</a:t>
            </a:r>
            <a:endParaRPr lang="en-US" dirty="0"/>
          </a:p>
        </p:txBody>
      </p:sp>
    </p:spTree>
    <p:extLst>
      <p:ext uri="{BB962C8B-B14F-4D97-AF65-F5344CB8AC3E}">
        <p14:creationId xmlns:p14="http://schemas.microsoft.com/office/powerpoint/2010/main" val="738670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a:t>
            </a:r>
            <a:endParaRPr lang="en-US" dirty="0"/>
          </a:p>
        </p:txBody>
      </p:sp>
      <p:sp>
        <p:nvSpPr>
          <p:cNvPr id="3" name="Content Placeholder 2"/>
          <p:cNvSpPr>
            <a:spLocks noGrp="1"/>
          </p:cNvSpPr>
          <p:nvPr>
            <p:ph idx="1"/>
          </p:nvPr>
        </p:nvSpPr>
        <p:spPr>
          <a:xfrm>
            <a:off x="1429190" y="1793111"/>
            <a:ext cx="4010912" cy="1673507"/>
          </a:xfrm>
        </p:spPr>
        <p:txBody>
          <a:bodyPr/>
          <a:lstStyle/>
          <a:p>
            <a:r>
              <a:rPr lang="en-US" dirty="0" smtClean="0"/>
              <a:t>Next person to you – one thing they would NOT know about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99" y="1950335"/>
            <a:ext cx="4521843" cy="3391382"/>
          </a:xfrm>
          <a:prstGeom prst="rect">
            <a:avLst/>
          </a:prstGeom>
        </p:spPr>
      </p:pic>
    </p:spTree>
    <p:extLst>
      <p:ext uri="{BB962C8B-B14F-4D97-AF65-F5344CB8AC3E}">
        <p14:creationId xmlns:p14="http://schemas.microsoft.com/office/powerpoint/2010/main" val="12469082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ＭＳ Ｐゴシック" charset="0"/>
              </a:rPr>
              <a:t>The Gospel for all..</a:t>
            </a:r>
            <a:endParaRPr lang="en-US" dirty="0">
              <a:ea typeface="+mj-ea"/>
              <a:cs typeface="ＭＳ Ｐゴシック" charset="0"/>
            </a:endParaRPr>
          </a:p>
        </p:txBody>
      </p:sp>
      <p:sp>
        <p:nvSpPr>
          <p:cNvPr id="51203" name="Content Placeholder 2"/>
          <p:cNvSpPr>
            <a:spLocks noGrp="1"/>
          </p:cNvSpPr>
          <p:nvPr>
            <p:ph idx="4294967295"/>
          </p:nvPr>
        </p:nvSpPr>
        <p:spPr>
          <a:xfrm>
            <a:off x="2927351" y="1844676"/>
            <a:ext cx="7313613" cy="3617913"/>
          </a:xfrm>
        </p:spPr>
        <p:txBody>
          <a:bodyPr/>
          <a:lstStyle/>
          <a:p>
            <a:pPr algn="ctr" eaLnBrk="1" hangingPunct="1">
              <a:buFont typeface="Wingdings" charset="2"/>
              <a:buNone/>
            </a:pPr>
            <a:r>
              <a:rPr lang="en-GB" altLang="ja-JP" b="1">
                <a:latin typeface="Verdana" charset="0"/>
                <a:ea typeface="MS Mincho" charset="-128"/>
              </a:rPr>
              <a:t> </a:t>
            </a:r>
          </a:p>
          <a:p>
            <a:pPr algn="ctr" eaLnBrk="1" hangingPunct="1">
              <a:buFont typeface="Wingdings" charset="2"/>
              <a:buNone/>
            </a:pPr>
            <a:r>
              <a:rPr lang="en-GB" altLang="ja-JP" b="1">
                <a:latin typeface="Verdana" charset="0"/>
                <a:ea typeface="MS Mincho" charset="-128"/>
              </a:rPr>
              <a:t>Matthews 28: 19 commission: </a:t>
            </a:r>
          </a:p>
          <a:p>
            <a:pPr algn="ctr" eaLnBrk="1" hangingPunct="1">
              <a:buFont typeface="Wingdings" charset="2"/>
              <a:buNone/>
            </a:pPr>
            <a:r>
              <a:rPr lang="en-GB" altLang="ja-JP">
                <a:latin typeface="Verdana" charset="0"/>
                <a:ea typeface="MS Mincho" charset="-128"/>
              </a:rPr>
              <a:t>Go ye therefore, and teach all nations baptizing them in the name of the Father, and the Son and the Holy Ghost</a:t>
            </a:r>
            <a:r>
              <a:rPr lang="ja-JP" altLang="en-GB">
                <a:latin typeface="Verdana" charset="0"/>
                <a:ea typeface="MS Mincho" charset="-128"/>
              </a:rPr>
              <a:t>”</a:t>
            </a:r>
            <a:endParaRPr lang="en-GB" altLang="ja-JP">
              <a:latin typeface="Verdana" charset="0"/>
              <a:ea typeface="MS Mincho" charset="-128"/>
            </a:endParaRPr>
          </a:p>
          <a:p>
            <a:pPr algn="ctr" eaLnBrk="1" hangingPunct="1">
              <a:buFont typeface="Wingdings" charset="2"/>
              <a:buNone/>
            </a:pPr>
            <a:r>
              <a:rPr lang="en-GB" altLang="en-US" b="1">
                <a:latin typeface="Verdana" charset="0"/>
                <a:ea typeface="MS PGothic" charset="-128"/>
              </a:rPr>
              <a:t>‘.. to make the gospel accessible to all’.</a:t>
            </a:r>
            <a:br>
              <a:rPr lang="en-GB" altLang="en-US" b="1">
                <a:latin typeface="Verdana" charset="0"/>
                <a:ea typeface="MS PGothic" charset="-128"/>
              </a:rPr>
            </a:br>
            <a:endParaRPr lang="en-US" altLang="en-US">
              <a:latin typeface="Verdana" charset="0"/>
              <a:ea typeface="MS PGothic" charset="-128"/>
            </a:endParaRPr>
          </a:p>
          <a:p>
            <a:pPr eaLnBrk="1" hangingPunct="1"/>
            <a:endParaRPr lang="en-US" altLang="en-US">
              <a:latin typeface="Verdana" charset="0"/>
              <a:ea typeface="MS PGothic" charset="-128"/>
            </a:endParaRPr>
          </a:p>
        </p:txBody>
      </p:sp>
    </p:spTree>
    <p:extLst>
      <p:ext uri="{BB962C8B-B14F-4D97-AF65-F5344CB8AC3E}">
        <p14:creationId xmlns:p14="http://schemas.microsoft.com/office/powerpoint/2010/main" val="10692632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0429" y="4596713"/>
            <a:ext cx="6779372" cy="1556951"/>
          </a:xfrm>
        </p:spPr>
        <p:txBody>
          <a:bodyPr>
            <a:normAutofit/>
          </a:bodyPr>
          <a:lstStyle/>
          <a:p>
            <a:pPr>
              <a:defRPr/>
            </a:pPr>
            <a:endParaRPr lang="en-US" dirty="0"/>
          </a:p>
        </p:txBody>
      </p:sp>
      <p:sp>
        <p:nvSpPr>
          <p:cNvPr id="28675" name="Content Placeholder 2"/>
          <p:cNvSpPr>
            <a:spLocks noGrp="1"/>
          </p:cNvSpPr>
          <p:nvPr>
            <p:ph sz="quarter" idx="4294967295"/>
          </p:nvPr>
        </p:nvSpPr>
        <p:spPr>
          <a:xfrm>
            <a:off x="2667000" y="731839"/>
            <a:ext cx="6400800" cy="3475037"/>
          </a:xfrm>
          <a:prstGeom prst="rect">
            <a:avLst/>
          </a:prstGeom>
        </p:spPr>
        <p:txBody>
          <a:bodyPr/>
          <a:lstStyle/>
          <a:p>
            <a:pPr>
              <a:buFont typeface="Georgia" pitchFamily="18" charset="0"/>
              <a:buChar char="*"/>
              <a:defRPr/>
            </a:pPr>
            <a:r>
              <a:rPr lang="en-US" altLang="en-US" dirty="0" smtClean="0"/>
              <a:t>What are some of the  experiences of people living with disability?</a:t>
            </a:r>
          </a:p>
          <a:p>
            <a:pPr>
              <a:buFont typeface="Georgia" pitchFamily="18" charset="0"/>
              <a:buChar char="*"/>
              <a:defRPr/>
            </a:pPr>
            <a:r>
              <a:rPr lang="en-US" altLang="en-US" dirty="0" smtClean="0"/>
              <a:t>What are the experiences in your church community?</a:t>
            </a:r>
          </a:p>
          <a:p>
            <a:pPr marL="46037" indent="0">
              <a:buNone/>
              <a:defRPr/>
            </a:pPr>
            <a:endParaRPr lang="en-US" altLang="en-US" dirty="0" smtClean="0"/>
          </a:p>
          <a:p>
            <a:pPr marL="46037" indent="0">
              <a:buNone/>
              <a:defRPr/>
            </a:pPr>
            <a:endParaRPr lang="en-US" altLang="en-US" dirty="0"/>
          </a:p>
          <a:p>
            <a:pPr marL="46037" indent="0">
              <a:buNone/>
              <a:defRPr/>
            </a:pPr>
            <a:r>
              <a:rPr lang="en-US" altLang="en-US" dirty="0" smtClean="0"/>
              <a:t>CHECK THIS OUT IN YOUR GROUPS</a:t>
            </a:r>
          </a:p>
        </p:txBody>
      </p:sp>
    </p:spTree>
    <p:extLst>
      <p:ext uri="{BB962C8B-B14F-4D97-AF65-F5344CB8AC3E}">
        <p14:creationId xmlns:p14="http://schemas.microsoft.com/office/powerpoint/2010/main" val="235205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Friendship ministry</a:t>
            </a:r>
            <a:endParaRPr lang="en-US" dirty="0"/>
          </a:p>
        </p:txBody>
      </p:sp>
      <p:sp>
        <p:nvSpPr>
          <p:cNvPr id="3" name="Content Placeholder 2"/>
          <p:cNvSpPr>
            <a:spLocks noGrp="1"/>
          </p:cNvSpPr>
          <p:nvPr>
            <p:ph idx="1"/>
          </p:nvPr>
        </p:nvSpPr>
        <p:spPr/>
        <p:txBody>
          <a:bodyPr/>
          <a:lstStyle/>
          <a:p>
            <a:r>
              <a:rPr lang="en-US" dirty="0" smtClean="0"/>
              <a:t>Want to feel they belong</a:t>
            </a:r>
          </a:p>
          <a:p>
            <a:r>
              <a:rPr lang="en-US" dirty="0" smtClean="0"/>
              <a:t>Want to develop true friendships</a:t>
            </a:r>
          </a:p>
          <a:p>
            <a:r>
              <a:rPr lang="en-US" dirty="0" smtClean="0"/>
              <a:t>Want to be needed</a:t>
            </a:r>
          </a:p>
          <a:p>
            <a:r>
              <a:rPr lang="en-US" dirty="0" smtClean="0"/>
              <a:t>Want to minister alongside other members</a:t>
            </a:r>
            <a:endParaRPr lang="en-US" dirty="0"/>
          </a:p>
        </p:txBody>
      </p:sp>
    </p:spTree>
    <p:extLst>
      <p:ext uri="{BB962C8B-B14F-4D97-AF65-F5344CB8AC3E}">
        <p14:creationId xmlns:p14="http://schemas.microsoft.com/office/powerpoint/2010/main" val="7534742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475735"/>
          </a:xfrm>
        </p:spPr>
        <p:txBody>
          <a:bodyPr>
            <a:normAutofit fontScale="90000"/>
          </a:bodyPr>
          <a:lstStyle/>
          <a:p>
            <a:r>
              <a:rPr lang="en-GB" b="1" dirty="0"/>
              <a:t>What can your church or other support structure do to help in your caring role?</a:t>
            </a:r>
            <a:endParaRPr lang="en-US" dirty="0"/>
          </a:p>
        </p:txBody>
      </p:sp>
      <p:sp>
        <p:nvSpPr>
          <p:cNvPr id="3" name="Content Placeholder 2"/>
          <p:cNvSpPr>
            <a:spLocks noGrp="1"/>
          </p:cNvSpPr>
          <p:nvPr>
            <p:ph idx="1"/>
          </p:nvPr>
        </p:nvSpPr>
        <p:spPr>
          <a:xfrm>
            <a:off x="1484311" y="1544595"/>
            <a:ext cx="5052414" cy="4979773"/>
          </a:xfrm>
        </p:spPr>
        <p:txBody>
          <a:bodyPr>
            <a:normAutofit fontScale="92500" lnSpcReduction="10000"/>
          </a:bodyPr>
          <a:lstStyle/>
          <a:p>
            <a:pPr lvl="0"/>
            <a:r>
              <a:rPr lang="en-GB" dirty="0"/>
              <a:t>Social meals and activities.</a:t>
            </a:r>
            <a:endParaRPr lang="en-US" dirty="0"/>
          </a:p>
          <a:p>
            <a:pPr lvl="0"/>
            <a:r>
              <a:rPr lang="en-GB" dirty="0"/>
              <a:t>Keep in touch with a phone call to see how we are doing.</a:t>
            </a:r>
            <a:endParaRPr lang="en-US" dirty="0"/>
          </a:p>
          <a:p>
            <a:pPr lvl="0"/>
            <a:r>
              <a:rPr lang="en-GB" dirty="0"/>
              <a:t>Ring of support</a:t>
            </a:r>
            <a:endParaRPr lang="en-US" dirty="0"/>
          </a:p>
          <a:p>
            <a:pPr lvl="0"/>
            <a:r>
              <a:rPr lang="en-GB" dirty="0"/>
              <a:t>Involve her and let me know she has a ‘place’ in the church and a purpose</a:t>
            </a:r>
            <a:endParaRPr lang="en-US" dirty="0"/>
          </a:p>
          <a:p>
            <a:pPr lvl="0"/>
            <a:r>
              <a:rPr lang="en-GB" dirty="0"/>
              <a:t>Provide resources to help her learn in Sabbath school i.e. picture stories etc.</a:t>
            </a:r>
            <a:endParaRPr lang="en-US" dirty="0"/>
          </a:p>
          <a:p>
            <a:pPr lvl="0"/>
            <a:r>
              <a:rPr lang="en-GB" dirty="0"/>
              <a:t>Provide support if she wants to go no camps or youth weekends</a:t>
            </a:r>
            <a:endParaRPr lang="en-US" dirty="0"/>
          </a:p>
          <a:p>
            <a:pPr lvl="0"/>
            <a:r>
              <a:rPr lang="en-GB" dirty="0"/>
              <a:t>Prayer Support</a:t>
            </a:r>
            <a:endParaRPr lang="en-US" dirty="0"/>
          </a:p>
          <a:p>
            <a:pPr lvl="0"/>
            <a:r>
              <a:rPr lang="en-GB" dirty="0"/>
              <a:t>Visit </a:t>
            </a:r>
            <a:endParaRPr lang="en-US" dirty="0"/>
          </a:p>
          <a:p>
            <a:endParaRPr lang="en-US" dirty="0"/>
          </a:p>
        </p:txBody>
      </p:sp>
      <p:pic>
        <p:nvPicPr>
          <p:cNvPr id="5" name="Picture 4"/>
          <p:cNvPicPr>
            <a:picLocks noChangeAspect="1"/>
          </p:cNvPicPr>
          <p:nvPr/>
        </p:nvPicPr>
        <p:blipFill>
          <a:blip r:embed="rId2"/>
          <a:stretch>
            <a:fillRect/>
          </a:stretch>
        </p:blipFill>
        <p:spPr>
          <a:xfrm>
            <a:off x="6863921" y="1714929"/>
            <a:ext cx="4639103" cy="4639103"/>
          </a:xfrm>
          <a:prstGeom prst="rect">
            <a:avLst/>
          </a:prstGeom>
        </p:spPr>
      </p:pic>
    </p:spTree>
    <p:extLst>
      <p:ext uri="{BB962C8B-B14F-4D97-AF65-F5344CB8AC3E}">
        <p14:creationId xmlns:p14="http://schemas.microsoft.com/office/powerpoint/2010/main" val="1685431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6678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300942"/>
            <a:ext cx="4904131" cy="821803"/>
          </a:xfrm>
        </p:spPr>
        <p:txBody>
          <a:bodyPr>
            <a:normAutofit/>
          </a:bodyPr>
          <a:lstStyle/>
          <a:p>
            <a:r>
              <a:rPr lang="en-US" dirty="0" smtClean="0"/>
              <a:t>Application</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45415" y="1770927"/>
            <a:ext cx="4627391" cy="3470543"/>
          </a:xfrm>
        </p:spPr>
      </p:pic>
      <p:sp>
        <p:nvSpPr>
          <p:cNvPr id="7" name="Content Placeholder 6"/>
          <p:cNvSpPr>
            <a:spLocks noGrp="1"/>
          </p:cNvSpPr>
          <p:nvPr>
            <p:ph sz="half" idx="2"/>
          </p:nvPr>
        </p:nvSpPr>
        <p:spPr>
          <a:xfrm>
            <a:off x="6607967" y="300942"/>
            <a:ext cx="4895056" cy="6192455"/>
          </a:xfrm>
        </p:spPr>
        <p:txBody>
          <a:bodyPr>
            <a:normAutofit/>
          </a:bodyPr>
          <a:lstStyle/>
          <a:p>
            <a:r>
              <a:rPr lang="en-US" dirty="0" smtClean="0"/>
              <a:t>Group 1 -	A pathfinder who is Blind </a:t>
            </a:r>
          </a:p>
          <a:p>
            <a:r>
              <a:rPr lang="en-US" dirty="0" smtClean="0"/>
              <a:t>Group 2 - 	An Adventurer who is Deaf</a:t>
            </a:r>
          </a:p>
          <a:p>
            <a:r>
              <a:rPr lang="en-US" dirty="0" smtClean="0"/>
              <a:t>Group 3	A Pathfinder with Mobility 					Disabilities </a:t>
            </a:r>
          </a:p>
          <a:p>
            <a:r>
              <a:rPr lang="en-US" dirty="0" smtClean="0"/>
              <a:t>Group 4	An Adventurer with Learning 				disabilities </a:t>
            </a:r>
          </a:p>
          <a:p>
            <a:endParaRPr lang="en-US" dirty="0"/>
          </a:p>
          <a:p>
            <a:endParaRPr lang="en-US" dirty="0" smtClean="0"/>
          </a:p>
          <a:p>
            <a:pPr marL="800100" lvl="1" indent="-342900">
              <a:buFont typeface="+mj-lt"/>
              <a:buAutoNum type="arabicPeriod"/>
            </a:pPr>
            <a:r>
              <a:rPr lang="en-US" dirty="0" smtClean="0"/>
              <a:t>Barriers to access</a:t>
            </a:r>
          </a:p>
          <a:p>
            <a:pPr marL="800100" lvl="1" indent="-342900">
              <a:buFont typeface="+mj-lt"/>
              <a:buAutoNum type="arabicPeriod"/>
            </a:pPr>
            <a:r>
              <a:rPr lang="en-US" dirty="0" smtClean="0"/>
              <a:t>Ideas for inclusion and creating a Sense of Belonging</a:t>
            </a:r>
          </a:p>
          <a:p>
            <a:pPr marL="800100" lvl="1" indent="-342900">
              <a:buFont typeface="+mj-lt"/>
              <a:buAutoNum type="arabicPeriod"/>
            </a:pPr>
            <a:r>
              <a:rPr lang="en-US" dirty="0" smtClean="0"/>
              <a:t>Using the music honor, choose one requirement and discuss how you would facilitate the learning for the young person with your disability.</a:t>
            </a:r>
          </a:p>
          <a:p>
            <a:pPr lvl="1"/>
            <a:endParaRPr lang="en-US" dirty="0" smtClean="0"/>
          </a:p>
          <a:p>
            <a:endParaRPr lang="en-US" dirty="0"/>
          </a:p>
        </p:txBody>
      </p:sp>
    </p:spTree>
    <p:extLst>
      <p:ext uri="{BB962C8B-B14F-4D97-AF65-F5344CB8AC3E}">
        <p14:creationId xmlns:p14="http://schemas.microsoft.com/office/powerpoint/2010/main" val="1253201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251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01378" name="Rectangle 2"/>
          <p:cNvSpPr>
            <a:spLocks noGrp="1" noChangeArrowheads="1"/>
          </p:cNvSpPr>
          <p:nvPr>
            <p:ph type="title"/>
          </p:nvPr>
        </p:nvSpPr>
        <p:spPr/>
        <p:txBody>
          <a:bodyPr/>
          <a:lstStyle/>
          <a:p>
            <a:pPr eaLnBrk="1" hangingPunct="1">
              <a:defRPr/>
            </a:pPr>
            <a:r>
              <a:rPr lang="en-GB" sz="3200">
                <a:latin typeface="Arial" charset="0"/>
              </a:rPr>
              <a:t>Disabilities &amp; Special Needs – What are they?</a:t>
            </a:r>
          </a:p>
        </p:txBody>
      </p:sp>
      <p:sp>
        <p:nvSpPr>
          <p:cNvPr id="139267" name="Rectangle 3"/>
          <p:cNvSpPr>
            <a:spLocks noGrp="1" noChangeArrowheads="1"/>
          </p:cNvSpPr>
          <p:nvPr>
            <p:ph type="body" idx="4294967295"/>
          </p:nvPr>
        </p:nvSpPr>
        <p:spPr>
          <a:xfrm>
            <a:off x="2927351" y="1844676"/>
            <a:ext cx="7313613" cy="3617913"/>
          </a:xfrm>
        </p:spPr>
        <p:txBody>
          <a:bodyPr/>
          <a:lstStyle/>
          <a:p>
            <a:pPr eaLnBrk="1" hangingPunct="1">
              <a:lnSpc>
                <a:spcPct val="90000"/>
              </a:lnSpc>
            </a:pPr>
            <a:r>
              <a:rPr lang="en-GB" altLang="en-US">
                <a:latin typeface="Verdana" charset="0"/>
                <a:ea typeface="MS PGothic" charset="-128"/>
              </a:rPr>
              <a:t>Mobility, sensory (blindness), Physical disabilities</a:t>
            </a:r>
          </a:p>
          <a:p>
            <a:pPr eaLnBrk="1" hangingPunct="1">
              <a:lnSpc>
                <a:spcPct val="90000"/>
              </a:lnSpc>
            </a:pPr>
            <a:r>
              <a:rPr lang="en-GB" altLang="en-US">
                <a:latin typeface="Verdana" charset="0"/>
                <a:ea typeface="MS PGothic" charset="-128"/>
              </a:rPr>
              <a:t>Learning difficulty (Hidden)– dyslexia, Dyspraxia, Dyslexia, Hearing impairments, Diabetes, Epilepsy </a:t>
            </a:r>
          </a:p>
          <a:p>
            <a:pPr eaLnBrk="1" hangingPunct="1">
              <a:lnSpc>
                <a:spcPct val="90000"/>
              </a:lnSpc>
            </a:pPr>
            <a:r>
              <a:rPr lang="en-GB" altLang="en-US">
                <a:latin typeface="Verdana" charset="0"/>
                <a:ea typeface="MS PGothic" charset="-128"/>
              </a:rPr>
              <a:t>Learning disabilities –mild, moderate, profound /severe.</a:t>
            </a:r>
          </a:p>
          <a:p>
            <a:pPr eaLnBrk="1" hangingPunct="1">
              <a:lnSpc>
                <a:spcPct val="90000"/>
              </a:lnSpc>
            </a:pPr>
            <a:endParaRPr lang="en-GB" altLang="en-US">
              <a:latin typeface="Verdana" charset="0"/>
              <a:ea typeface="MS PGothic" charset="-128"/>
            </a:endParaRPr>
          </a:p>
        </p:txBody>
      </p:sp>
    </p:spTree>
    <p:extLst>
      <p:ext uri="{BB962C8B-B14F-4D97-AF65-F5344CB8AC3E}">
        <p14:creationId xmlns:p14="http://schemas.microsoft.com/office/powerpoint/2010/main" val="262002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03426" name="Rectangle 2"/>
          <p:cNvSpPr>
            <a:spLocks noGrp="1" noChangeArrowheads="1"/>
          </p:cNvSpPr>
          <p:nvPr>
            <p:ph type="title"/>
          </p:nvPr>
        </p:nvSpPr>
        <p:spPr>
          <a:xfrm>
            <a:off x="1484311" y="247135"/>
            <a:ext cx="10018713" cy="1124466"/>
          </a:xfrm>
        </p:spPr>
        <p:txBody>
          <a:bodyPr>
            <a:normAutofit/>
          </a:bodyPr>
          <a:lstStyle/>
          <a:p>
            <a:pPr eaLnBrk="1" hangingPunct="1">
              <a:defRPr/>
            </a:pPr>
            <a:r>
              <a:rPr lang="en-GB" dirty="0">
                <a:latin typeface="Arial" charset="0"/>
              </a:rPr>
              <a:t>Learning </a:t>
            </a:r>
            <a:r>
              <a:rPr lang="en-GB" dirty="0" smtClean="0">
                <a:latin typeface="Arial" charset="0"/>
              </a:rPr>
              <a:t>disability</a:t>
            </a:r>
            <a:endParaRPr lang="en-GB" dirty="0">
              <a:latin typeface="Arial" charset="0"/>
            </a:endParaRPr>
          </a:p>
        </p:txBody>
      </p:sp>
      <p:sp>
        <p:nvSpPr>
          <p:cNvPr id="56324" name="Rectangle 3"/>
          <p:cNvSpPr>
            <a:spLocks noGrp="1" noChangeArrowheads="1"/>
          </p:cNvSpPr>
          <p:nvPr>
            <p:ph type="body" idx="4294967295"/>
          </p:nvPr>
        </p:nvSpPr>
        <p:spPr>
          <a:xfrm>
            <a:off x="1742303" y="1828800"/>
            <a:ext cx="9922475" cy="4876800"/>
          </a:xfrm>
        </p:spPr>
        <p:txBody>
          <a:bodyPr>
            <a:normAutofit fontScale="77500" lnSpcReduction="20000"/>
          </a:bodyPr>
          <a:lstStyle/>
          <a:p>
            <a:pPr eaLnBrk="1" hangingPunct="1">
              <a:lnSpc>
                <a:spcPct val="80000"/>
              </a:lnSpc>
            </a:pPr>
            <a:r>
              <a:rPr lang="en-GB" altLang="en-US" sz="4600" dirty="0">
                <a:latin typeface="Arial Hebrew" charset="-79"/>
                <a:ea typeface="Arial Hebrew" charset="-79"/>
                <a:cs typeface="Arial Hebrew" charset="-79"/>
              </a:rPr>
              <a:t>A learning disability affects someone's intellectual and social development throughout their life.</a:t>
            </a:r>
          </a:p>
          <a:p>
            <a:pPr eaLnBrk="1" hangingPunct="1">
              <a:lnSpc>
                <a:spcPct val="80000"/>
              </a:lnSpc>
            </a:pPr>
            <a:r>
              <a:rPr lang="en-GB" altLang="en-US" sz="4600" dirty="0">
                <a:latin typeface="Arial Hebrew" charset="-79"/>
                <a:ea typeface="Arial Hebrew" charset="-79"/>
                <a:cs typeface="Arial Hebrew" charset="-79"/>
              </a:rPr>
              <a:t>1.5 million people in the UK have a learning disability, so it's one of the most common forms of disability in the UK but also one of the least understood. </a:t>
            </a:r>
          </a:p>
          <a:p>
            <a:pPr eaLnBrk="1" hangingPunct="1">
              <a:lnSpc>
                <a:spcPct val="80000"/>
              </a:lnSpc>
            </a:pPr>
            <a:r>
              <a:rPr lang="en-GB" altLang="en-US" sz="4600" dirty="0">
                <a:latin typeface="Arial Hebrew" charset="-79"/>
                <a:ea typeface="Arial Hebrew" charset="-79"/>
                <a:cs typeface="Arial Hebrew" charset="-79"/>
              </a:rPr>
              <a:t>There are 55,000-75,000 children with a moderate or severe learning disability in England</a:t>
            </a:r>
          </a:p>
          <a:p>
            <a:pPr lvl="1" eaLnBrk="1" hangingPunct="1">
              <a:lnSpc>
                <a:spcPct val="80000"/>
              </a:lnSpc>
              <a:buFont typeface="Wingdings" charset="2"/>
              <a:buNone/>
            </a:pPr>
            <a:r>
              <a:rPr lang="en-GB" altLang="en-US" sz="4600" dirty="0">
                <a:latin typeface="Arial Hebrew" charset="-79"/>
                <a:ea typeface="Arial Hebrew" charset="-79"/>
                <a:cs typeface="Arial Hebrew" charset="-79"/>
              </a:rPr>
              <a:t>- Learning disabilities: facts and figures, Department of Health (accessed  online 2007)  </a:t>
            </a:r>
          </a:p>
          <a:p>
            <a:pPr lvl="1" eaLnBrk="1" hangingPunct="1">
              <a:lnSpc>
                <a:spcPct val="80000"/>
              </a:lnSpc>
              <a:buFont typeface="Wingdings" charset="2"/>
              <a:buNone/>
            </a:pPr>
            <a:endParaRPr lang="en-GB" altLang="en-US" sz="2400" dirty="0">
              <a:latin typeface="Verdana" charset="0"/>
              <a:ea typeface="MS PGothic" charset="-128"/>
            </a:endParaRPr>
          </a:p>
          <a:p>
            <a:pPr lvl="1" eaLnBrk="1" hangingPunct="1">
              <a:lnSpc>
                <a:spcPct val="80000"/>
              </a:lnSpc>
              <a:buFont typeface="Wingdings" charset="2"/>
              <a:buNone/>
            </a:pPr>
            <a:endParaRPr lang="en-GB" altLang="en-US" sz="2400" dirty="0">
              <a:latin typeface="Verdana" charset="0"/>
              <a:ea typeface="MS PGothic" charset="-128"/>
            </a:endParaRPr>
          </a:p>
          <a:p>
            <a:pPr eaLnBrk="1" hangingPunct="1">
              <a:lnSpc>
                <a:spcPct val="80000"/>
              </a:lnSpc>
            </a:pPr>
            <a:endParaRPr lang="en-GB" altLang="en-US" dirty="0">
              <a:latin typeface="Verdana" charset="0"/>
              <a:ea typeface="MS PGothic" charset="-128"/>
            </a:endParaRPr>
          </a:p>
        </p:txBody>
      </p:sp>
    </p:spTree>
    <p:extLst>
      <p:ext uri="{BB962C8B-B14F-4D97-AF65-F5344CB8AC3E}">
        <p14:creationId xmlns:p14="http://schemas.microsoft.com/office/powerpoint/2010/main" val="1249712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05474" name="Rectangle 4"/>
          <p:cNvSpPr>
            <a:spLocks noGrp="1" noChangeArrowheads="1"/>
          </p:cNvSpPr>
          <p:nvPr>
            <p:ph type="title"/>
          </p:nvPr>
        </p:nvSpPr>
        <p:spPr/>
        <p:txBody>
          <a:bodyPr/>
          <a:lstStyle/>
          <a:p>
            <a:pPr eaLnBrk="1" hangingPunct="1">
              <a:defRPr/>
            </a:pPr>
            <a:r>
              <a:rPr lang="en-GB">
                <a:latin typeface="Arial" charset="0"/>
              </a:rPr>
              <a:t>Learning disability</a:t>
            </a:r>
          </a:p>
        </p:txBody>
      </p:sp>
      <p:sp>
        <p:nvSpPr>
          <p:cNvPr id="57348" name="Rectangle 3"/>
          <p:cNvSpPr>
            <a:spLocks noGrp="1" noChangeArrowheads="1"/>
          </p:cNvSpPr>
          <p:nvPr>
            <p:ph type="body" sz="half" idx="1"/>
          </p:nvPr>
        </p:nvSpPr>
        <p:spPr>
          <a:xfrm>
            <a:off x="2927351" y="1844676"/>
            <a:ext cx="3579813" cy="3617913"/>
          </a:xfrm>
        </p:spPr>
        <p:txBody>
          <a:bodyPr/>
          <a:lstStyle/>
          <a:p>
            <a:pPr eaLnBrk="1" hangingPunct="1"/>
            <a:r>
              <a:rPr lang="en-GB" altLang="en-US" sz="2500">
                <a:latin typeface="Verdana" charset="0"/>
                <a:ea typeface="MS PGothic" charset="-128"/>
              </a:rPr>
              <a:t>A learning disability does not stop someone from learning and achieving a lot in life, if they get the right support.</a:t>
            </a:r>
          </a:p>
        </p:txBody>
      </p:sp>
      <p:pic>
        <p:nvPicPr>
          <p:cNvPr id="57349" name="Picture 6" descr="Romero with skun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92950" y="1844676"/>
            <a:ext cx="2713038" cy="3617913"/>
          </a:xfrm>
          <a:noFill/>
        </p:spPr>
      </p:pic>
    </p:spTree>
    <p:extLst>
      <p:ext uri="{BB962C8B-B14F-4D97-AF65-F5344CB8AC3E}">
        <p14:creationId xmlns:p14="http://schemas.microsoft.com/office/powerpoint/2010/main" val="2043008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t>
            </a:r>
            <a:endParaRPr lang="en-US" dirty="0"/>
          </a:p>
        </p:txBody>
      </p:sp>
      <p:sp>
        <p:nvSpPr>
          <p:cNvPr id="23554" name="Content Placeholder 2"/>
          <p:cNvSpPr>
            <a:spLocks noGrp="1"/>
          </p:cNvSpPr>
          <p:nvPr>
            <p:ph sz="quarter" idx="4294967295"/>
          </p:nvPr>
        </p:nvSpPr>
        <p:spPr>
          <a:xfrm>
            <a:off x="2667000" y="731839"/>
            <a:ext cx="6400800" cy="4754561"/>
          </a:xfrm>
          <a:prstGeom prst="rect">
            <a:avLst/>
          </a:prstGeom>
        </p:spPr>
        <p:txBody>
          <a:bodyPr/>
          <a:lstStyle/>
          <a:p>
            <a:r>
              <a:rPr lang="en-US" altLang="en-US" dirty="0">
                <a:ea typeface="MS PGothic" charset="-128"/>
              </a:rPr>
              <a:t>Something nobody would know about </a:t>
            </a:r>
            <a:r>
              <a:rPr lang="en-US" altLang="en-US" dirty="0" smtClean="0">
                <a:ea typeface="MS PGothic" charset="-128"/>
              </a:rPr>
              <a:t>you </a:t>
            </a:r>
            <a:endParaRPr lang="en-US" altLang="en-US" dirty="0">
              <a:ea typeface="MS PGothic" charset="-128"/>
            </a:endParaRPr>
          </a:p>
          <a:p>
            <a:r>
              <a:rPr lang="en-US" altLang="en-US" dirty="0" smtClean="0">
                <a:ea typeface="MS PGothic" charset="-128"/>
              </a:rPr>
              <a:t>1 thing you are hoping </a:t>
            </a:r>
            <a:r>
              <a:rPr lang="en-US" altLang="en-US" dirty="0">
                <a:ea typeface="MS PGothic" charset="-128"/>
              </a:rPr>
              <a:t>to gain from the session.</a:t>
            </a:r>
          </a:p>
          <a:p>
            <a:r>
              <a:rPr lang="en-US" altLang="en-US" dirty="0" smtClean="0">
                <a:ea typeface="MS PGothic" charset="-128"/>
              </a:rPr>
              <a:t>Write it down</a:t>
            </a:r>
          </a:p>
          <a:p>
            <a:r>
              <a:rPr lang="en-US" altLang="en-US" dirty="0" smtClean="0">
                <a:ea typeface="MS PGothic" charset="-128"/>
              </a:rPr>
              <a:t>Post on yellow sheet and stick up on wall</a:t>
            </a:r>
            <a:endParaRPr lang="en-US" altLang="en-US" dirty="0">
              <a:ea typeface="MS PGothic" charset="-128"/>
            </a:endParaRPr>
          </a:p>
        </p:txBody>
      </p:sp>
    </p:spTree>
    <p:extLst>
      <p:ext uri="{BB962C8B-B14F-4D97-AF65-F5344CB8AC3E}">
        <p14:creationId xmlns:p14="http://schemas.microsoft.com/office/powerpoint/2010/main" val="1112615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07522" name="Rectangle 2"/>
          <p:cNvSpPr>
            <a:spLocks noGrp="1" noChangeArrowheads="1"/>
          </p:cNvSpPr>
          <p:nvPr>
            <p:ph type="title"/>
          </p:nvPr>
        </p:nvSpPr>
        <p:spPr/>
        <p:txBody>
          <a:bodyPr/>
          <a:lstStyle/>
          <a:p>
            <a:pPr eaLnBrk="1" hangingPunct="1">
              <a:defRPr/>
            </a:pPr>
            <a:r>
              <a:rPr lang="en-GB">
                <a:latin typeface="Arial" charset="0"/>
              </a:rPr>
              <a:t>Learning Disabilities</a:t>
            </a:r>
          </a:p>
        </p:txBody>
      </p:sp>
      <p:sp>
        <p:nvSpPr>
          <p:cNvPr id="58372" name="Rectangle 3"/>
          <p:cNvSpPr>
            <a:spLocks noGrp="1" noChangeArrowheads="1"/>
          </p:cNvSpPr>
          <p:nvPr>
            <p:ph type="body" sz="half" idx="1"/>
          </p:nvPr>
        </p:nvSpPr>
        <p:spPr>
          <a:xfrm>
            <a:off x="2927351" y="1844676"/>
            <a:ext cx="3579813" cy="3617913"/>
          </a:xfrm>
        </p:spPr>
        <p:txBody>
          <a:bodyPr/>
          <a:lstStyle/>
          <a:p>
            <a:pPr eaLnBrk="1" hangingPunct="1"/>
            <a:r>
              <a:rPr lang="en-GB" altLang="en-US" sz="2100">
                <a:latin typeface="Verdana" charset="0"/>
                <a:ea typeface="MS PGothic" charset="-128"/>
              </a:rPr>
              <a:t>Categorising people with learning disabilities by measuring their IQ alone does not take into account how well they cope day to day or acknowledge their potential. </a:t>
            </a:r>
          </a:p>
        </p:txBody>
      </p:sp>
      <p:pic>
        <p:nvPicPr>
          <p:cNvPr id="58373" name="Picture 7" descr="from camera 2008 May 20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294563" y="1844676"/>
            <a:ext cx="2309812" cy="1731963"/>
          </a:xfrm>
          <a:noFill/>
        </p:spPr>
      </p:pic>
      <p:pic>
        <p:nvPicPr>
          <p:cNvPr id="58374" name="Picture 10" descr="from camera 2008 May 11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294563" y="3729038"/>
            <a:ext cx="2311400" cy="1733550"/>
          </a:xfrm>
          <a:noFill/>
        </p:spPr>
      </p:pic>
    </p:spTree>
    <p:extLst>
      <p:ext uri="{BB962C8B-B14F-4D97-AF65-F5344CB8AC3E}">
        <p14:creationId xmlns:p14="http://schemas.microsoft.com/office/powerpoint/2010/main" val="1154692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09570" name="Rectangle 4"/>
          <p:cNvSpPr>
            <a:spLocks noGrp="1" noChangeArrowheads="1"/>
          </p:cNvSpPr>
          <p:nvPr>
            <p:ph type="title"/>
          </p:nvPr>
        </p:nvSpPr>
        <p:spPr/>
        <p:txBody>
          <a:bodyPr/>
          <a:lstStyle/>
          <a:p>
            <a:pPr eaLnBrk="1" hangingPunct="1">
              <a:defRPr/>
            </a:pPr>
            <a:r>
              <a:rPr lang="en-GB">
                <a:latin typeface="Arial" charset="0"/>
              </a:rPr>
              <a:t>Learning Disabilities</a:t>
            </a:r>
          </a:p>
        </p:txBody>
      </p:sp>
      <p:sp>
        <p:nvSpPr>
          <p:cNvPr id="59396" name="Rectangle 3"/>
          <p:cNvSpPr>
            <a:spLocks noGrp="1" noChangeArrowheads="1"/>
          </p:cNvSpPr>
          <p:nvPr>
            <p:ph type="body" sz="half" idx="1"/>
          </p:nvPr>
        </p:nvSpPr>
        <p:spPr>
          <a:xfrm>
            <a:off x="2927351" y="1844676"/>
            <a:ext cx="3579813" cy="3617913"/>
          </a:xfrm>
        </p:spPr>
        <p:txBody>
          <a:bodyPr/>
          <a:lstStyle/>
          <a:p>
            <a:pPr eaLnBrk="1" hangingPunct="1"/>
            <a:r>
              <a:rPr lang="en-GB" altLang="en-US" sz="2500">
                <a:latin typeface="Verdana" charset="0"/>
                <a:ea typeface="MS PGothic" charset="-128"/>
              </a:rPr>
              <a:t>People with learning disabilities often find it difficult to function independently in society and to communicate with other people.  </a:t>
            </a:r>
          </a:p>
          <a:p>
            <a:pPr eaLnBrk="1" hangingPunct="1"/>
            <a:endParaRPr lang="en-GB" altLang="en-US" sz="2500">
              <a:latin typeface="Verdana" charset="0"/>
              <a:ea typeface="MS PGothic" charset="-128"/>
            </a:endParaRPr>
          </a:p>
        </p:txBody>
      </p:sp>
      <p:pic>
        <p:nvPicPr>
          <p:cNvPr id="59397" name="Picture 6" descr="from camera 2008 May 20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07238" y="1862138"/>
            <a:ext cx="2686050" cy="3581400"/>
          </a:xfrm>
          <a:noFill/>
        </p:spPr>
      </p:pic>
    </p:spTree>
    <p:extLst>
      <p:ext uri="{BB962C8B-B14F-4D97-AF65-F5344CB8AC3E}">
        <p14:creationId xmlns:p14="http://schemas.microsoft.com/office/powerpoint/2010/main" val="16468315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11618" name="Rectangle 4"/>
          <p:cNvSpPr>
            <a:spLocks noGrp="1" noChangeArrowheads="1"/>
          </p:cNvSpPr>
          <p:nvPr>
            <p:ph type="title"/>
          </p:nvPr>
        </p:nvSpPr>
        <p:spPr/>
        <p:txBody>
          <a:bodyPr/>
          <a:lstStyle/>
          <a:p>
            <a:pPr eaLnBrk="1" hangingPunct="1">
              <a:defRPr/>
            </a:pPr>
            <a:r>
              <a:rPr lang="en-GB">
                <a:latin typeface="Arial" charset="0"/>
              </a:rPr>
              <a:t>Learning Disabilities</a:t>
            </a:r>
          </a:p>
        </p:txBody>
      </p:sp>
      <p:sp>
        <p:nvSpPr>
          <p:cNvPr id="60420" name="Rectangle 3"/>
          <p:cNvSpPr>
            <a:spLocks noGrp="1" noChangeArrowheads="1"/>
          </p:cNvSpPr>
          <p:nvPr>
            <p:ph type="body" sz="half" idx="1"/>
          </p:nvPr>
        </p:nvSpPr>
        <p:spPr>
          <a:xfrm>
            <a:off x="2894013" y="1827214"/>
            <a:ext cx="3579812" cy="4122737"/>
          </a:xfrm>
        </p:spPr>
        <p:txBody>
          <a:bodyPr/>
          <a:lstStyle/>
          <a:p>
            <a:pPr eaLnBrk="1" hangingPunct="1"/>
            <a:r>
              <a:rPr lang="en-GB" altLang="en-US" sz="2500">
                <a:latin typeface="Verdana" charset="0"/>
                <a:ea typeface="MS PGothic" charset="-128"/>
              </a:rPr>
              <a:t>It is important to see someone with a learning disability as part of society and to consider what she or he needs from society so they are included. </a:t>
            </a:r>
          </a:p>
        </p:txBody>
      </p:sp>
      <p:pic>
        <p:nvPicPr>
          <p:cNvPr id="60421" name="Picture 6" descr="from camera 2008 May 2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34163" y="2151064"/>
            <a:ext cx="3581400" cy="3311525"/>
          </a:xfrm>
          <a:noFill/>
        </p:spPr>
      </p:pic>
    </p:spTree>
    <p:extLst>
      <p:ext uri="{BB962C8B-B14F-4D97-AF65-F5344CB8AC3E}">
        <p14:creationId xmlns:p14="http://schemas.microsoft.com/office/powerpoint/2010/main" val="351547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13666" name="Rectangle 4"/>
          <p:cNvSpPr>
            <a:spLocks noGrp="1" noChangeArrowheads="1"/>
          </p:cNvSpPr>
          <p:nvPr>
            <p:ph type="title"/>
          </p:nvPr>
        </p:nvSpPr>
        <p:spPr/>
        <p:txBody>
          <a:bodyPr/>
          <a:lstStyle/>
          <a:p>
            <a:pPr eaLnBrk="1" hangingPunct="1">
              <a:defRPr/>
            </a:pPr>
            <a:r>
              <a:rPr lang="en-GB">
                <a:latin typeface="Arial" charset="0"/>
              </a:rPr>
              <a:t>Learning Disabilities</a:t>
            </a:r>
          </a:p>
        </p:txBody>
      </p:sp>
      <p:sp>
        <p:nvSpPr>
          <p:cNvPr id="61444" name="Rectangle 3"/>
          <p:cNvSpPr>
            <a:spLocks noGrp="1" noChangeArrowheads="1"/>
          </p:cNvSpPr>
          <p:nvPr>
            <p:ph type="body" sz="half" idx="1"/>
          </p:nvPr>
        </p:nvSpPr>
        <p:spPr>
          <a:xfrm>
            <a:off x="2927351" y="1844676"/>
            <a:ext cx="3579813" cy="3617913"/>
          </a:xfrm>
        </p:spPr>
        <p:txBody>
          <a:bodyPr/>
          <a:lstStyle/>
          <a:p>
            <a:pPr eaLnBrk="1" hangingPunct="1"/>
            <a:r>
              <a:rPr lang="en-GB" altLang="en-US" sz="2500">
                <a:latin typeface="Verdana" charset="0"/>
                <a:ea typeface="MS PGothic" charset="-128"/>
              </a:rPr>
              <a:t>This may be particular kinds of support or positive social attitudes which enable them to reach their potential.</a:t>
            </a:r>
          </a:p>
          <a:p>
            <a:pPr eaLnBrk="1" hangingPunct="1"/>
            <a:endParaRPr lang="en-GB" altLang="en-US" sz="2500">
              <a:latin typeface="Verdana" charset="0"/>
              <a:ea typeface="MS PGothic" charset="-128"/>
            </a:endParaRPr>
          </a:p>
          <a:p>
            <a:pPr eaLnBrk="1" hangingPunct="1"/>
            <a:endParaRPr lang="en-GB" altLang="en-US" sz="2500">
              <a:latin typeface="Verdana" charset="0"/>
              <a:ea typeface="MS PGothic" charset="-128"/>
            </a:endParaRPr>
          </a:p>
        </p:txBody>
      </p:sp>
      <p:pic>
        <p:nvPicPr>
          <p:cNvPr id="61445" name="Picture 12" descr="from camera 2008 May 14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59563" y="2309813"/>
            <a:ext cx="3581400" cy="2686050"/>
          </a:xfrm>
          <a:noFill/>
        </p:spPr>
      </p:pic>
    </p:spTree>
    <p:extLst>
      <p:ext uri="{BB962C8B-B14F-4D97-AF65-F5344CB8AC3E}">
        <p14:creationId xmlns:p14="http://schemas.microsoft.com/office/powerpoint/2010/main" val="8750912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15714" name="Rectangle 2"/>
          <p:cNvSpPr>
            <a:spLocks noGrp="1" noChangeArrowheads="1"/>
          </p:cNvSpPr>
          <p:nvPr>
            <p:ph type="title"/>
          </p:nvPr>
        </p:nvSpPr>
        <p:spPr>
          <a:xfrm>
            <a:off x="2855913" y="260350"/>
            <a:ext cx="7313612" cy="1143000"/>
          </a:xfrm>
        </p:spPr>
        <p:txBody>
          <a:bodyPr/>
          <a:lstStyle/>
          <a:p>
            <a:pPr eaLnBrk="1" hangingPunct="1">
              <a:defRPr/>
            </a:pPr>
            <a:r>
              <a:rPr lang="en-GB">
                <a:latin typeface="Arial" charset="0"/>
              </a:rPr>
              <a:t>Dyslexia</a:t>
            </a:r>
          </a:p>
        </p:txBody>
      </p:sp>
      <p:sp>
        <p:nvSpPr>
          <p:cNvPr id="62468" name="Rectangle 3"/>
          <p:cNvSpPr>
            <a:spLocks noGrp="1" noChangeArrowheads="1"/>
          </p:cNvSpPr>
          <p:nvPr>
            <p:ph type="body" idx="4294967295"/>
          </p:nvPr>
        </p:nvSpPr>
        <p:spPr>
          <a:xfrm>
            <a:off x="2894013" y="1628775"/>
            <a:ext cx="7313612" cy="4679950"/>
          </a:xfrm>
        </p:spPr>
        <p:txBody>
          <a:bodyPr>
            <a:normAutofit lnSpcReduction="10000"/>
          </a:bodyPr>
          <a:lstStyle/>
          <a:p>
            <a:pPr eaLnBrk="1" hangingPunct="1">
              <a:lnSpc>
                <a:spcPct val="80000"/>
              </a:lnSpc>
              <a:buFont typeface="Wingdings" charset="2"/>
              <a:buNone/>
            </a:pPr>
            <a:r>
              <a:rPr lang="en-GB" altLang="en-US" sz="900">
                <a:latin typeface="Verdana" charset="0"/>
                <a:ea typeface="MS PGothic" charset="-128"/>
              </a:rPr>
              <a:t/>
            </a:r>
            <a:br>
              <a:rPr lang="en-GB" altLang="en-US" sz="900">
                <a:latin typeface="Verdana" charset="0"/>
                <a:ea typeface="MS PGothic" charset="-128"/>
              </a:rPr>
            </a:br>
            <a:r>
              <a:rPr lang="en-GB" altLang="en-US" sz="900">
                <a:latin typeface="Verdana" charset="0"/>
                <a:ea typeface="MS PGothic" charset="-128"/>
              </a:rPr>
              <a:t/>
            </a:r>
            <a:br>
              <a:rPr lang="en-GB" altLang="en-US" sz="900">
                <a:latin typeface="Verdana" charset="0"/>
                <a:ea typeface="MS PGothic" charset="-128"/>
              </a:rPr>
            </a:br>
            <a:r>
              <a:rPr lang="en-GB" altLang="en-US" sz="1800" b="1">
                <a:latin typeface="Verdana" charset="0"/>
                <a:ea typeface="MS PGothic" charset="-128"/>
              </a:rPr>
              <a:t>Possible difficulties.</a:t>
            </a:r>
            <a:r>
              <a:rPr lang="en-GB" altLang="en-US" sz="1800">
                <a:latin typeface="Verdana" charset="0"/>
                <a:ea typeface="MS PGothic" charset="-128"/>
              </a:rPr>
              <a:t/>
            </a:r>
            <a:br>
              <a:rPr lang="en-GB" altLang="en-US" sz="1800">
                <a:latin typeface="Verdana" charset="0"/>
                <a:ea typeface="MS PGothic" charset="-128"/>
              </a:rPr>
            </a:br>
            <a:r>
              <a:rPr lang="en-GB" altLang="en-US" sz="1800">
                <a:latin typeface="Verdana" charset="0"/>
                <a:ea typeface="MS PGothic" charset="-128"/>
              </a:rPr>
              <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Reading hesitantly.</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Misreading, making understanding difficult. </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Difficulty with sequences, e.g. getting dates in order. </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Poor organisation or time management. </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Difficulty organising thoughts clearly. </a:t>
            </a:r>
            <a:br>
              <a:rPr lang="en-GB" altLang="en-US" sz="1800">
                <a:latin typeface="Verdana" charset="0"/>
                <a:ea typeface="MS PGothic" charset="-128"/>
              </a:rPr>
            </a:br>
            <a:endParaRPr lang="en-GB" altLang="en-US" sz="1800">
              <a:latin typeface="Verdana" charset="0"/>
              <a:ea typeface="MS PGothic" charset="-128"/>
            </a:endParaRPr>
          </a:p>
          <a:p>
            <a:pPr eaLnBrk="1" hangingPunct="1">
              <a:lnSpc>
                <a:spcPct val="80000"/>
              </a:lnSpc>
            </a:pPr>
            <a:r>
              <a:rPr lang="en-GB" altLang="en-US" sz="1800">
                <a:latin typeface="Verdana" charset="0"/>
                <a:ea typeface="MS PGothic" charset="-128"/>
              </a:rPr>
              <a:t>Erratic spelling.</a:t>
            </a:r>
          </a:p>
          <a:p>
            <a:pPr eaLnBrk="1" hangingPunct="1">
              <a:lnSpc>
                <a:spcPct val="80000"/>
              </a:lnSpc>
              <a:buFont typeface="Wingdings" charset="2"/>
              <a:buNone/>
            </a:pPr>
            <a:r>
              <a:rPr lang="en-GB" altLang="en-US" sz="1500">
                <a:latin typeface="Verdana" charset="0"/>
                <a:ea typeface="MS PGothic" charset="-128"/>
              </a:rPr>
              <a:t/>
            </a:r>
            <a:br>
              <a:rPr lang="en-GB" altLang="en-US" sz="1500">
                <a:latin typeface="Verdana" charset="0"/>
                <a:ea typeface="MS PGothic" charset="-128"/>
              </a:rPr>
            </a:br>
            <a:r>
              <a:rPr lang="en-GB" altLang="en-US" sz="900">
                <a:latin typeface="Verdana" charset="0"/>
                <a:ea typeface="MS PGothic" charset="-128"/>
              </a:rPr>
              <a:t/>
            </a:r>
            <a:br>
              <a:rPr lang="en-GB" altLang="en-US" sz="900">
                <a:latin typeface="Verdana" charset="0"/>
                <a:ea typeface="MS PGothic" charset="-128"/>
              </a:rPr>
            </a:br>
            <a:endParaRPr lang="en-GB" altLang="en-US" sz="900">
              <a:latin typeface="Verdana" charset="0"/>
              <a:ea typeface="MS PGothic" charset="-128"/>
            </a:endParaRPr>
          </a:p>
        </p:txBody>
      </p:sp>
    </p:spTree>
    <p:extLst>
      <p:ext uri="{BB962C8B-B14F-4D97-AF65-F5344CB8AC3E}">
        <p14:creationId xmlns:p14="http://schemas.microsoft.com/office/powerpoint/2010/main" val="5715795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17762" name="Rectangle 2"/>
          <p:cNvSpPr>
            <a:spLocks noGrp="1" noChangeArrowheads="1"/>
          </p:cNvSpPr>
          <p:nvPr>
            <p:ph type="title"/>
          </p:nvPr>
        </p:nvSpPr>
        <p:spPr/>
        <p:txBody>
          <a:bodyPr/>
          <a:lstStyle/>
          <a:p>
            <a:pPr eaLnBrk="1" hangingPunct="1">
              <a:defRPr/>
            </a:pPr>
            <a:r>
              <a:rPr lang="en-GB">
                <a:latin typeface="Arial" charset="0"/>
              </a:rPr>
              <a:t>Dyslexia</a:t>
            </a:r>
          </a:p>
        </p:txBody>
      </p:sp>
      <p:sp>
        <p:nvSpPr>
          <p:cNvPr id="63492" name="Rectangle 3"/>
          <p:cNvSpPr>
            <a:spLocks noGrp="1" noChangeArrowheads="1"/>
          </p:cNvSpPr>
          <p:nvPr>
            <p:ph type="body" sz="half" idx="1"/>
          </p:nvPr>
        </p:nvSpPr>
        <p:spPr>
          <a:xfrm>
            <a:off x="2927351" y="1844676"/>
            <a:ext cx="3579813" cy="3617913"/>
          </a:xfrm>
        </p:spPr>
        <p:txBody>
          <a:bodyPr/>
          <a:lstStyle/>
          <a:p>
            <a:pPr eaLnBrk="1" hangingPunct="1">
              <a:lnSpc>
                <a:spcPct val="80000"/>
              </a:lnSpc>
              <a:buFont typeface="Wingdings" charset="2"/>
              <a:buNone/>
            </a:pPr>
            <a:r>
              <a:rPr lang="en-GB" altLang="en-US" sz="1700" b="1">
                <a:latin typeface="Verdana" charset="0"/>
                <a:ea typeface="MS PGothic" charset="-128"/>
              </a:rPr>
              <a:t>Possible strengths.</a:t>
            </a:r>
            <a:r>
              <a:rPr lang="en-GB" altLang="en-US" sz="1700">
                <a:latin typeface="Verdana" charset="0"/>
                <a:ea typeface="MS PGothic" charset="-128"/>
              </a:rPr>
              <a:t/>
            </a:r>
            <a:br>
              <a:rPr lang="en-GB" altLang="en-US" sz="1700">
                <a:latin typeface="Verdana" charset="0"/>
                <a:ea typeface="MS PGothic" charset="-128"/>
              </a:rPr>
            </a:br>
            <a:r>
              <a:rPr lang="en-GB" altLang="en-US" sz="1700">
                <a:latin typeface="Verdana" charset="0"/>
                <a:ea typeface="MS PGothic" charset="-128"/>
              </a:rPr>
              <a:t/>
            </a:r>
            <a:br>
              <a:rPr lang="en-GB" altLang="en-US" sz="1700">
                <a:latin typeface="Verdana" charset="0"/>
                <a:ea typeface="MS PGothic" charset="-128"/>
              </a:rPr>
            </a:br>
            <a:endParaRPr lang="en-GB" altLang="en-US" sz="1700">
              <a:latin typeface="Verdana" charset="0"/>
              <a:ea typeface="MS PGothic" charset="-128"/>
            </a:endParaRPr>
          </a:p>
          <a:p>
            <a:pPr eaLnBrk="1" hangingPunct="1">
              <a:lnSpc>
                <a:spcPct val="80000"/>
              </a:lnSpc>
            </a:pPr>
            <a:r>
              <a:rPr lang="en-GB" altLang="en-US" sz="1700">
                <a:latin typeface="Verdana" charset="0"/>
                <a:ea typeface="MS PGothic" charset="-128"/>
              </a:rPr>
              <a:t>Innovative thinkers.</a:t>
            </a:r>
            <a:br>
              <a:rPr lang="en-GB" altLang="en-US" sz="1700">
                <a:latin typeface="Verdana" charset="0"/>
                <a:ea typeface="MS PGothic" charset="-128"/>
              </a:rPr>
            </a:br>
            <a:endParaRPr lang="en-GB" altLang="en-US" sz="1700">
              <a:latin typeface="Verdana" charset="0"/>
              <a:ea typeface="MS PGothic" charset="-128"/>
            </a:endParaRPr>
          </a:p>
          <a:p>
            <a:pPr eaLnBrk="1" hangingPunct="1">
              <a:lnSpc>
                <a:spcPct val="80000"/>
              </a:lnSpc>
            </a:pPr>
            <a:r>
              <a:rPr lang="en-GB" altLang="en-US" sz="1700">
                <a:latin typeface="Verdana" charset="0"/>
                <a:ea typeface="MS PGothic" charset="-128"/>
              </a:rPr>
              <a:t>Excellent trouble shooters.</a:t>
            </a:r>
            <a:br>
              <a:rPr lang="en-GB" altLang="en-US" sz="1700">
                <a:latin typeface="Verdana" charset="0"/>
                <a:ea typeface="MS PGothic" charset="-128"/>
              </a:rPr>
            </a:br>
            <a:endParaRPr lang="en-GB" altLang="en-US" sz="1700">
              <a:latin typeface="Verdana" charset="0"/>
              <a:ea typeface="MS PGothic" charset="-128"/>
            </a:endParaRPr>
          </a:p>
          <a:p>
            <a:pPr eaLnBrk="1" hangingPunct="1">
              <a:lnSpc>
                <a:spcPct val="80000"/>
              </a:lnSpc>
            </a:pPr>
            <a:r>
              <a:rPr lang="en-GB" altLang="en-US" sz="1700">
                <a:latin typeface="Verdana" charset="0"/>
                <a:ea typeface="MS PGothic" charset="-128"/>
              </a:rPr>
              <a:t>Intuitive problem solving.</a:t>
            </a:r>
            <a:br>
              <a:rPr lang="en-GB" altLang="en-US" sz="1700">
                <a:latin typeface="Verdana" charset="0"/>
                <a:ea typeface="MS PGothic" charset="-128"/>
              </a:rPr>
            </a:br>
            <a:endParaRPr lang="en-GB" altLang="en-US" sz="1700">
              <a:latin typeface="Verdana" charset="0"/>
              <a:ea typeface="MS PGothic" charset="-128"/>
            </a:endParaRPr>
          </a:p>
          <a:p>
            <a:pPr eaLnBrk="1" hangingPunct="1">
              <a:lnSpc>
                <a:spcPct val="80000"/>
              </a:lnSpc>
            </a:pPr>
            <a:r>
              <a:rPr lang="en-GB" altLang="en-US" sz="1700">
                <a:latin typeface="Verdana" charset="0"/>
                <a:ea typeface="MS PGothic" charset="-128"/>
              </a:rPr>
              <a:t>Creative in many different ways.</a:t>
            </a:r>
            <a:br>
              <a:rPr lang="en-GB" altLang="en-US" sz="1700">
                <a:latin typeface="Verdana" charset="0"/>
                <a:ea typeface="MS PGothic" charset="-128"/>
              </a:rPr>
            </a:br>
            <a:endParaRPr lang="en-GB" altLang="en-US" sz="1700">
              <a:latin typeface="Verdana" charset="0"/>
              <a:ea typeface="MS PGothic" charset="-128"/>
            </a:endParaRPr>
          </a:p>
          <a:p>
            <a:pPr eaLnBrk="1" hangingPunct="1">
              <a:lnSpc>
                <a:spcPct val="80000"/>
              </a:lnSpc>
            </a:pPr>
            <a:r>
              <a:rPr lang="en-GB" altLang="en-US" sz="1700">
                <a:latin typeface="Verdana" charset="0"/>
                <a:ea typeface="MS PGothic" charset="-128"/>
              </a:rPr>
              <a:t>Lateral thinkers.</a:t>
            </a:r>
          </a:p>
          <a:p>
            <a:pPr eaLnBrk="1" hangingPunct="1">
              <a:lnSpc>
                <a:spcPct val="80000"/>
              </a:lnSpc>
            </a:pPr>
            <a:endParaRPr lang="en-GB" altLang="en-US" sz="1700">
              <a:latin typeface="Verdana" charset="0"/>
              <a:ea typeface="MS PGothic" charset="-128"/>
            </a:endParaRPr>
          </a:p>
          <a:p>
            <a:pPr eaLnBrk="1" hangingPunct="1">
              <a:lnSpc>
                <a:spcPct val="80000"/>
              </a:lnSpc>
            </a:pPr>
            <a:endParaRPr lang="en-GB" altLang="en-US" sz="1700">
              <a:latin typeface="Verdana" charset="0"/>
              <a:ea typeface="MS PGothic" charset="-128"/>
            </a:endParaRPr>
          </a:p>
        </p:txBody>
      </p:sp>
      <p:pic>
        <p:nvPicPr>
          <p:cNvPr id="63493" name="Picture 5" descr="225px-Richard_Branson">
            <a:hlinkClick r:id="rId3" tooltip="Richard Branson.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9" y="1628775"/>
            <a:ext cx="2143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1" descr="Winston Churchill">
            <a:hlinkClick r:id="rId5" tooltip="Winston Churchil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4063" y="3644900"/>
            <a:ext cx="17081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3859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119810" name="Rectangle 2"/>
          <p:cNvSpPr>
            <a:spLocks noGrp="1" noChangeArrowheads="1"/>
          </p:cNvSpPr>
          <p:nvPr>
            <p:ph type="title"/>
          </p:nvPr>
        </p:nvSpPr>
        <p:spPr/>
        <p:txBody>
          <a:bodyPr/>
          <a:lstStyle/>
          <a:p>
            <a:pPr eaLnBrk="1" hangingPunct="1">
              <a:defRPr/>
            </a:pPr>
            <a:r>
              <a:rPr lang="en-GB" sz="3200" dirty="0">
                <a:latin typeface="Arial" charset="0"/>
              </a:rPr>
              <a:t>What are the experiences of people living with a disability?</a:t>
            </a:r>
          </a:p>
        </p:txBody>
      </p:sp>
      <p:sp>
        <p:nvSpPr>
          <p:cNvPr id="64516" name="Rectangle 3"/>
          <p:cNvSpPr>
            <a:spLocks noGrp="1" noChangeArrowheads="1"/>
          </p:cNvSpPr>
          <p:nvPr>
            <p:ph type="body" idx="4294967295"/>
          </p:nvPr>
        </p:nvSpPr>
        <p:spPr>
          <a:xfrm>
            <a:off x="2927351" y="1844676"/>
            <a:ext cx="7313613" cy="3617913"/>
          </a:xfrm>
        </p:spPr>
        <p:txBody>
          <a:bodyPr/>
          <a:lstStyle/>
          <a:p>
            <a:pPr eaLnBrk="1" hangingPunct="1"/>
            <a:r>
              <a:rPr lang="en-GB" altLang="en-US">
                <a:latin typeface="Verdana" charset="0"/>
                <a:ea typeface="MS PGothic" charset="-128"/>
              </a:rPr>
              <a:t>The person with the disability</a:t>
            </a:r>
          </a:p>
          <a:p>
            <a:pPr eaLnBrk="1" hangingPunct="1"/>
            <a:r>
              <a:rPr lang="en-GB" altLang="en-US">
                <a:latin typeface="Verdana" charset="0"/>
                <a:ea typeface="MS PGothic" charset="-128"/>
              </a:rPr>
              <a:t>Family</a:t>
            </a:r>
          </a:p>
          <a:p>
            <a:pPr eaLnBrk="1" hangingPunct="1"/>
            <a:r>
              <a:rPr lang="en-GB" altLang="en-US">
                <a:latin typeface="Verdana" charset="0"/>
                <a:ea typeface="MS PGothic" charset="-128"/>
              </a:rPr>
              <a:t>Friends</a:t>
            </a:r>
          </a:p>
          <a:p>
            <a:pPr eaLnBrk="1" hangingPunct="1"/>
            <a:r>
              <a:rPr lang="en-GB" altLang="en-US">
                <a:latin typeface="Verdana" charset="0"/>
                <a:ea typeface="MS PGothic" charset="-128"/>
              </a:rPr>
              <a:t>Schooling</a:t>
            </a:r>
          </a:p>
          <a:p>
            <a:pPr eaLnBrk="1" hangingPunct="1"/>
            <a:r>
              <a:rPr lang="en-GB" altLang="en-US">
                <a:latin typeface="Verdana" charset="0"/>
                <a:ea typeface="MS PGothic" charset="-128"/>
              </a:rPr>
              <a:t>Church </a:t>
            </a:r>
          </a:p>
          <a:p>
            <a:pPr eaLnBrk="1" hangingPunct="1"/>
            <a:r>
              <a:rPr lang="en-GB" altLang="en-US">
                <a:latin typeface="Verdana" charset="0"/>
                <a:ea typeface="MS PGothic" charset="-128"/>
              </a:rPr>
              <a:t>Other</a:t>
            </a:r>
          </a:p>
        </p:txBody>
      </p:sp>
      <p:pic>
        <p:nvPicPr>
          <p:cNvPr id="64517" name="Picture 4" descr="ASNApics05 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373" y="1844676"/>
            <a:ext cx="3107723" cy="423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3199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a:defRPr/>
            </a:pPr>
            <a:r>
              <a:rPr lang="en-GB">
                <a:latin typeface="Arial" charset="0"/>
                <a:ea typeface="MS PGothic" charset="0"/>
              </a:rPr>
              <a:t>Experiences of people living with disability</a:t>
            </a:r>
          </a:p>
        </p:txBody>
      </p:sp>
      <p:sp>
        <p:nvSpPr>
          <p:cNvPr id="65539" name="Content Placeholder 2"/>
          <p:cNvSpPr>
            <a:spLocks noGrp="1"/>
          </p:cNvSpPr>
          <p:nvPr>
            <p:ph idx="4294967295"/>
          </p:nvPr>
        </p:nvSpPr>
        <p:spPr>
          <a:xfrm>
            <a:off x="2927351" y="1844676"/>
            <a:ext cx="7313613" cy="3617913"/>
          </a:xfrm>
        </p:spPr>
        <p:txBody>
          <a:bodyPr/>
          <a:lstStyle/>
          <a:p>
            <a:pPr marL="0" indent="0" algn="ctr">
              <a:buNone/>
            </a:pPr>
            <a:endParaRPr lang="en-GB" altLang="en-US" dirty="0">
              <a:latin typeface="Verdana" charset="0"/>
              <a:ea typeface="MS PGothic" charset="-128"/>
            </a:endParaRPr>
          </a:p>
          <a:p>
            <a:pPr marL="0" indent="0" algn="ctr">
              <a:buNone/>
            </a:pPr>
            <a:r>
              <a:rPr lang="en-GB" altLang="en-US" dirty="0">
                <a:latin typeface="Verdana" charset="0"/>
                <a:ea typeface="MS PGothic" charset="-128"/>
              </a:rPr>
              <a:t>A personal perspective on </a:t>
            </a:r>
            <a:r>
              <a:rPr lang="en-GB" altLang="en-US" dirty="0" smtClean="0">
                <a:latin typeface="Verdana" charset="0"/>
                <a:ea typeface="MS PGothic" charset="-128"/>
              </a:rPr>
              <a:t>disability</a:t>
            </a:r>
            <a:endParaRPr lang="en-GB" altLang="en-US" dirty="0">
              <a:latin typeface="Verdana" charset="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spTree>
    <p:extLst>
      <p:ext uri="{BB962C8B-B14F-4D97-AF65-F5344CB8AC3E}">
        <p14:creationId xmlns:p14="http://schemas.microsoft.com/office/powerpoint/2010/main" val="16289772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484311" y="148281"/>
            <a:ext cx="10018713" cy="729049"/>
          </a:xfrm>
        </p:spPr>
        <p:txBody>
          <a:bodyPr/>
          <a:lstStyle/>
          <a:p>
            <a:pPr>
              <a:defRPr/>
            </a:pPr>
            <a:r>
              <a:rPr lang="en-GB">
                <a:latin typeface="Arial" charset="0"/>
                <a:ea typeface="MS PGothic" charset="0"/>
              </a:rPr>
              <a:t>Experiences of people living with disability</a:t>
            </a:r>
          </a:p>
        </p:txBody>
      </p:sp>
      <p:sp>
        <p:nvSpPr>
          <p:cNvPr id="66563" name="Content Placeholder 2"/>
          <p:cNvSpPr>
            <a:spLocks noGrp="1"/>
          </p:cNvSpPr>
          <p:nvPr>
            <p:ph idx="4294967295"/>
          </p:nvPr>
        </p:nvSpPr>
        <p:spPr>
          <a:xfrm>
            <a:off x="2636838" y="1075038"/>
            <a:ext cx="7313612" cy="4275438"/>
          </a:xfrm>
        </p:spPr>
        <p:txBody>
          <a:bodyPr>
            <a:normAutofit/>
          </a:bodyPr>
          <a:lstStyle/>
          <a:p>
            <a:r>
              <a:rPr lang="en-GB" altLang="en-US" dirty="0">
                <a:latin typeface="Verdana" charset="0"/>
                <a:ea typeface="MS PGothic" charset="-128"/>
              </a:rPr>
              <a:t>Parent Carers</a:t>
            </a:r>
          </a:p>
          <a:p>
            <a:pPr lvl="1"/>
            <a:r>
              <a:rPr lang="en-GB" altLang="en-US" dirty="0">
                <a:latin typeface="Verdana" charset="0"/>
                <a:ea typeface="MS PGothic" charset="-128"/>
              </a:rPr>
              <a:t>Isolated</a:t>
            </a:r>
          </a:p>
          <a:p>
            <a:pPr lvl="1"/>
            <a:r>
              <a:rPr lang="en-GB" altLang="en-US" dirty="0">
                <a:latin typeface="Verdana" charset="0"/>
                <a:ea typeface="MS PGothic" charset="-128"/>
              </a:rPr>
              <a:t>economic, physical, relationship stress</a:t>
            </a:r>
          </a:p>
          <a:p>
            <a:pPr lvl="1"/>
            <a:r>
              <a:rPr lang="en-GB" altLang="en-US" dirty="0">
                <a:latin typeface="Verdana" charset="0"/>
                <a:ea typeface="MS PGothic" charset="-128"/>
              </a:rPr>
              <a:t>Poor health, 3x more expensive</a:t>
            </a:r>
          </a:p>
          <a:p>
            <a:pPr lvl="1"/>
            <a:r>
              <a:rPr lang="en-GB" altLang="en-US" dirty="0">
                <a:latin typeface="Verdana" charset="0"/>
                <a:ea typeface="MS PGothic" charset="-128"/>
              </a:rPr>
              <a:t>Guilty – (</a:t>
            </a:r>
            <a:r>
              <a:rPr lang="ja-JP" altLang="en-GB" dirty="0">
                <a:latin typeface="Verdana" charset="0"/>
                <a:ea typeface="MS PGothic" charset="-128"/>
              </a:rPr>
              <a:t>‘</a:t>
            </a:r>
            <a:r>
              <a:rPr lang="en-GB" altLang="ja-JP" dirty="0">
                <a:latin typeface="Verdana" charset="0"/>
                <a:ea typeface="MS PGothic" charset="-128"/>
              </a:rPr>
              <a:t>faithless</a:t>
            </a:r>
            <a:r>
              <a:rPr lang="ja-JP" altLang="en-GB" dirty="0">
                <a:latin typeface="Verdana" charset="0"/>
                <a:ea typeface="MS PGothic" charset="-128"/>
              </a:rPr>
              <a:t>’</a:t>
            </a:r>
            <a:r>
              <a:rPr lang="en-GB" altLang="ja-JP" dirty="0">
                <a:latin typeface="Verdana" charset="0"/>
                <a:ea typeface="MS PGothic" charset="-128"/>
              </a:rPr>
              <a:t>, </a:t>
            </a:r>
            <a:r>
              <a:rPr lang="ja-JP" altLang="en-GB" dirty="0">
                <a:latin typeface="Verdana" charset="0"/>
                <a:ea typeface="MS PGothic" charset="-128"/>
              </a:rPr>
              <a:t>‘</a:t>
            </a:r>
            <a:r>
              <a:rPr lang="en-GB" altLang="ja-JP" dirty="0">
                <a:latin typeface="Verdana" charset="0"/>
                <a:ea typeface="MS PGothic" charset="-128"/>
              </a:rPr>
              <a:t>sinful</a:t>
            </a:r>
            <a:r>
              <a:rPr lang="ja-JP" altLang="en-GB" dirty="0">
                <a:latin typeface="Verdana" charset="0"/>
                <a:ea typeface="MS PGothic" charset="-128"/>
              </a:rPr>
              <a:t>’</a:t>
            </a:r>
            <a:r>
              <a:rPr lang="en-GB" altLang="ja-JP" dirty="0">
                <a:latin typeface="Verdana" charset="0"/>
                <a:ea typeface="MS PGothic" charset="-128"/>
              </a:rPr>
              <a:t>)</a:t>
            </a:r>
          </a:p>
          <a:p>
            <a:pPr lvl="1"/>
            <a:r>
              <a:rPr lang="en-GB" altLang="en-US" dirty="0">
                <a:latin typeface="Verdana" charset="0"/>
                <a:ea typeface="MS PGothic" charset="-128"/>
              </a:rPr>
              <a:t>Fathers want to fix the problem</a:t>
            </a:r>
          </a:p>
          <a:p>
            <a:r>
              <a:rPr lang="en-GB" altLang="en-US" dirty="0">
                <a:latin typeface="Verdana" charset="0"/>
                <a:ea typeface="MS PGothic" charset="-128"/>
              </a:rPr>
              <a:t>Young Carer / Siblings</a:t>
            </a:r>
          </a:p>
          <a:p>
            <a:pPr lvl="1">
              <a:buFont typeface="Wingdings" charset="2"/>
              <a:buNone/>
            </a:pPr>
            <a:endParaRPr lang="en-GB" altLang="en-US" dirty="0">
              <a:latin typeface="Verdana" charset="0"/>
              <a:ea typeface="MS PGothic" charset="-128"/>
            </a:endParaRP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spTree>
    <p:extLst>
      <p:ext uri="{BB962C8B-B14F-4D97-AF65-F5344CB8AC3E}">
        <p14:creationId xmlns:p14="http://schemas.microsoft.com/office/powerpoint/2010/main" val="20983860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62466" name="Rectangle 2"/>
          <p:cNvSpPr>
            <a:spLocks noGrp="1" noChangeArrowheads="1"/>
          </p:cNvSpPr>
          <p:nvPr>
            <p:ph type="title"/>
          </p:nvPr>
        </p:nvSpPr>
        <p:spPr/>
        <p:txBody>
          <a:bodyPr/>
          <a:lstStyle/>
          <a:p>
            <a:pPr eaLnBrk="1" hangingPunct="1">
              <a:defRPr/>
            </a:pPr>
            <a:r>
              <a:rPr lang="en-GB">
                <a:latin typeface="Arial" charset="0"/>
                <a:ea typeface="MS PGothic" charset="0"/>
              </a:rPr>
              <a:t>Barriers to access</a:t>
            </a:r>
          </a:p>
        </p:txBody>
      </p:sp>
      <p:sp>
        <p:nvSpPr>
          <p:cNvPr id="67588" name="Rectangle 3"/>
          <p:cNvSpPr>
            <a:spLocks noGrp="1" noChangeArrowheads="1"/>
          </p:cNvSpPr>
          <p:nvPr>
            <p:ph type="body" idx="4294967295"/>
          </p:nvPr>
        </p:nvSpPr>
        <p:spPr>
          <a:xfrm>
            <a:off x="2705101" y="754063"/>
            <a:ext cx="7313613" cy="3617912"/>
          </a:xfrm>
        </p:spPr>
        <p:txBody>
          <a:bodyPr/>
          <a:lstStyle/>
          <a:p>
            <a:pPr eaLnBrk="1" hangingPunct="1">
              <a:buFont typeface="Wingdings" charset="2"/>
              <a:buNone/>
            </a:pPr>
            <a:r>
              <a:rPr lang="en-GB" altLang="en-US">
                <a:latin typeface="Verdana" charset="0"/>
                <a:ea typeface="MS PGothic" charset="-128"/>
              </a:rPr>
              <a:t>What are the barriers to access for:</a:t>
            </a:r>
          </a:p>
          <a:p>
            <a:pPr eaLnBrk="1" hangingPunct="1">
              <a:buFont typeface="Wingdings" charset="2"/>
              <a:buNone/>
            </a:pPr>
            <a:endParaRPr lang="en-GB" altLang="en-US">
              <a:latin typeface="Verdana" charset="0"/>
              <a:ea typeface="MS PGothic" charset="-128"/>
            </a:endParaRPr>
          </a:p>
          <a:p>
            <a:pPr eaLnBrk="1" hangingPunct="1"/>
            <a:r>
              <a:rPr lang="en-GB" altLang="en-US">
                <a:latin typeface="Verdana" charset="0"/>
                <a:ea typeface="MS PGothic" charset="-128"/>
              </a:rPr>
              <a:t>Mobility difficulties</a:t>
            </a:r>
          </a:p>
          <a:p>
            <a:pPr eaLnBrk="1" hangingPunct="1"/>
            <a:r>
              <a:rPr lang="en-GB" altLang="en-US">
                <a:latin typeface="Verdana" charset="0"/>
                <a:ea typeface="MS PGothic" charset="-128"/>
              </a:rPr>
              <a:t>Learning difficulties</a:t>
            </a:r>
          </a:p>
          <a:p>
            <a:pPr eaLnBrk="1" hangingPunct="1"/>
            <a:r>
              <a:rPr lang="en-GB" altLang="en-US">
                <a:latin typeface="Verdana" charset="0"/>
                <a:ea typeface="MS PGothic" charset="-128"/>
              </a:rPr>
              <a:t>Sensory loss – Deaf, Blind,</a:t>
            </a:r>
          </a:p>
          <a:p>
            <a:pPr eaLnBrk="1" hangingPunct="1"/>
            <a:r>
              <a:rPr lang="en-GB" altLang="en-US">
                <a:latin typeface="Verdana" charset="0"/>
                <a:ea typeface="MS PGothic" charset="-128"/>
              </a:rPr>
              <a:t>Learning disabilities </a:t>
            </a:r>
          </a:p>
          <a:p>
            <a:pPr eaLnBrk="1" hangingPunct="1"/>
            <a:endParaRPr lang="en-GB" altLang="en-US">
              <a:latin typeface="Verdana" charset="0"/>
              <a:ea typeface="MS PGothic" charset="-128"/>
            </a:endParaRPr>
          </a:p>
        </p:txBody>
      </p:sp>
    </p:spTree>
    <p:extLst>
      <p:ext uri="{BB962C8B-B14F-4D97-AF65-F5344CB8AC3E}">
        <p14:creationId xmlns:p14="http://schemas.microsoft.com/office/powerpoint/2010/main" val="1598614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ASNA??</a:t>
            </a:r>
            <a:endParaRPr lang="en-US" dirty="0"/>
          </a:p>
        </p:txBody>
      </p:sp>
      <p:sp>
        <p:nvSpPr>
          <p:cNvPr id="3" name="Content Placeholder 2"/>
          <p:cNvSpPr>
            <a:spLocks noGrp="1"/>
          </p:cNvSpPr>
          <p:nvPr>
            <p:ph idx="1"/>
          </p:nvPr>
        </p:nvSpPr>
        <p:spPr/>
        <p:txBody>
          <a:bodyPr/>
          <a:lstStyle/>
          <a:p>
            <a:r>
              <a:rPr lang="en-US" dirty="0" smtClean="0"/>
              <a:t>ASNA a church department</a:t>
            </a:r>
          </a:p>
          <a:p>
            <a:r>
              <a:rPr lang="en-US" dirty="0" smtClean="0"/>
              <a:t>Registered charity</a:t>
            </a:r>
            <a:endParaRPr lang="en-US" dirty="0"/>
          </a:p>
        </p:txBody>
      </p:sp>
    </p:spTree>
    <p:extLst>
      <p:ext uri="{BB962C8B-B14F-4D97-AF65-F5344CB8AC3E}">
        <p14:creationId xmlns:p14="http://schemas.microsoft.com/office/powerpoint/2010/main" val="979347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a:defRPr/>
            </a:pPr>
            <a:r>
              <a:rPr lang="en-GB">
                <a:latin typeface="Arial" charset="0"/>
                <a:ea typeface="MS PGothic" charset="0"/>
              </a:rPr>
              <a:t>Main Barriers</a:t>
            </a:r>
          </a:p>
        </p:txBody>
      </p:sp>
      <p:sp>
        <p:nvSpPr>
          <p:cNvPr id="68611" name="Content Placeholder 2"/>
          <p:cNvSpPr>
            <a:spLocks noGrp="1"/>
          </p:cNvSpPr>
          <p:nvPr>
            <p:ph idx="4294967295"/>
          </p:nvPr>
        </p:nvSpPr>
        <p:spPr>
          <a:xfrm>
            <a:off x="2927351" y="1844676"/>
            <a:ext cx="7313613" cy="3617913"/>
          </a:xfrm>
        </p:spPr>
        <p:txBody>
          <a:bodyPr/>
          <a:lstStyle/>
          <a:p>
            <a:r>
              <a:rPr lang="en-GB" altLang="en-US">
                <a:latin typeface="Verdana" charset="0"/>
                <a:ea typeface="MS PGothic" charset="-128"/>
              </a:rPr>
              <a:t>Environment –poor access</a:t>
            </a:r>
          </a:p>
          <a:p>
            <a:r>
              <a:rPr lang="en-GB" altLang="en-US">
                <a:latin typeface="Verdana" charset="0"/>
                <a:ea typeface="MS PGothic" charset="-128"/>
              </a:rPr>
              <a:t>Attitudinal- cannot do!!</a:t>
            </a:r>
          </a:p>
          <a:p>
            <a:r>
              <a:rPr lang="en-GB" altLang="en-US">
                <a:latin typeface="Verdana" charset="0"/>
                <a:ea typeface="MS PGothic" charset="-128"/>
              </a:rPr>
              <a:t>Sensory – over stimulation</a:t>
            </a:r>
          </a:p>
          <a:p>
            <a:r>
              <a:rPr lang="en-GB" altLang="en-US">
                <a:latin typeface="Verdana" charset="0"/>
                <a:ea typeface="MS PGothic" charset="-128"/>
              </a:rPr>
              <a:t>Policy – no plan in place</a:t>
            </a:r>
          </a:p>
          <a:p>
            <a:pPr>
              <a:buFont typeface="Wingdings" charset="2"/>
              <a:buNone/>
            </a:pPr>
            <a:r>
              <a:rPr lang="en-GB" altLang="en-US">
                <a:latin typeface="Verdana" charset="0"/>
                <a:ea typeface="MS PGothic" charset="-128"/>
              </a:rPr>
              <a:t>	What are your barriers?</a:t>
            </a:r>
          </a:p>
        </p:txBody>
      </p:sp>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spTree>
    <p:extLst>
      <p:ext uri="{BB962C8B-B14F-4D97-AF65-F5344CB8AC3E}">
        <p14:creationId xmlns:p14="http://schemas.microsoft.com/office/powerpoint/2010/main" val="19130685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0" y="157164"/>
            <a:ext cx="52705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7216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rgbClr val="000000"/>
                </a:solidFill>
                <a:latin typeface="Verdana" charset="0"/>
              </a:rPr>
              <a:t>Reg.charity number 1100447</a:t>
            </a:r>
          </a:p>
        </p:txBody>
      </p:sp>
      <p:sp>
        <p:nvSpPr>
          <p:cNvPr id="121858" name="Rectangle 2"/>
          <p:cNvSpPr>
            <a:spLocks noGrp="1" noChangeArrowheads="1"/>
          </p:cNvSpPr>
          <p:nvPr>
            <p:ph type="title"/>
          </p:nvPr>
        </p:nvSpPr>
        <p:spPr>
          <a:xfrm>
            <a:off x="1484311" y="685800"/>
            <a:ext cx="10018713" cy="1208903"/>
          </a:xfrm>
        </p:spPr>
        <p:txBody>
          <a:bodyPr/>
          <a:lstStyle/>
          <a:p>
            <a:pPr eaLnBrk="1" hangingPunct="1">
              <a:defRPr/>
            </a:pPr>
            <a:r>
              <a:rPr lang="en-GB" sz="3200" dirty="0">
                <a:latin typeface="Arial" charset="0"/>
              </a:rPr>
              <a:t>What is the relevance to me as a leader in my church &amp; local community?</a:t>
            </a:r>
          </a:p>
        </p:txBody>
      </p:sp>
      <p:sp>
        <p:nvSpPr>
          <p:cNvPr id="70660" name="Rectangle 3"/>
          <p:cNvSpPr>
            <a:spLocks noGrp="1" noChangeArrowheads="1"/>
          </p:cNvSpPr>
          <p:nvPr>
            <p:ph type="body" idx="4294967295"/>
          </p:nvPr>
        </p:nvSpPr>
        <p:spPr>
          <a:xfrm>
            <a:off x="2817342" y="2075935"/>
            <a:ext cx="7483948" cy="4172465"/>
          </a:xfrm>
        </p:spPr>
        <p:txBody>
          <a:bodyPr>
            <a:normAutofit/>
          </a:bodyPr>
          <a:lstStyle/>
          <a:p>
            <a:pPr eaLnBrk="1" hangingPunct="1"/>
            <a:r>
              <a:rPr lang="en-GB" altLang="en-US" dirty="0">
                <a:latin typeface="Verdana" charset="0"/>
                <a:ea typeface="MS PGothic" charset="-128"/>
              </a:rPr>
              <a:t>To be aware of the diverse nature of the members of the church and local community.</a:t>
            </a:r>
          </a:p>
          <a:p>
            <a:pPr eaLnBrk="1" hangingPunct="1"/>
            <a:r>
              <a:rPr lang="en-GB" altLang="en-US" dirty="0">
                <a:latin typeface="Verdana" charset="0"/>
                <a:ea typeface="MS PGothic" charset="-128"/>
              </a:rPr>
              <a:t>To be aware of the issues facing people affected by disabilities and other challenging situations.</a:t>
            </a:r>
          </a:p>
          <a:p>
            <a:pPr eaLnBrk="1" hangingPunct="1"/>
            <a:r>
              <a:rPr lang="en-GB" altLang="en-US" dirty="0">
                <a:latin typeface="Verdana" charset="0"/>
                <a:ea typeface="MS PGothic" charset="-128"/>
              </a:rPr>
              <a:t>To be aware of legislation and its relevance to your service (Equality Act 2010).</a:t>
            </a:r>
          </a:p>
          <a:p>
            <a:pPr eaLnBrk="1" hangingPunct="1"/>
            <a:r>
              <a:rPr lang="en-GB" altLang="en-US" dirty="0">
                <a:latin typeface="Verdana" charset="0"/>
                <a:ea typeface="MS PGothic" charset="-128"/>
              </a:rPr>
              <a:t>To seek support and educate the members and co – leaders.</a:t>
            </a:r>
          </a:p>
          <a:p>
            <a:pPr eaLnBrk="1" hangingPunct="1"/>
            <a:endParaRPr lang="en-GB" altLang="en-US" dirty="0">
              <a:latin typeface="Verdana" charset="0"/>
              <a:ea typeface="MS PGothic" charset="-128"/>
            </a:endParaRPr>
          </a:p>
        </p:txBody>
      </p:sp>
    </p:spTree>
    <p:extLst>
      <p:ext uri="{BB962C8B-B14F-4D97-AF65-F5344CB8AC3E}">
        <p14:creationId xmlns:p14="http://schemas.microsoft.com/office/powerpoint/2010/main" val="170021692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rgbClr val="000000"/>
                </a:solidFill>
                <a:latin typeface="Verdana" charset="0"/>
              </a:rPr>
              <a:t>Reg.charity number 1100447</a:t>
            </a:r>
          </a:p>
        </p:txBody>
      </p:sp>
      <p:sp>
        <p:nvSpPr>
          <p:cNvPr id="125954" name="Rectangle 2"/>
          <p:cNvSpPr>
            <a:spLocks noGrp="1" noChangeArrowheads="1"/>
          </p:cNvSpPr>
          <p:nvPr>
            <p:ph type="title"/>
          </p:nvPr>
        </p:nvSpPr>
        <p:spPr>
          <a:xfrm>
            <a:off x="3317876" y="4943475"/>
            <a:ext cx="6511925" cy="1143000"/>
          </a:xfrm>
        </p:spPr>
        <p:txBody>
          <a:bodyPr/>
          <a:lstStyle/>
          <a:p>
            <a:pPr eaLnBrk="1" hangingPunct="1">
              <a:defRPr/>
            </a:pPr>
            <a:r>
              <a:rPr lang="en-GB" sz="3200" dirty="0">
                <a:latin typeface="Arial" charset="0"/>
              </a:rPr>
              <a:t>Meeting the needs in the community</a:t>
            </a:r>
          </a:p>
        </p:txBody>
      </p:sp>
      <p:sp>
        <p:nvSpPr>
          <p:cNvPr id="71684" name="Rectangle 3"/>
          <p:cNvSpPr>
            <a:spLocks noGrp="1" noChangeArrowheads="1"/>
          </p:cNvSpPr>
          <p:nvPr>
            <p:ph type="body" idx="4294967295"/>
          </p:nvPr>
        </p:nvSpPr>
        <p:spPr>
          <a:xfrm>
            <a:off x="2236573" y="475863"/>
            <a:ext cx="9119286" cy="4386649"/>
          </a:xfrm>
        </p:spPr>
        <p:txBody>
          <a:bodyPr>
            <a:normAutofit/>
          </a:bodyPr>
          <a:lstStyle/>
          <a:p>
            <a:pPr eaLnBrk="1" hangingPunct="1">
              <a:lnSpc>
                <a:spcPct val="90000"/>
              </a:lnSpc>
              <a:buFont typeface="Wingdings" charset="2"/>
              <a:buNone/>
            </a:pPr>
            <a:r>
              <a:rPr lang="en-GB" altLang="en-US" dirty="0">
                <a:latin typeface="Verdana" charset="0"/>
                <a:ea typeface="MS PGothic" charset="-128"/>
              </a:rPr>
              <a:t>Before you begin..</a:t>
            </a:r>
          </a:p>
          <a:p>
            <a:pPr eaLnBrk="1" hangingPunct="1">
              <a:lnSpc>
                <a:spcPct val="90000"/>
              </a:lnSpc>
            </a:pPr>
            <a:r>
              <a:rPr lang="en-GB" altLang="en-US" dirty="0">
                <a:latin typeface="Verdana" charset="0"/>
                <a:ea typeface="MS PGothic" charset="-128"/>
              </a:rPr>
              <a:t>Address the issues of </a:t>
            </a:r>
            <a:r>
              <a:rPr lang="en-GB" altLang="en-US" u="sng" dirty="0">
                <a:latin typeface="Verdana" charset="0"/>
                <a:ea typeface="MS PGothic" charset="-128"/>
              </a:rPr>
              <a:t>attitudes</a:t>
            </a:r>
            <a:r>
              <a:rPr lang="en-GB" altLang="en-US" dirty="0">
                <a:latin typeface="Verdana" charset="0"/>
                <a:ea typeface="MS PGothic" charset="-128"/>
              </a:rPr>
              <a:t> towards those affected by disability and special needs.</a:t>
            </a:r>
          </a:p>
          <a:p>
            <a:pPr eaLnBrk="1" hangingPunct="1">
              <a:lnSpc>
                <a:spcPct val="90000"/>
              </a:lnSpc>
            </a:pPr>
            <a:r>
              <a:rPr lang="en-GB" altLang="en-US" dirty="0">
                <a:latin typeface="Verdana" charset="0"/>
                <a:ea typeface="MS PGothic" charset="-128"/>
              </a:rPr>
              <a:t>Evaluate the access and </a:t>
            </a:r>
            <a:r>
              <a:rPr lang="en-GB" altLang="en-US" u="sng" dirty="0">
                <a:latin typeface="Verdana" charset="0"/>
                <a:ea typeface="MS PGothic" charset="-128"/>
              </a:rPr>
              <a:t>physical environment</a:t>
            </a:r>
            <a:r>
              <a:rPr lang="en-GB" altLang="en-US" dirty="0">
                <a:latin typeface="Verdana" charset="0"/>
                <a:ea typeface="MS PGothic" charset="-128"/>
              </a:rPr>
              <a:t> of your local service and provision – </a:t>
            </a:r>
            <a:r>
              <a:rPr lang="en-GB" altLang="en-US" b="1" i="1" dirty="0">
                <a:latin typeface="Verdana" charset="0"/>
                <a:ea typeface="MS PGothic" charset="-128"/>
              </a:rPr>
              <a:t>Is your church disability friendly?</a:t>
            </a:r>
          </a:p>
          <a:p>
            <a:pPr eaLnBrk="1" hangingPunct="1">
              <a:lnSpc>
                <a:spcPct val="90000"/>
              </a:lnSpc>
            </a:pPr>
            <a:r>
              <a:rPr lang="en-GB" altLang="en-US" dirty="0">
                <a:latin typeface="Verdana" charset="0"/>
                <a:ea typeface="MS PGothic" charset="-128"/>
              </a:rPr>
              <a:t>Ask the members of your church and community affected by special needs how the church can help to be more inclusive.</a:t>
            </a:r>
          </a:p>
          <a:p>
            <a:pPr eaLnBrk="1" hangingPunct="1">
              <a:lnSpc>
                <a:spcPct val="90000"/>
              </a:lnSpc>
              <a:buFont typeface="Wingdings" charset="2"/>
              <a:buNone/>
            </a:pPr>
            <a:endParaRPr lang="en-GB" altLang="en-US" dirty="0">
              <a:latin typeface="Verdana" charset="0"/>
              <a:ea typeface="MS PGothic" charset="-128"/>
            </a:endParaRPr>
          </a:p>
        </p:txBody>
      </p:sp>
    </p:spTree>
    <p:extLst>
      <p:ext uri="{BB962C8B-B14F-4D97-AF65-F5344CB8AC3E}">
        <p14:creationId xmlns:p14="http://schemas.microsoft.com/office/powerpoint/2010/main" val="89120569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66562" name="Rectangle 2"/>
          <p:cNvSpPr>
            <a:spLocks noGrp="1" noChangeArrowheads="1"/>
          </p:cNvSpPr>
          <p:nvPr>
            <p:ph type="title"/>
          </p:nvPr>
        </p:nvSpPr>
        <p:spPr/>
        <p:txBody>
          <a:bodyPr/>
          <a:lstStyle/>
          <a:p>
            <a:pPr eaLnBrk="1" hangingPunct="1">
              <a:defRPr/>
            </a:pPr>
            <a:r>
              <a:rPr lang="en-GB" sz="3200">
                <a:latin typeface="Arial" charset="0"/>
                <a:ea typeface="MS PGothic" charset="0"/>
              </a:rPr>
              <a:t>Reaching disabled people in the community</a:t>
            </a:r>
          </a:p>
        </p:txBody>
      </p:sp>
      <p:pic>
        <p:nvPicPr>
          <p:cNvPr id="72708" name="Picture 3" descr="CHILD AND CAR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47644" y="1265499"/>
            <a:ext cx="3341630" cy="2356061"/>
          </a:xfrm>
        </p:spPr>
      </p:pic>
      <p:sp>
        <p:nvSpPr>
          <p:cNvPr id="72709" name="Rectangle 4"/>
          <p:cNvSpPr>
            <a:spLocks noGrp="1" noChangeArrowheads="1"/>
          </p:cNvSpPr>
          <p:nvPr>
            <p:ph type="body" sz="half" idx="3"/>
          </p:nvPr>
        </p:nvSpPr>
        <p:spPr>
          <a:xfrm>
            <a:off x="2927350" y="3929449"/>
            <a:ext cx="7687104" cy="2187146"/>
          </a:xfrm>
        </p:spPr>
        <p:txBody>
          <a:bodyPr>
            <a:normAutofit/>
          </a:bodyPr>
          <a:lstStyle/>
          <a:p>
            <a:pPr eaLnBrk="1" hangingPunct="1">
              <a:lnSpc>
                <a:spcPct val="90000"/>
              </a:lnSpc>
            </a:pPr>
            <a:r>
              <a:rPr lang="en-GB" altLang="en-US" sz="2500" dirty="0">
                <a:latin typeface="Verdana" charset="0"/>
                <a:ea typeface="MS PGothic" charset="-128"/>
              </a:rPr>
              <a:t>Ask disabled people in the church for ideas.</a:t>
            </a:r>
          </a:p>
          <a:p>
            <a:pPr eaLnBrk="1" hangingPunct="1">
              <a:lnSpc>
                <a:spcPct val="90000"/>
              </a:lnSpc>
            </a:pPr>
            <a:r>
              <a:rPr lang="en-GB" altLang="en-US" sz="2500" dirty="0">
                <a:latin typeface="Verdana" charset="0"/>
                <a:ea typeface="MS PGothic" charset="-128"/>
              </a:rPr>
              <a:t>Ask local disability organisations for what they would find useful.</a:t>
            </a:r>
          </a:p>
          <a:p>
            <a:pPr eaLnBrk="1" hangingPunct="1">
              <a:lnSpc>
                <a:spcPct val="90000"/>
              </a:lnSpc>
            </a:pPr>
            <a:r>
              <a:rPr lang="en-GB" altLang="en-US" sz="2500" dirty="0">
                <a:latin typeface="Verdana" charset="0"/>
                <a:ea typeface="MS PGothic" charset="-128"/>
              </a:rPr>
              <a:t>Be creative about </a:t>
            </a:r>
            <a:r>
              <a:rPr lang="ja-JP" altLang="en-GB" sz="2500" dirty="0">
                <a:latin typeface="Verdana" charset="0"/>
                <a:ea typeface="MS PGothic" charset="-128"/>
              </a:rPr>
              <a:t>‘</a:t>
            </a:r>
            <a:r>
              <a:rPr lang="en-GB" altLang="ja-JP" sz="2500" dirty="0">
                <a:latin typeface="Verdana" charset="0"/>
                <a:ea typeface="MS PGothic" charset="-128"/>
              </a:rPr>
              <a:t>taking church</a:t>
            </a:r>
            <a:r>
              <a:rPr lang="ja-JP" altLang="en-GB" sz="2500" dirty="0">
                <a:latin typeface="Verdana" charset="0"/>
                <a:ea typeface="MS PGothic" charset="-128"/>
              </a:rPr>
              <a:t>’</a:t>
            </a:r>
            <a:r>
              <a:rPr lang="en-GB" altLang="ja-JP" sz="2500" dirty="0">
                <a:latin typeface="Verdana" charset="0"/>
                <a:ea typeface="MS PGothic" charset="-128"/>
              </a:rPr>
              <a:t> to people unable to come to church.</a:t>
            </a:r>
          </a:p>
          <a:p>
            <a:pPr eaLnBrk="1" hangingPunct="1">
              <a:lnSpc>
                <a:spcPct val="90000"/>
              </a:lnSpc>
              <a:buFont typeface="Wingdings" charset="2"/>
              <a:buNone/>
            </a:pPr>
            <a:endParaRPr lang="en-GB" altLang="en-US" sz="2500" dirty="0">
              <a:latin typeface="Verdana" charset="0"/>
              <a:ea typeface="MS PGothic" charset="-128"/>
            </a:endParaRPr>
          </a:p>
        </p:txBody>
      </p:sp>
      <p:pic>
        <p:nvPicPr>
          <p:cNvPr id="72710" name="Picture 5" descr="ASNA CHILDREN WEEKEND"/>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3043727" y="1282529"/>
            <a:ext cx="2878807" cy="2339031"/>
          </a:xfrm>
        </p:spPr>
      </p:pic>
    </p:spTree>
    <p:extLst>
      <p:ext uri="{BB962C8B-B14F-4D97-AF65-F5344CB8AC3E}">
        <p14:creationId xmlns:p14="http://schemas.microsoft.com/office/powerpoint/2010/main" val="14630555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68610" name="Rectangle 2"/>
          <p:cNvSpPr>
            <a:spLocks noGrp="1" noChangeArrowheads="1"/>
          </p:cNvSpPr>
          <p:nvPr>
            <p:ph type="title"/>
          </p:nvPr>
        </p:nvSpPr>
        <p:spPr>
          <a:xfrm>
            <a:off x="1484311" y="685801"/>
            <a:ext cx="10018713" cy="982362"/>
          </a:xfrm>
        </p:spPr>
        <p:txBody>
          <a:bodyPr/>
          <a:lstStyle/>
          <a:p>
            <a:pPr eaLnBrk="1" hangingPunct="1">
              <a:defRPr/>
            </a:pPr>
            <a:r>
              <a:rPr lang="en-GB" sz="3200" dirty="0">
                <a:latin typeface="Arial" charset="0"/>
                <a:ea typeface="MS PGothic" charset="0"/>
              </a:rPr>
              <a:t>Reaching disabled people in the community</a:t>
            </a:r>
          </a:p>
        </p:txBody>
      </p:sp>
      <p:sp>
        <p:nvSpPr>
          <p:cNvPr id="73732" name="Rectangle 3"/>
          <p:cNvSpPr>
            <a:spLocks noGrp="1" noChangeArrowheads="1"/>
          </p:cNvSpPr>
          <p:nvPr>
            <p:ph type="body" idx="4294967295"/>
          </p:nvPr>
        </p:nvSpPr>
        <p:spPr>
          <a:xfrm>
            <a:off x="2187147" y="3089189"/>
            <a:ext cx="9069858" cy="2706129"/>
          </a:xfrm>
        </p:spPr>
        <p:txBody>
          <a:bodyPr>
            <a:normAutofit fontScale="92500" lnSpcReduction="10000"/>
          </a:bodyPr>
          <a:lstStyle/>
          <a:p>
            <a:pPr eaLnBrk="1" hangingPunct="1"/>
            <a:r>
              <a:rPr lang="en-GB" altLang="en-US" dirty="0">
                <a:latin typeface="Verdana" charset="0"/>
                <a:ea typeface="MS PGothic" charset="-128"/>
              </a:rPr>
              <a:t>Volunteering in homes for people with learning difficulties</a:t>
            </a:r>
          </a:p>
          <a:p>
            <a:pPr eaLnBrk="1" hangingPunct="1"/>
            <a:r>
              <a:rPr lang="en-GB" altLang="en-US" dirty="0">
                <a:latin typeface="Verdana" charset="0"/>
                <a:ea typeface="MS PGothic" charset="-128"/>
              </a:rPr>
              <a:t>Develop friendships and community provision</a:t>
            </a:r>
          </a:p>
          <a:p>
            <a:pPr eaLnBrk="1" hangingPunct="1">
              <a:buFont typeface="Wingdings" charset="2"/>
              <a:buNone/>
            </a:pPr>
            <a:endParaRPr lang="en-GB" altLang="en-US" dirty="0">
              <a:latin typeface="Verdana" charset="0"/>
              <a:ea typeface="MS PGothic" charset="-128"/>
            </a:endParaRPr>
          </a:p>
          <a:p>
            <a:pPr algn="ctr" eaLnBrk="1" hangingPunct="1">
              <a:buFont typeface="Wingdings" charset="2"/>
              <a:buNone/>
            </a:pPr>
            <a:r>
              <a:rPr lang="en-GB" altLang="en-US" dirty="0">
                <a:latin typeface="Verdana" charset="0"/>
                <a:ea typeface="MS PGothic" charset="-128"/>
              </a:rPr>
              <a:t>Be innovative, creative and patient.</a:t>
            </a:r>
          </a:p>
          <a:p>
            <a:pPr algn="ctr" eaLnBrk="1" hangingPunct="1">
              <a:buFont typeface="Wingdings" charset="2"/>
              <a:buNone/>
            </a:pPr>
            <a:endParaRPr lang="en-GB" altLang="en-US" dirty="0">
              <a:latin typeface="Verdana" charset="0"/>
              <a:ea typeface="MS PGothic" charset="-128"/>
            </a:endParaRPr>
          </a:p>
          <a:p>
            <a:pPr algn="ctr" eaLnBrk="1" hangingPunct="1">
              <a:buFont typeface="Wingdings" charset="2"/>
              <a:buNone/>
            </a:pPr>
            <a:r>
              <a:rPr lang="en-GB" altLang="en-US" dirty="0">
                <a:latin typeface="Verdana" charset="0"/>
                <a:ea typeface="MS PGothic" charset="-128"/>
              </a:rPr>
              <a:t>    </a:t>
            </a:r>
            <a:r>
              <a:rPr lang="en-GB" altLang="en-US" i="1" dirty="0">
                <a:latin typeface="Verdana" charset="0"/>
                <a:ea typeface="MS PGothic" charset="-128"/>
              </a:rPr>
              <a:t>…</a:t>
            </a:r>
            <a:r>
              <a:rPr lang="ja-JP" altLang="en-GB" i="1" dirty="0">
                <a:latin typeface="Verdana" charset="0"/>
                <a:ea typeface="MS PGothic" charset="-128"/>
              </a:rPr>
              <a:t>’</a:t>
            </a:r>
            <a:r>
              <a:rPr lang="en-GB" altLang="ja-JP" i="1" dirty="0">
                <a:latin typeface="Verdana" charset="0"/>
                <a:ea typeface="MS PGothic" charset="-128"/>
              </a:rPr>
              <a:t>that my house may be full</a:t>
            </a:r>
            <a:r>
              <a:rPr lang="ja-JP" altLang="en-GB" i="1" dirty="0">
                <a:latin typeface="Verdana" charset="0"/>
                <a:ea typeface="MS PGothic" charset="-128"/>
              </a:rPr>
              <a:t>’</a:t>
            </a:r>
            <a:endParaRPr lang="en-GB" altLang="ja-JP" i="1" dirty="0">
              <a:latin typeface="Verdana" charset="0"/>
              <a:ea typeface="MS PGothic" charset="-128"/>
            </a:endParaRPr>
          </a:p>
          <a:p>
            <a:pPr eaLnBrk="1" hangingPunct="1"/>
            <a:endParaRPr lang="en-GB" altLang="en-US" i="1" dirty="0">
              <a:latin typeface="Verdana" charset="0"/>
              <a:ea typeface="MS PGothic" charset="-128"/>
            </a:endParaRPr>
          </a:p>
          <a:p>
            <a:pPr eaLnBrk="1" hangingPunct="1"/>
            <a:endParaRPr lang="en-GB" altLang="en-US" dirty="0">
              <a:latin typeface="Verdana" charset="0"/>
              <a:ea typeface="MS PGothic" charset="-128"/>
            </a:endParaRPr>
          </a:p>
        </p:txBody>
      </p:sp>
    </p:spTree>
    <p:extLst>
      <p:ext uri="{BB962C8B-B14F-4D97-AF65-F5344CB8AC3E}">
        <p14:creationId xmlns:p14="http://schemas.microsoft.com/office/powerpoint/2010/main" val="133983546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rgbClr val="000000"/>
                </a:solidFill>
                <a:latin typeface="Verdana" charset="0"/>
              </a:rPr>
              <a:t>Reg.charity number 1100447</a:t>
            </a:r>
          </a:p>
        </p:txBody>
      </p:sp>
      <p:sp>
        <p:nvSpPr>
          <p:cNvPr id="128002" name="Rectangle 2"/>
          <p:cNvSpPr>
            <a:spLocks noGrp="1" noChangeArrowheads="1"/>
          </p:cNvSpPr>
          <p:nvPr>
            <p:ph type="title"/>
          </p:nvPr>
        </p:nvSpPr>
        <p:spPr>
          <a:xfrm>
            <a:off x="3606974" y="4943475"/>
            <a:ext cx="6511925" cy="1143000"/>
          </a:xfrm>
        </p:spPr>
        <p:txBody>
          <a:bodyPr/>
          <a:lstStyle/>
          <a:p>
            <a:pPr eaLnBrk="1" hangingPunct="1">
              <a:defRPr/>
            </a:pPr>
            <a:r>
              <a:rPr lang="en-GB" dirty="0">
                <a:latin typeface="Arial" charset="0"/>
              </a:rPr>
              <a:t>Projects in the community </a:t>
            </a:r>
          </a:p>
        </p:txBody>
      </p:sp>
      <p:sp>
        <p:nvSpPr>
          <p:cNvPr id="74756" name="Rectangle 3"/>
          <p:cNvSpPr>
            <a:spLocks noGrp="1" noChangeArrowheads="1"/>
          </p:cNvSpPr>
          <p:nvPr>
            <p:ph type="body" idx="4294967295"/>
          </p:nvPr>
        </p:nvSpPr>
        <p:spPr>
          <a:xfrm>
            <a:off x="2976563" y="739776"/>
            <a:ext cx="7313612" cy="3744913"/>
          </a:xfrm>
        </p:spPr>
        <p:txBody>
          <a:bodyPr>
            <a:normAutofit fontScale="92500" lnSpcReduction="10000"/>
          </a:bodyPr>
          <a:lstStyle/>
          <a:p>
            <a:pPr eaLnBrk="1" hangingPunct="1">
              <a:lnSpc>
                <a:spcPct val="90000"/>
              </a:lnSpc>
              <a:buFont typeface="Wingdings" charset="2"/>
              <a:buNone/>
            </a:pPr>
            <a:r>
              <a:rPr lang="en-GB" altLang="en-US">
                <a:latin typeface="Verdana" charset="0"/>
                <a:ea typeface="MS PGothic" charset="-128"/>
              </a:rPr>
              <a:t>Some suggestions for community projects for the ministry to the disabled:</a:t>
            </a:r>
          </a:p>
          <a:p>
            <a:pPr eaLnBrk="1" hangingPunct="1">
              <a:lnSpc>
                <a:spcPct val="90000"/>
              </a:lnSpc>
              <a:buFont typeface="Wingdings" charset="2"/>
              <a:buNone/>
            </a:pPr>
            <a:r>
              <a:rPr lang="en-GB" altLang="en-US">
                <a:latin typeface="Verdana" charset="0"/>
                <a:ea typeface="MS PGothic" charset="-128"/>
              </a:rPr>
              <a:t>Who may be affected: Adults &amp; Children, Siblings, Carers, teenagers, other relatives</a:t>
            </a:r>
          </a:p>
          <a:p>
            <a:pPr eaLnBrk="1" hangingPunct="1">
              <a:lnSpc>
                <a:spcPct val="90000"/>
              </a:lnSpc>
            </a:pPr>
            <a:r>
              <a:rPr lang="en-GB" altLang="en-US">
                <a:latin typeface="Verdana" charset="0"/>
                <a:ea typeface="MS PGothic" charset="-128"/>
              </a:rPr>
              <a:t>Make new contacts through holding a feast.</a:t>
            </a:r>
          </a:p>
          <a:p>
            <a:pPr eaLnBrk="1" hangingPunct="1">
              <a:lnSpc>
                <a:spcPct val="90000"/>
              </a:lnSpc>
            </a:pPr>
            <a:r>
              <a:rPr lang="en-GB" altLang="en-US">
                <a:latin typeface="Verdana" charset="0"/>
                <a:ea typeface="MS PGothic" charset="-128"/>
              </a:rPr>
              <a:t>An evangelistic outreach service.</a:t>
            </a:r>
          </a:p>
          <a:p>
            <a:pPr eaLnBrk="1" hangingPunct="1">
              <a:lnSpc>
                <a:spcPct val="90000"/>
              </a:lnSpc>
            </a:pPr>
            <a:r>
              <a:rPr lang="en-GB" altLang="en-US">
                <a:latin typeface="Verdana" charset="0"/>
                <a:ea typeface="MS PGothic" charset="-128"/>
              </a:rPr>
              <a:t>A special church based small group ministry for people with learning difficulties.</a:t>
            </a:r>
          </a:p>
          <a:p>
            <a:pPr lvl="1" eaLnBrk="1" hangingPunct="1">
              <a:lnSpc>
                <a:spcPct val="90000"/>
              </a:lnSpc>
            </a:pPr>
            <a:r>
              <a:rPr lang="en-GB" altLang="en-US" sz="2400">
                <a:latin typeface="Verdana" charset="0"/>
                <a:ea typeface="MS PGothic" charset="-128"/>
              </a:rPr>
              <a:t>Camphill church Birmingham</a:t>
            </a:r>
          </a:p>
          <a:p>
            <a:pPr lvl="1" eaLnBrk="1" hangingPunct="1">
              <a:lnSpc>
                <a:spcPct val="90000"/>
              </a:lnSpc>
            </a:pPr>
            <a:r>
              <a:rPr lang="en-GB" altLang="en-US" sz="2400">
                <a:latin typeface="Verdana" charset="0"/>
                <a:ea typeface="MS PGothic" charset="-128"/>
              </a:rPr>
              <a:t>Reading Central</a:t>
            </a:r>
          </a:p>
          <a:p>
            <a:pPr eaLnBrk="1" hangingPunct="1">
              <a:lnSpc>
                <a:spcPct val="90000"/>
              </a:lnSpc>
              <a:buFont typeface="Wingdings" charset="2"/>
              <a:buNone/>
            </a:pPr>
            <a:endParaRPr lang="en-GB" altLang="en-US">
              <a:latin typeface="Verdana" charset="0"/>
              <a:ea typeface="MS PGothic" charset="-128"/>
            </a:endParaRPr>
          </a:p>
        </p:txBody>
      </p:sp>
    </p:spTree>
    <p:extLst>
      <p:ext uri="{BB962C8B-B14F-4D97-AF65-F5344CB8AC3E}">
        <p14:creationId xmlns:p14="http://schemas.microsoft.com/office/powerpoint/2010/main" val="201108406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rgbClr val="000000"/>
                </a:solidFill>
                <a:latin typeface="Verdana" charset="0"/>
              </a:rPr>
              <a:t>Reg.charity number 1100447</a:t>
            </a:r>
          </a:p>
        </p:txBody>
      </p:sp>
      <p:sp>
        <p:nvSpPr>
          <p:cNvPr id="132098" name="Rectangle 4"/>
          <p:cNvSpPr>
            <a:spLocks noGrp="1" noChangeArrowheads="1"/>
          </p:cNvSpPr>
          <p:nvPr>
            <p:ph type="title" sz="quarter"/>
          </p:nvPr>
        </p:nvSpPr>
        <p:spPr/>
        <p:txBody>
          <a:bodyPr/>
          <a:lstStyle/>
          <a:p>
            <a:pPr eaLnBrk="1" hangingPunct="1">
              <a:defRPr/>
            </a:pPr>
            <a:r>
              <a:rPr lang="en-GB" sz="3200">
                <a:latin typeface="Arial" charset="0"/>
              </a:rPr>
              <a:t>Reading Multisensory Music Ministry</a:t>
            </a:r>
          </a:p>
        </p:txBody>
      </p:sp>
      <p:pic>
        <p:nvPicPr>
          <p:cNvPr id="75780" name="Picture 9" descr="DSCN131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562351" y="1844676"/>
            <a:ext cx="2309813" cy="1731963"/>
          </a:xfrm>
          <a:noFill/>
        </p:spPr>
      </p:pic>
      <p:pic>
        <p:nvPicPr>
          <p:cNvPr id="75781" name="Picture 10" descr="DSCN1305"/>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294563" y="1844676"/>
            <a:ext cx="2309812" cy="1731963"/>
          </a:xfrm>
          <a:noFill/>
        </p:spPr>
      </p:pic>
      <p:pic>
        <p:nvPicPr>
          <p:cNvPr id="75782" name="Picture 11" descr="DSCN130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560763" y="3729038"/>
            <a:ext cx="2311400" cy="1733550"/>
          </a:xfrm>
          <a:noFill/>
        </p:spPr>
      </p:pic>
      <p:pic>
        <p:nvPicPr>
          <p:cNvPr id="75783" name="Picture 14" descr="DSCN129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7294563" y="3729038"/>
            <a:ext cx="2311400" cy="1733550"/>
          </a:xfrm>
          <a:noFill/>
        </p:spPr>
      </p:pic>
    </p:spTree>
    <p:extLst>
      <p:ext uri="{BB962C8B-B14F-4D97-AF65-F5344CB8AC3E}">
        <p14:creationId xmlns:p14="http://schemas.microsoft.com/office/powerpoint/2010/main" val="18751845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4503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72706" name="Rectangle 2"/>
          <p:cNvSpPr>
            <a:spLocks noGrp="1" noChangeArrowheads="1"/>
          </p:cNvSpPr>
          <p:nvPr>
            <p:ph type="title"/>
          </p:nvPr>
        </p:nvSpPr>
        <p:spPr/>
        <p:txBody>
          <a:bodyPr/>
          <a:lstStyle/>
          <a:p>
            <a:pPr eaLnBrk="1" hangingPunct="1">
              <a:defRPr/>
            </a:pPr>
            <a:r>
              <a:rPr lang="en-GB">
                <a:latin typeface="Arial" charset="0"/>
                <a:ea typeface="MS PGothic" charset="0"/>
              </a:rPr>
              <a:t>What can I do to improve access?</a:t>
            </a:r>
          </a:p>
        </p:txBody>
      </p:sp>
      <p:sp>
        <p:nvSpPr>
          <p:cNvPr id="141315" name="Rectangle 3"/>
          <p:cNvSpPr>
            <a:spLocks noGrp="1" noChangeArrowheads="1"/>
          </p:cNvSpPr>
          <p:nvPr>
            <p:ph type="body" sz="half" idx="1"/>
          </p:nvPr>
        </p:nvSpPr>
        <p:spPr>
          <a:xfrm>
            <a:off x="2894013" y="1628776"/>
            <a:ext cx="3579812" cy="4176713"/>
          </a:xfrm>
        </p:spPr>
        <p:txBody>
          <a:bodyPr>
            <a:normAutofit lnSpcReduction="10000"/>
          </a:bodyPr>
          <a:lstStyle/>
          <a:p>
            <a:pPr algn="ctr" eaLnBrk="1" hangingPunct="1">
              <a:buFont typeface="Wingdings" charset="2"/>
              <a:buNone/>
            </a:pPr>
            <a:r>
              <a:rPr lang="en-GB" altLang="en-US" sz="2500">
                <a:latin typeface="Verdana" charset="0"/>
                <a:ea typeface="MS PGothic" charset="-128"/>
              </a:rPr>
              <a:t>S.M.A.R.T ACTION PLAN</a:t>
            </a:r>
          </a:p>
          <a:p>
            <a:pPr algn="ctr" eaLnBrk="1" hangingPunct="1">
              <a:buFont typeface="Wingdings" charset="2"/>
              <a:buNone/>
            </a:pPr>
            <a:r>
              <a:rPr lang="en-GB" altLang="en-US" sz="1400">
                <a:latin typeface="Verdana" charset="0"/>
                <a:ea typeface="MS PGothic" charset="-128"/>
              </a:rPr>
              <a:t>Specific, Measurable, Achievable, realistic and timely.</a:t>
            </a:r>
            <a:endParaRPr lang="en-GB" altLang="en-US" sz="2500">
              <a:latin typeface="Verdana" charset="0"/>
              <a:ea typeface="MS PGothic" charset="-128"/>
            </a:endParaRPr>
          </a:p>
          <a:p>
            <a:pPr eaLnBrk="1" hangingPunct="1"/>
            <a:r>
              <a:rPr lang="en-GB" altLang="en-US" sz="2000">
                <a:latin typeface="Verdana" charset="0"/>
                <a:ea typeface="MS PGothic" charset="-128"/>
              </a:rPr>
              <a:t>LIST 3 BARRIERS</a:t>
            </a:r>
          </a:p>
          <a:p>
            <a:pPr eaLnBrk="1" hangingPunct="1"/>
            <a:r>
              <a:rPr lang="en-GB" altLang="en-US" sz="2000">
                <a:latin typeface="Verdana" charset="0"/>
                <a:ea typeface="MS PGothic" charset="-128"/>
              </a:rPr>
              <a:t>LIST HOW THEY CAN BE OVERCOME</a:t>
            </a:r>
          </a:p>
          <a:p>
            <a:pPr eaLnBrk="1" hangingPunct="1"/>
            <a:r>
              <a:rPr lang="en-GB" altLang="en-US" sz="2000">
                <a:latin typeface="Verdana" charset="0"/>
                <a:ea typeface="MS PGothic" charset="-128"/>
              </a:rPr>
              <a:t>IDENTIFY 1 BARRIER</a:t>
            </a:r>
          </a:p>
          <a:p>
            <a:pPr eaLnBrk="1" hangingPunct="1"/>
            <a:r>
              <a:rPr lang="en-GB" altLang="en-US" sz="2000">
                <a:latin typeface="Verdana" charset="0"/>
                <a:ea typeface="MS PGothic" charset="-128"/>
              </a:rPr>
              <a:t> WHAT WE CAN DO BY 6 MONTHS TO OVERCOME THIS BARRIERS. BE smart</a:t>
            </a:r>
            <a:endParaRPr lang="en-GB" altLang="en-US" sz="2500" b="1">
              <a:latin typeface="Verdana" charset="0"/>
              <a:ea typeface="MS PGothic" charset="-128"/>
            </a:endParaRPr>
          </a:p>
        </p:txBody>
      </p:sp>
      <p:grpSp>
        <p:nvGrpSpPr>
          <p:cNvPr id="78853" name="Diagram 6"/>
          <p:cNvGrpSpPr>
            <a:grpSpLocks noChangeAspect="1"/>
          </p:cNvGrpSpPr>
          <p:nvPr/>
        </p:nvGrpSpPr>
        <p:grpSpPr bwMode="auto">
          <a:xfrm>
            <a:off x="6616701" y="1790700"/>
            <a:ext cx="3529013" cy="3600450"/>
            <a:chOff x="3208" y="1128"/>
            <a:chExt cx="2223" cy="2268"/>
          </a:xfrm>
        </p:grpSpPr>
        <p:sp>
          <p:nvSpPr>
            <p:cNvPr id="78854" name="AutoShape 5"/>
            <p:cNvSpPr>
              <a:spLocks noChangeAspect="1" noChangeArrowheads="1" noTextEdit="1"/>
            </p:cNvSpPr>
            <p:nvPr/>
          </p:nvSpPr>
          <p:spPr bwMode="auto">
            <a:xfrm>
              <a:off x="3208" y="1128"/>
              <a:ext cx="2223"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55" name="_s1028"/>
            <p:cNvSpPr>
              <a:spLocks noChangeArrowheads="1" noTextEdit="1"/>
            </p:cNvSpPr>
            <p:nvPr/>
          </p:nvSpPr>
          <p:spPr bwMode="auto">
            <a:xfrm>
              <a:off x="3600" y="1317"/>
              <a:ext cx="1438" cy="14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9 w 21600"/>
                <a:gd name="T19" fmla="*/ 3157 h 21600"/>
                <a:gd name="T20" fmla="*/ 18431 w 21600"/>
                <a:gd name="T21" fmla="*/ 1844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78856" name="_s1029"/>
            <p:cNvSpPr>
              <a:spLocks noChangeArrowheads="1" noTextEdit="1"/>
            </p:cNvSpPr>
            <p:nvPr/>
          </p:nvSpPr>
          <p:spPr bwMode="auto">
            <a:xfrm rot="7200000">
              <a:off x="3797" y="1658"/>
              <a:ext cx="1437" cy="14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7 w 21600"/>
                <a:gd name="T19" fmla="*/ 3169 h 21600"/>
                <a:gd name="T20" fmla="*/ 1844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78857" name="_s1030"/>
            <p:cNvSpPr>
              <a:spLocks noChangeArrowheads="1" noTextEdit="1"/>
            </p:cNvSpPr>
            <p:nvPr/>
          </p:nvSpPr>
          <p:spPr bwMode="auto">
            <a:xfrm rot="-7200000">
              <a:off x="3403" y="1658"/>
              <a:ext cx="1437" cy="14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7 w 21600"/>
                <a:gd name="T19" fmla="*/ 3169 h 21600"/>
                <a:gd name="T20" fmla="*/ 1844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78858" name="_s1031"/>
            <p:cNvSpPr>
              <a:spLocks noChangeArrowheads="1"/>
            </p:cNvSpPr>
            <p:nvPr/>
          </p:nvSpPr>
          <p:spPr bwMode="auto">
            <a:xfrm>
              <a:off x="4713" y="1579"/>
              <a:ext cx="57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algn="ctr" eaLnBrk="1" hangingPunct="1">
                <a:spcBef>
                  <a:spcPct val="0"/>
                </a:spcBef>
                <a:spcAft>
                  <a:spcPct val="0"/>
                </a:spcAft>
                <a:buClrTx/>
                <a:buSzTx/>
                <a:buFontTx/>
                <a:buNone/>
              </a:pPr>
              <a:r>
                <a:rPr lang="en-GB" altLang="en-US" sz="1200">
                  <a:solidFill>
                    <a:schemeClr val="tx1"/>
                  </a:solidFill>
                </a:rPr>
                <a:t>Take steps to meet </a:t>
              </a:r>
            </a:p>
            <a:p>
              <a:pPr algn="ctr" eaLnBrk="1" hangingPunct="1">
                <a:spcBef>
                  <a:spcPct val="0"/>
                </a:spcBef>
                <a:spcAft>
                  <a:spcPct val="0"/>
                </a:spcAft>
                <a:buClrTx/>
                <a:buSzTx/>
                <a:buFontTx/>
                <a:buNone/>
              </a:pPr>
              <a:r>
                <a:rPr lang="en-GB" altLang="en-US" sz="1200">
                  <a:solidFill>
                    <a:schemeClr val="tx1"/>
                  </a:solidFill>
                </a:rPr>
                <a:t>the need</a:t>
              </a:r>
            </a:p>
          </p:txBody>
        </p:sp>
        <p:sp>
          <p:nvSpPr>
            <p:cNvPr id="78859" name="_s1032"/>
            <p:cNvSpPr>
              <a:spLocks noChangeArrowheads="1"/>
            </p:cNvSpPr>
            <p:nvPr/>
          </p:nvSpPr>
          <p:spPr bwMode="auto">
            <a:xfrm>
              <a:off x="4032" y="2762"/>
              <a:ext cx="57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algn="ctr" eaLnBrk="1" hangingPunct="1">
                <a:spcBef>
                  <a:spcPct val="0"/>
                </a:spcBef>
                <a:spcAft>
                  <a:spcPct val="0"/>
                </a:spcAft>
                <a:buClrTx/>
                <a:buSzTx/>
                <a:buFontTx/>
                <a:buNone/>
              </a:pPr>
              <a:r>
                <a:rPr lang="en-GB" altLang="en-US" sz="1200">
                  <a:solidFill>
                    <a:schemeClr val="tx1"/>
                  </a:solidFill>
                </a:rPr>
                <a:t>Monitor &amp; evaluate</a:t>
              </a:r>
            </a:p>
            <a:p>
              <a:pPr algn="ctr" eaLnBrk="1" hangingPunct="1">
                <a:spcBef>
                  <a:spcPct val="0"/>
                </a:spcBef>
                <a:spcAft>
                  <a:spcPct val="0"/>
                </a:spcAft>
                <a:buClrTx/>
                <a:buSzTx/>
                <a:buFontTx/>
                <a:buNone/>
              </a:pPr>
              <a:r>
                <a:rPr lang="en-GB" altLang="en-US" sz="1200">
                  <a:solidFill>
                    <a:schemeClr val="tx1"/>
                  </a:solidFill>
                </a:rPr>
                <a:t> the steps</a:t>
              </a:r>
            </a:p>
          </p:txBody>
        </p:sp>
        <p:sp>
          <p:nvSpPr>
            <p:cNvPr id="78860" name="_s1033"/>
            <p:cNvSpPr>
              <a:spLocks noChangeArrowheads="1"/>
            </p:cNvSpPr>
            <p:nvPr/>
          </p:nvSpPr>
          <p:spPr bwMode="auto">
            <a:xfrm>
              <a:off x="3348" y="1580"/>
              <a:ext cx="57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algn="ctr" eaLnBrk="1" hangingPunct="1">
                <a:spcBef>
                  <a:spcPct val="0"/>
                </a:spcBef>
                <a:spcAft>
                  <a:spcPct val="0"/>
                </a:spcAft>
                <a:buClrTx/>
                <a:buSzTx/>
                <a:buFontTx/>
                <a:buNone/>
              </a:pPr>
              <a:r>
                <a:rPr lang="en-GB" altLang="en-US" sz="1200">
                  <a:solidFill>
                    <a:schemeClr val="tx1"/>
                  </a:solidFill>
                </a:rPr>
                <a:t>Review current situation</a:t>
              </a:r>
            </a:p>
            <a:p>
              <a:pPr algn="ctr" eaLnBrk="1" hangingPunct="1">
                <a:spcBef>
                  <a:spcPct val="0"/>
                </a:spcBef>
                <a:spcAft>
                  <a:spcPct val="0"/>
                </a:spcAft>
                <a:buClrTx/>
                <a:buSzTx/>
                <a:buFontTx/>
                <a:buNone/>
              </a:pPr>
              <a:r>
                <a:rPr lang="en-GB" altLang="en-US" sz="1200">
                  <a:solidFill>
                    <a:schemeClr val="tx1"/>
                  </a:solidFill>
                </a:rPr>
                <a:t>Identify the need</a:t>
              </a:r>
            </a:p>
          </p:txBody>
        </p:sp>
      </p:grpSp>
    </p:spTree>
    <p:extLst>
      <p:ext uri="{BB962C8B-B14F-4D97-AF65-F5344CB8AC3E}">
        <p14:creationId xmlns:p14="http://schemas.microsoft.com/office/powerpoint/2010/main" val="177127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3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3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3" end="3"/>
                                            </p:txEl>
                                          </p:spTgt>
                                        </p:tgtEl>
                                        <p:attrNameLst>
                                          <p:attrName>ppt_c</p:attrName>
                                        </p:attrNameLst>
                                      </p:cBhvr>
                                      <p:to>
                                        <a:schemeClr val="bg2"/>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31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4" end="4"/>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31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41315">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ASNA </a:t>
            </a:r>
            <a:endParaRPr lang="en-US" dirty="0"/>
          </a:p>
        </p:txBody>
      </p:sp>
      <p:sp>
        <p:nvSpPr>
          <p:cNvPr id="3" name="Content Placeholder 2"/>
          <p:cNvSpPr>
            <a:spLocks noGrp="1"/>
          </p:cNvSpPr>
          <p:nvPr>
            <p:ph idx="1"/>
          </p:nvPr>
        </p:nvSpPr>
        <p:spPr/>
        <p:txBody>
          <a:bodyPr/>
          <a:lstStyle/>
          <a:p>
            <a:r>
              <a:rPr lang="en-US" dirty="0" smtClean="0"/>
              <a:t>All churches should have a ASNA REP</a:t>
            </a:r>
          </a:p>
          <a:p>
            <a:r>
              <a:rPr lang="en-US" dirty="0" smtClean="0"/>
              <a:t>All church should have a Disability Coordinator</a:t>
            </a:r>
            <a:endParaRPr lang="en-US" dirty="0"/>
          </a:p>
        </p:txBody>
      </p:sp>
    </p:spTree>
    <p:extLst>
      <p:ext uri="{BB962C8B-B14F-4D97-AF65-F5344CB8AC3E}">
        <p14:creationId xmlns:p14="http://schemas.microsoft.com/office/powerpoint/2010/main" val="20664248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74754" name="Rectangle 2"/>
          <p:cNvSpPr>
            <a:spLocks noGrp="1" noChangeArrowheads="1"/>
          </p:cNvSpPr>
          <p:nvPr>
            <p:ph type="title"/>
          </p:nvPr>
        </p:nvSpPr>
        <p:spPr/>
        <p:txBody>
          <a:bodyPr/>
          <a:lstStyle/>
          <a:p>
            <a:pPr algn="ctr" eaLnBrk="1" hangingPunct="1">
              <a:defRPr/>
            </a:pPr>
            <a:r>
              <a:rPr lang="en-GB" sz="3200">
                <a:latin typeface="Arial" charset="0"/>
                <a:ea typeface="MS PGothic" charset="0"/>
              </a:rPr>
              <a:t>The Beatitudes of the Learning Disabled</a:t>
            </a:r>
          </a:p>
        </p:txBody>
      </p:sp>
      <p:sp>
        <p:nvSpPr>
          <p:cNvPr id="79876" name="Rectangle 3"/>
          <p:cNvSpPr>
            <a:spLocks noGrp="1" noChangeArrowheads="1"/>
          </p:cNvSpPr>
          <p:nvPr>
            <p:ph type="body" sz="half" idx="1"/>
          </p:nvPr>
        </p:nvSpPr>
        <p:spPr>
          <a:xfrm>
            <a:off x="2424114" y="1827213"/>
            <a:ext cx="4054475" cy="3617912"/>
          </a:xfrm>
        </p:spPr>
        <p:txBody>
          <a:bodyPr>
            <a:normAutofit fontScale="92500" lnSpcReduction="20000"/>
          </a:bodyPr>
          <a:lstStyle/>
          <a:p>
            <a:pPr eaLnBrk="1" hangingPunct="1">
              <a:lnSpc>
                <a:spcPct val="90000"/>
              </a:lnSpc>
            </a:pPr>
            <a:r>
              <a:rPr lang="en-GB" altLang="en-US">
                <a:latin typeface="Verdana" charset="0"/>
                <a:ea typeface="MS PGothic" charset="-128"/>
              </a:rPr>
              <a:t>Blessed are you who take time to listen to difficult speech, for you help us to know that if we persevere we can be understood.</a:t>
            </a:r>
          </a:p>
          <a:p>
            <a:pPr eaLnBrk="1" hangingPunct="1">
              <a:lnSpc>
                <a:spcPct val="90000"/>
              </a:lnSpc>
            </a:pPr>
            <a:r>
              <a:rPr lang="en-GB" altLang="en-US">
                <a:latin typeface="Verdana" charset="0"/>
                <a:ea typeface="MS PGothic" charset="-128"/>
              </a:rPr>
              <a:t>Blessed are you who walk with us in public places, and ignore the stares of strangers, for  in your companionship we find havens of relaxation.</a:t>
            </a:r>
          </a:p>
        </p:txBody>
      </p:sp>
      <p:pic>
        <p:nvPicPr>
          <p:cNvPr id="79877" name="Picture 4" descr="j028948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727825" y="2679701"/>
            <a:ext cx="3441700" cy="1947863"/>
          </a:xfrm>
        </p:spPr>
      </p:pic>
    </p:spTree>
    <p:extLst>
      <p:ext uri="{BB962C8B-B14F-4D97-AF65-F5344CB8AC3E}">
        <p14:creationId xmlns:p14="http://schemas.microsoft.com/office/powerpoint/2010/main" val="205413260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76802" name="Rectangle 2"/>
          <p:cNvSpPr>
            <a:spLocks noGrp="1" noChangeArrowheads="1"/>
          </p:cNvSpPr>
          <p:nvPr>
            <p:ph type="title"/>
          </p:nvPr>
        </p:nvSpPr>
        <p:spPr/>
        <p:txBody>
          <a:bodyPr/>
          <a:lstStyle/>
          <a:p>
            <a:pPr eaLnBrk="1" hangingPunct="1">
              <a:defRPr/>
            </a:pPr>
            <a:r>
              <a:rPr lang="en-GB">
                <a:latin typeface="Arial" charset="0"/>
                <a:ea typeface="MS PGothic" charset="0"/>
              </a:rPr>
              <a:t>Beatitudes of the learning disabled</a:t>
            </a:r>
          </a:p>
        </p:txBody>
      </p:sp>
      <p:sp>
        <p:nvSpPr>
          <p:cNvPr id="80900" name="Rectangle 3"/>
          <p:cNvSpPr>
            <a:spLocks noGrp="1" noChangeArrowheads="1"/>
          </p:cNvSpPr>
          <p:nvPr>
            <p:ph type="body" sz="half" idx="1"/>
          </p:nvPr>
        </p:nvSpPr>
        <p:spPr>
          <a:xfrm>
            <a:off x="2927350" y="1844676"/>
            <a:ext cx="3994150" cy="3617913"/>
          </a:xfrm>
        </p:spPr>
        <p:txBody>
          <a:bodyPr>
            <a:normAutofit fontScale="92500" lnSpcReduction="10000"/>
          </a:bodyPr>
          <a:lstStyle/>
          <a:p>
            <a:pPr eaLnBrk="1" hangingPunct="1">
              <a:lnSpc>
                <a:spcPct val="90000"/>
              </a:lnSpc>
            </a:pPr>
            <a:r>
              <a:rPr lang="en-GB" altLang="en-US">
                <a:latin typeface="Verdana" charset="0"/>
                <a:ea typeface="MS PGothic" charset="-128"/>
              </a:rPr>
              <a:t>Blessed are you who never bid us to </a:t>
            </a:r>
            <a:r>
              <a:rPr lang="ja-JP" altLang="en-GB">
                <a:latin typeface="Verdana" charset="0"/>
                <a:ea typeface="MS PGothic" charset="-128"/>
              </a:rPr>
              <a:t>‘</a:t>
            </a:r>
            <a:r>
              <a:rPr lang="en-GB" altLang="ja-JP">
                <a:latin typeface="Verdana" charset="0"/>
                <a:ea typeface="MS PGothic" charset="-128"/>
              </a:rPr>
              <a:t>hurry up</a:t>
            </a:r>
            <a:r>
              <a:rPr lang="ja-JP" altLang="en-GB">
                <a:latin typeface="Verdana" charset="0"/>
                <a:ea typeface="MS PGothic" charset="-128"/>
              </a:rPr>
              <a:t>’</a:t>
            </a:r>
            <a:r>
              <a:rPr lang="en-GB" altLang="ja-JP">
                <a:latin typeface="Verdana" charset="0"/>
                <a:ea typeface="MS PGothic" charset="-128"/>
              </a:rPr>
              <a:t> and more blessed are you who do not snatch our task from our hands to do them for us, for often we need time instead of help.</a:t>
            </a:r>
          </a:p>
          <a:p>
            <a:pPr eaLnBrk="1" hangingPunct="1">
              <a:lnSpc>
                <a:spcPct val="90000"/>
              </a:lnSpc>
            </a:pPr>
            <a:r>
              <a:rPr lang="en-GB" altLang="en-US">
                <a:latin typeface="Verdana" charset="0"/>
                <a:ea typeface="MS PGothic" charset="-128"/>
              </a:rPr>
              <a:t>Blessed are you who ask for our help, for our greatest need is to be needed.</a:t>
            </a:r>
          </a:p>
        </p:txBody>
      </p:sp>
      <p:pic>
        <p:nvPicPr>
          <p:cNvPr id="80901" name="Picture 4" descr="j0283626"/>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519989" y="2500314"/>
            <a:ext cx="2033587" cy="1762125"/>
          </a:xfrm>
          <a:noFill/>
        </p:spPr>
      </p:pic>
    </p:spTree>
    <p:extLst>
      <p:ext uri="{BB962C8B-B14F-4D97-AF65-F5344CB8AC3E}">
        <p14:creationId xmlns:p14="http://schemas.microsoft.com/office/powerpoint/2010/main" val="190762912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4"/>
          <p:cNvSpPr>
            <a:spLocks noGrp="1"/>
          </p:cNvSpPr>
          <p:nvPr>
            <p:ph type="ftr" sz="quarter" idx="4294967295"/>
          </p:nvPr>
        </p:nvSpPr>
        <p:spPr bwMode="auto">
          <a:xfrm>
            <a:off x="4648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78850" name="Rectangle 2"/>
          <p:cNvSpPr>
            <a:spLocks noGrp="1" noChangeArrowheads="1"/>
          </p:cNvSpPr>
          <p:nvPr>
            <p:ph type="title"/>
          </p:nvPr>
        </p:nvSpPr>
        <p:spPr/>
        <p:txBody>
          <a:bodyPr/>
          <a:lstStyle/>
          <a:p>
            <a:pPr eaLnBrk="1" hangingPunct="1">
              <a:defRPr/>
            </a:pPr>
            <a:r>
              <a:rPr lang="en-GB">
                <a:latin typeface="Arial" charset="0"/>
                <a:ea typeface="MS PGothic" charset="0"/>
              </a:rPr>
              <a:t>Beatitudes of the learning disabled</a:t>
            </a:r>
          </a:p>
        </p:txBody>
      </p:sp>
      <p:sp>
        <p:nvSpPr>
          <p:cNvPr id="81924" name="Rectangle 3"/>
          <p:cNvSpPr>
            <a:spLocks noGrp="1" noChangeArrowheads="1"/>
          </p:cNvSpPr>
          <p:nvPr>
            <p:ph type="body" idx="4294967295"/>
          </p:nvPr>
        </p:nvSpPr>
        <p:spPr>
          <a:xfrm>
            <a:off x="2927351" y="1844676"/>
            <a:ext cx="7313613" cy="3617913"/>
          </a:xfrm>
        </p:spPr>
        <p:txBody>
          <a:bodyPr/>
          <a:lstStyle/>
          <a:p>
            <a:pPr eaLnBrk="1" hangingPunct="1"/>
            <a:r>
              <a:rPr lang="en-GB" altLang="en-US">
                <a:latin typeface="Verdana" charset="0"/>
                <a:ea typeface="MS PGothic" charset="-128"/>
              </a:rPr>
              <a:t>Blessed are you when, by all ways, you assure us that the things that make us individuals are not our peculiar muscles, nor our wounded nervous systems, nor our difficulties in learning, but the God- given self which no infirmities can confine.</a:t>
            </a:r>
          </a:p>
          <a:p>
            <a:pPr eaLnBrk="1" hangingPunct="1">
              <a:buFont typeface="Wingdings" charset="2"/>
              <a:buNone/>
            </a:pPr>
            <a:endParaRPr lang="en-GB" altLang="en-US">
              <a:latin typeface="Verdana" charset="0"/>
              <a:ea typeface="MS PGothic" charset="-128"/>
            </a:endParaRPr>
          </a:p>
        </p:txBody>
      </p:sp>
    </p:spTree>
    <p:extLst>
      <p:ext uri="{BB962C8B-B14F-4D97-AF65-F5344CB8AC3E}">
        <p14:creationId xmlns:p14="http://schemas.microsoft.com/office/powerpoint/2010/main" val="93825282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80898" name="Rectangle 2"/>
          <p:cNvSpPr>
            <a:spLocks noGrp="1" noChangeArrowheads="1"/>
          </p:cNvSpPr>
          <p:nvPr>
            <p:ph type="title"/>
          </p:nvPr>
        </p:nvSpPr>
        <p:spPr/>
        <p:txBody>
          <a:bodyPr/>
          <a:lstStyle/>
          <a:p>
            <a:pPr eaLnBrk="1" hangingPunct="1">
              <a:defRPr/>
            </a:pPr>
            <a:r>
              <a:rPr lang="en-GB">
                <a:latin typeface="Arial" charset="0"/>
                <a:ea typeface="MS PGothic" charset="0"/>
              </a:rPr>
              <a:t>Beatitudes of the learning disabled</a:t>
            </a:r>
          </a:p>
        </p:txBody>
      </p:sp>
      <p:sp>
        <p:nvSpPr>
          <p:cNvPr id="82948" name="Rectangle 3"/>
          <p:cNvSpPr>
            <a:spLocks noGrp="1" noChangeArrowheads="1"/>
          </p:cNvSpPr>
          <p:nvPr>
            <p:ph type="body" sz="half" idx="2"/>
          </p:nvPr>
        </p:nvSpPr>
        <p:spPr>
          <a:xfrm>
            <a:off x="6024564" y="1628776"/>
            <a:ext cx="4111625" cy="3617913"/>
          </a:xfrm>
        </p:spPr>
        <p:txBody>
          <a:bodyPr>
            <a:normAutofit fontScale="92500" lnSpcReduction="10000"/>
          </a:bodyPr>
          <a:lstStyle/>
          <a:p>
            <a:pPr eaLnBrk="1" hangingPunct="1"/>
            <a:r>
              <a:rPr lang="en-GB" altLang="en-US" sz="2500">
                <a:latin typeface="Verdana" charset="0"/>
                <a:ea typeface="MS PGothic" charset="-128"/>
              </a:rPr>
              <a:t>Rejoice and be exceeding glad, and know that you give us reassurances that could never be spoken in words, for you deal with us as Christ dealt with His children.</a:t>
            </a:r>
          </a:p>
          <a:p>
            <a:pPr eaLnBrk="1" hangingPunct="1"/>
            <a:endParaRPr lang="en-GB" altLang="en-US" sz="2500">
              <a:latin typeface="Verdana" charset="0"/>
              <a:ea typeface="MS PGothic" charset="-128"/>
            </a:endParaRPr>
          </a:p>
          <a:p>
            <a:pPr eaLnBrk="1" hangingPunct="1">
              <a:buFont typeface="Wingdings" charset="2"/>
              <a:buNone/>
            </a:pPr>
            <a:r>
              <a:rPr lang="en-GB" altLang="en-US" sz="2100">
                <a:latin typeface="Verdana" charset="0"/>
                <a:ea typeface="MS PGothic" charset="-128"/>
              </a:rPr>
              <a:t>Author Unknown</a:t>
            </a:r>
          </a:p>
        </p:txBody>
      </p:sp>
      <p:pic>
        <p:nvPicPr>
          <p:cNvPr id="82949" name="Picture 4" descr="j0262689"/>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033713" y="2654300"/>
            <a:ext cx="2519362" cy="1938338"/>
          </a:xfrm>
        </p:spPr>
      </p:pic>
    </p:spTree>
    <p:extLst>
      <p:ext uri="{BB962C8B-B14F-4D97-AF65-F5344CB8AC3E}">
        <p14:creationId xmlns:p14="http://schemas.microsoft.com/office/powerpoint/2010/main" val="186339123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Staff Training: Training the Trainer</a:t>
            </a:r>
            <a:endParaRPr lang="en-US" dirty="0"/>
          </a:p>
        </p:txBody>
      </p:sp>
      <p:sp>
        <p:nvSpPr>
          <p:cNvPr id="3" name="Subtitle 2"/>
          <p:cNvSpPr>
            <a:spLocks noGrp="1"/>
          </p:cNvSpPr>
          <p:nvPr>
            <p:ph type="subTitle" idx="1"/>
          </p:nvPr>
        </p:nvSpPr>
        <p:spPr/>
        <p:txBody>
          <a:bodyPr/>
          <a:lstStyle/>
          <a:p>
            <a:r>
              <a:rPr lang="en-US" dirty="0" smtClean="0"/>
              <a:t>Disability Awareness</a:t>
            </a:r>
            <a:endParaRPr lang="en-US" dirty="0"/>
          </a:p>
        </p:txBody>
      </p:sp>
      <p:pic>
        <p:nvPicPr>
          <p:cNvPr id="4" name="Picture 4" descr="ASNA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6790" y="5787342"/>
            <a:ext cx="2370444" cy="74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C_DM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2609" y="5041778"/>
            <a:ext cx="9921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0px-Seventh-Day_Adventist_Church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285" y="5384801"/>
            <a:ext cx="1341153" cy="12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1960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24578" name="Rectangle 2"/>
          <p:cNvSpPr>
            <a:spLocks noGrp="1" noChangeArrowheads="1"/>
          </p:cNvSpPr>
          <p:nvPr>
            <p:ph type="title"/>
          </p:nvPr>
        </p:nvSpPr>
        <p:spPr/>
        <p:txBody>
          <a:bodyPr/>
          <a:lstStyle/>
          <a:p>
            <a:pPr eaLnBrk="1" hangingPunct="1">
              <a:defRPr/>
            </a:pPr>
            <a:r>
              <a:rPr lang="en-GB">
                <a:latin typeface="Arial" charset="0"/>
                <a:ea typeface="MS PGothic" charset="0"/>
              </a:rPr>
              <a:t>ASNA HISTORY &amp; MISSION</a:t>
            </a:r>
          </a:p>
        </p:txBody>
      </p:sp>
      <p:sp>
        <p:nvSpPr>
          <p:cNvPr id="84996" name="Rectangle 3"/>
          <p:cNvSpPr>
            <a:spLocks noGrp="1" noChangeArrowheads="1"/>
          </p:cNvSpPr>
          <p:nvPr>
            <p:ph type="body" sz="half" idx="1"/>
          </p:nvPr>
        </p:nvSpPr>
        <p:spPr>
          <a:xfrm>
            <a:off x="2894014" y="1827214"/>
            <a:ext cx="3489325" cy="4122737"/>
          </a:xfrm>
        </p:spPr>
        <p:txBody>
          <a:bodyPr/>
          <a:lstStyle/>
          <a:p>
            <a:pPr eaLnBrk="1" hangingPunct="1"/>
            <a:r>
              <a:rPr lang="en-GB" altLang="en-US" sz="2000">
                <a:latin typeface="Verdana" charset="0"/>
                <a:ea typeface="MS PGothic" charset="-128"/>
              </a:rPr>
              <a:t>Personal experience of our son Matthew with a disability.</a:t>
            </a:r>
          </a:p>
          <a:p>
            <a:pPr eaLnBrk="1" hangingPunct="1"/>
            <a:r>
              <a:rPr lang="en-GB" altLang="en-US" sz="2000">
                <a:latin typeface="Verdana" charset="0"/>
                <a:ea typeface="MS PGothic" charset="-128"/>
              </a:rPr>
              <a:t>The need for support, information and sharing of experiences.</a:t>
            </a:r>
          </a:p>
          <a:p>
            <a:pPr eaLnBrk="1" hangingPunct="1"/>
            <a:r>
              <a:rPr lang="en-GB" altLang="en-US" sz="2000">
                <a:latin typeface="Verdana" charset="0"/>
                <a:ea typeface="MS PGothic" charset="-128"/>
              </a:rPr>
              <a:t>Our concern for his future with respect to spiritual, social and physical education</a:t>
            </a:r>
          </a:p>
          <a:p>
            <a:pPr eaLnBrk="1" hangingPunct="1"/>
            <a:endParaRPr lang="en-GB" altLang="en-US" sz="2000">
              <a:latin typeface="Verdana" charset="0"/>
              <a:ea typeface="MS PGothic" charset="-128"/>
            </a:endParaRPr>
          </a:p>
          <a:p>
            <a:pPr eaLnBrk="1" hangingPunct="1"/>
            <a:endParaRPr lang="en-GB" altLang="en-US" sz="2000">
              <a:latin typeface="Verdana" charset="0"/>
              <a:ea typeface="MS PGothic" charset="-128"/>
            </a:endParaRPr>
          </a:p>
          <a:p>
            <a:pPr eaLnBrk="1" hangingPunct="1"/>
            <a:endParaRPr lang="en-GB" altLang="en-US" sz="2000">
              <a:latin typeface="Verdana" charset="0"/>
              <a:ea typeface="MS PGothic" charset="-128"/>
            </a:endParaRPr>
          </a:p>
          <a:p>
            <a:pPr eaLnBrk="1" hangingPunct="1"/>
            <a:endParaRPr lang="en-GB" altLang="en-US" sz="2000">
              <a:latin typeface="Verdana" charset="0"/>
              <a:ea typeface="MS PGothic" charset="-128"/>
            </a:endParaRPr>
          </a:p>
        </p:txBody>
      </p:sp>
      <p:pic>
        <p:nvPicPr>
          <p:cNvPr id="84997" name="Picture 5" descr="from camera 2008 May 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2133600"/>
            <a:ext cx="36512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3867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26626" name="Rectangle 2"/>
          <p:cNvSpPr>
            <a:spLocks noGrp="1" noChangeArrowheads="1"/>
          </p:cNvSpPr>
          <p:nvPr>
            <p:ph type="title"/>
          </p:nvPr>
        </p:nvSpPr>
        <p:spPr/>
        <p:txBody>
          <a:bodyPr/>
          <a:lstStyle/>
          <a:p>
            <a:pPr eaLnBrk="1" hangingPunct="1">
              <a:defRPr/>
            </a:pPr>
            <a:r>
              <a:rPr lang="en-GB">
                <a:latin typeface="Arial" charset="0"/>
                <a:ea typeface="MS PGothic" charset="0"/>
              </a:rPr>
              <a:t>ABOUT ASNA</a:t>
            </a:r>
          </a:p>
        </p:txBody>
      </p:sp>
      <p:sp>
        <p:nvSpPr>
          <p:cNvPr id="86020" name="Rectangle 3"/>
          <p:cNvSpPr>
            <a:spLocks noGrp="1" noChangeArrowheads="1"/>
          </p:cNvSpPr>
          <p:nvPr>
            <p:ph type="body" sz="half" idx="1"/>
          </p:nvPr>
        </p:nvSpPr>
        <p:spPr>
          <a:xfrm>
            <a:off x="2855913" y="1844675"/>
            <a:ext cx="3816350" cy="4248150"/>
          </a:xfrm>
        </p:spPr>
        <p:txBody>
          <a:bodyPr>
            <a:normAutofit lnSpcReduction="10000"/>
          </a:bodyPr>
          <a:lstStyle/>
          <a:p>
            <a:pPr eaLnBrk="1" hangingPunct="1"/>
            <a:r>
              <a:rPr lang="en-GB" altLang="en-US" sz="2100">
                <a:latin typeface="Verdana" charset="0"/>
                <a:ea typeface="MS PGothic" charset="-128"/>
              </a:rPr>
              <a:t>Launched 2001</a:t>
            </a:r>
          </a:p>
          <a:p>
            <a:pPr eaLnBrk="1" hangingPunct="1"/>
            <a:r>
              <a:rPr lang="en-GB" altLang="en-US" sz="2100">
                <a:latin typeface="Verdana" charset="0"/>
                <a:ea typeface="MS PGothic" charset="-128"/>
              </a:rPr>
              <a:t>Mission: To support people living with special needs and disabilities</a:t>
            </a:r>
          </a:p>
          <a:p>
            <a:pPr eaLnBrk="1" hangingPunct="1"/>
            <a:r>
              <a:rPr lang="en-GB" altLang="en-US" sz="2100">
                <a:latin typeface="Verdana" charset="0"/>
                <a:ea typeface="MS PGothic" charset="-128"/>
              </a:rPr>
              <a:t>Managed and supported by volunteers</a:t>
            </a:r>
          </a:p>
          <a:p>
            <a:pPr eaLnBrk="1" hangingPunct="1"/>
            <a:r>
              <a:rPr lang="en-GB" altLang="en-US" sz="2100">
                <a:latin typeface="Verdana" charset="0"/>
                <a:ea typeface="MS PGothic" charset="-128"/>
              </a:rPr>
              <a:t>2003 became a registered charity</a:t>
            </a:r>
          </a:p>
          <a:p>
            <a:pPr eaLnBrk="1" hangingPunct="1"/>
            <a:r>
              <a:rPr lang="en-GB" altLang="en-US" sz="2100">
                <a:latin typeface="Verdana" charset="0"/>
                <a:ea typeface="MS PGothic" charset="-128"/>
              </a:rPr>
              <a:t>Just over 700 contacts and over 300 members &amp; supporters</a:t>
            </a:r>
          </a:p>
          <a:p>
            <a:pPr eaLnBrk="1" hangingPunct="1"/>
            <a:endParaRPr lang="en-GB" altLang="en-US" sz="2100">
              <a:latin typeface="Verdana" charset="0"/>
              <a:ea typeface="MS PGothic" charset="-128"/>
            </a:endParaRPr>
          </a:p>
        </p:txBody>
      </p:sp>
      <p:pic>
        <p:nvPicPr>
          <p:cNvPr id="86021" name="Picture 4" descr="DSCN0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2276476"/>
            <a:ext cx="35528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6515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28674" name="Rectangle 2"/>
          <p:cNvSpPr>
            <a:spLocks noGrp="1" noChangeArrowheads="1"/>
          </p:cNvSpPr>
          <p:nvPr>
            <p:ph type="title"/>
          </p:nvPr>
        </p:nvSpPr>
        <p:spPr/>
        <p:txBody>
          <a:bodyPr/>
          <a:lstStyle/>
          <a:p>
            <a:pPr eaLnBrk="1" hangingPunct="1">
              <a:defRPr/>
            </a:pPr>
            <a:r>
              <a:rPr lang="en-GB">
                <a:latin typeface="Arial" charset="0"/>
                <a:ea typeface="MS PGothic" charset="0"/>
              </a:rPr>
              <a:t> ABOUT ASNA  - We provide….</a:t>
            </a:r>
          </a:p>
        </p:txBody>
      </p:sp>
      <p:sp>
        <p:nvSpPr>
          <p:cNvPr id="87044" name="Rectangle 3"/>
          <p:cNvSpPr>
            <a:spLocks noGrp="1" noChangeArrowheads="1"/>
          </p:cNvSpPr>
          <p:nvPr>
            <p:ph type="body" sz="half" idx="1"/>
          </p:nvPr>
        </p:nvSpPr>
        <p:spPr>
          <a:xfrm>
            <a:off x="2927351" y="1844676"/>
            <a:ext cx="3579813" cy="3617913"/>
          </a:xfrm>
        </p:spPr>
        <p:txBody>
          <a:bodyPr/>
          <a:lstStyle/>
          <a:p>
            <a:pPr eaLnBrk="1" hangingPunct="1"/>
            <a:r>
              <a:rPr lang="en-GB" altLang="en-US" sz="2100">
                <a:solidFill>
                  <a:srgbClr val="D60093"/>
                </a:solidFill>
                <a:latin typeface="Verdana" charset="0"/>
                <a:ea typeface="MS PGothic" charset="-128"/>
              </a:rPr>
              <a:t>R</a:t>
            </a:r>
            <a:r>
              <a:rPr lang="en-GB" altLang="en-US" sz="2100">
                <a:latin typeface="Verdana" charset="0"/>
                <a:ea typeface="MS PGothic" charset="-128"/>
              </a:rPr>
              <a:t>esources – literature, personnel – volunteers, information, advice, advocacy, sign posting</a:t>
            </a:r>
          </a:p>
          <a:p>
            <a:pPr eaLnBrk="1" hangingPunct="1"/>
            <a:r>
              <a:rPr lang="en-GB" altLang="en-US" sz="2100">
                <a:solidFill>
                  <a:srgbClr val="D60093"/>
                </a:solidFill>
                <a:latin typeface="Verdana" charset="0"/>
                <a:ea typeface="MS PGothic" charset="-128"/>
              </a:rPr>
              <a:t>E</a:t>
            </a:r>
            <a:r>
              <a:rPr lang="en-GB" altLang="en-US" sz="2100">
                <a:latin typeface="Verdana" charset="0"/>
                <a:ea typeface="MS PGothic" charset="-128"/>
              </a:rPr>
              <a:t>ducation and training awareness programmes, workshops, seminars</a:t>
            </a:r>
          </a:p>
        </p:txBody>
      </p:sp>
      <p:pic>
        <p:nvPicPr>
          <p:cNvPr id="87045" name="Picture 4" descr="DSCN127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294563" y="3729038"/>
            <a:ext cx="2311400" cy="1733550"/>
          </a:xfrm>
          <a:noFill/>
        </p:spPr>
      </p:pic>
      <p:pic>
        <p:nvPicPr>
          <p:cNvPr id="87046" name="Picture 5" descr="collection 241"/>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296151" y="1844676"/>
            <a:ext cx="2308225" cy="1731963"/>
          </a:xfrm>
          <a:noFill/>
        </p:spPr>
      </p:pic>
    </p:spTree>
    <p:extLst>
      <p:ext uri="{BB962C8B-B14F-4D97-AF65-F5344CB8AC3E}">
        <p14:creationId xmlns:p14="http://schemas.microsoft.com/office/powerpoint/2010/main" val="6868379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30722" name="Rectangle 2"/>
          <p:cNvSpPr>
            <a:spLocks noGrp="1" noChangeArrowheads="1"/>
          </p:cNvSpPr>
          <p:nvPr>
            <p:ph type="title"/>
          </p:nvPr>
        </p:nvSpPr>
        <p:spPr/>
        <p:txBody>
          <a:bodyPr/>
          <a:lstStyle/>
          <a:p>
            <a:pPr eaLnBrk="1" hangingPunct="1">
              <a:defRPr/>
            </a:pPr>
            <a:r>
              <a:rPr lang="en-GB">
                <a:latin typeface="Arial" charset="0"/>
                <a:ea typeface="MS PGothic" charset="0"/>
              </a:rPr>
              <a:t>ASNA  - Objectives</a:t>
            </a:r>
          </a:p>
        </p:txBody>
      </p:sp>
      <p:sp>
        <p:nvSpPr>
          <p:cNvPr id="88068" name="Rectangle 3"/>
          <p:cNvSpPr>
            <a:spLocks noGrp="1" noChangeArrowheads="1"/>
          </p:cNvSpPr>
          <p:nvPr>
            <p:ph type="body" sz="half" idx="1"/>
          </p:nvPr>
        </p:nvSpPr>
        <p:spPr>
          <a:xfrm>
            <a:off x="2927351" y="1844676"/>
            <a:ext cx="3579813" cy="3617913"/>
          </a:xfrm>
        </p:spPr>
        <p:txBody>
          <a:bodyPr/>
          <a:lstStyle/>
          <a:p>
            <a:pPr eaLnBrk="1" hangingPunct="1"/>
            <a:r>
              <a:rPr lang="en-GB" altLang="en-US" sz="2100">
                <a:solidFill>
                  <a:srgbClr val="D60093"/>
                </a:solidFill>
                <a:latin typeface="Verdana" charset="0"/>
                <a:ea typeface="MS PGothic" charset="-128"/>
              </a:rPr>
              <a:t>S</a:t>
            </a:r>
            <a:r>
              <a:rPr lang="en-GB" altLang="en-US" sz="2100">
                <a:latin typeface="Verdana" charset="0"/>
                <a:ea typeface="MS PGothic" charset="-128"/>
              </a:rPr>
              <a:t>uppor</a:t>
            </a:r>
            <a:r>
              <a:rPr lang="en-GB" altLang="en-US" sz="2100">
                <a:solidFill>
                  <a:srgbClr val="D60093"/>
                </a:solidFill>
                <a:latin typeface="Verdana" charset="0"/>
                <a:ea typeface="MS PGothic" charset="-128"/>
              </a:rPr>
              <a:t>t</a:t>
            </a:r>
            <a:r>
              <a:rPr lang="en-GB" altLang="en-US" sz="2100">
                <a:latin typeface="Verdana" charset="0"/>
                <a:ea typeface="MS PGothic" charset="-128"/>
              </a:rPr>
              <a:t> – Carers weekend, Respite weekends, Family fun days, Young carers project, telephone support, group support, spiritual support for people with special needs and their families</a:t>
            </a:r>
          </a:p>
          <a:p>
            <a:pPr eaLnBrk="1" hangingPunct="1"/>
            <a:endParaRPr lang="en-GB" altLang="en-US" sz="2100">
              <a:latin typeface="Verdana" charset="0"/>
              <a:ea typeface="MS PGothic" charset="-128"/>
            </a:endParaRPr>
          </a:p>
        </p:txBody>
      </p:sp>
      <p:pic>
        <p:nvPicPr>
          <p:cNvPr id="88069" name="Picture 4" descr="DSCN095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959600" y="1627188"/>
            <a:ext cx="2597150" cy="1949450"/>
          </a:xfrm>
          <a:noFill/>
        </p:spPr>
      </p:pic>
      <p:pic>
        <p:nvPicPr>
          <p:cNvPr id="88070" name="Picture 5" descr="collection 20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75501" y="3716338"/>
            <a:ext cx="2384425" cy="1789112"/>
          </a:xfrm>
          <a:noFill/>
        </p:spPr>
      </p:pic>
    </p:spTree>
    <p:extLst>
      <p:ext uri="{BB962C8B-B14F-4D97-AF65-F5344CB8AC3E}">
        <p14:creationId xmlns:p14="http://schemas.microsoft.com/office/powerpoint/2010/main" val="1902155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defRPr/>
            </a:pPr>
            <a:r>
              <a:rPr lang="en-GB">
                <a:latin typeface="Arial" charset="0"/>
                <a:ea typeface="MS PGothic" charset="0"/>
              </a:rPr>
              <a:t>ABOUT ASNA</a:t>
            </a:r>
          </a:p>
        </p:txBody>
      </p:sp>
      <p:sp>
        <p:nvSpPr>
          <p:cNvPr id="89091" name="Rectangle 3"/>
          <p:cNvSpPr>
            <a:spLocks noGrp="1" noChangeArrowheads="1"/>
          </p:cNvSpPr>
          <p:nvPr>
            <p:ph type="body" sz="half" idx="1"/>
          </p:nvPr>
        </p:nvSpPr>
        <p:spPr>
          <a:xfrm>
            <a:off x="2894013" y="1827213"/>
            <a:ext cx="3579812" cy="4265612"/>
          </a:xfrm>
        </p:spPr>
        <p:txBody>
          <a:bodyPr/>
          <a:lstStyle/>
          <a:p>
            <a:pPr eaLnBrk="1" hangingPunct="1"/>
            <a:r>
              <a:rPr lang="en-GB" altLang="en-US">
                <a:latin typeface="Verdana" charset="0"/>
                <a:ea typeface="MS PGothic" charset="-128"/>
              </a:rPr>
              <a:t>Financially supported by donations, grants from SEC, Four Acre Trust, ADRA, AREA 5 and some churches, BUC partnership.</a:t>
            </a:r>
          </a:p>
          <a:p>
            <a:pPr eaLnBrk="1" hangingPunct="1"/>
            <a:r>
              <a:rPr lang="en-GB" altLang="en-US">
                <a:latin typeface="Verdana" charset="0"/>
                <a:ea typeface="MS PGothic" charset="-128"/>
              </a:rPr>
              <a:t>Membership subscriptions and donations.</a:t>
            </a:r>
          </a:p>
        </p:txBody>
      </p:sp>
      <p:sp>
        <p:nvSpPr>
          <p:cNvPr id="8909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pic>
        <p:nvPicPr>
          <p:cNvPr id="89093" name="Picture 4" descr="ASNApics05 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2492376"/>
            <a:ext cx="2233613"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839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people manage ASNA</a:t>
            </a:r>
            <a:endParaRPr lang="en-US" dirty="0"/>
          </a:p>
        </p:txBody>
      </p:sp>
      <p:sp>
        <p:nvSpPr>
          <p:cNvPr id="3" name="Content Placeholder 2"/>
          <p:cNvSpPr>
            <a:spLocks noGrp="1"/>
          </p:cNvSpPr>
          <p:nvPr>
            <p:ph idx="1"/>
          </p:nvPr>
        </p:nvSpPr>
        <p:spPr/>
        <p:txBody>
          <a:bodyPr/>
          <a:lstStyle/>
          <a:p>
            <a:r>
              <a:rPr lang="en-US" dirty="0" smtClean="0"/>
              <a:t>20</a:t>
            </a:r>
          </a:p>
          <a:p>
            <a:r>
              <a:rPr lang="en-US" dirty="0"/>
              <a:t>9</a:t>
            </a:r>
          </a:p>
        </p:txBody>
      </p:sp>
    </p:spTree>
    <p:extLst>
      <p:ext uri="{BB962C8B-B14F-4D97-AF65-F5344CB8AC3E}">
        <p14:creationId xmlns:p14="http://schemas.microsoft.com/office/powerpoint/2010/main" val="246055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defRPr/>
            </a:pPr>
            <a:r>
              <a:rPr lang="en-GB" dirty="0">
                <a:latin typeface="Arial" charset="0"/>
                <a:ea typeface="MS PGothic" charset="0"/>
              </a:rPr>
              <a:t>What has been the </a:t>
            </a:r>
            <a:r>
              <a:rPr lang="en-GB" dirty="0" smtClean="0">
                <a:latin typeface="Arial" charset="0"/>
                <a:ea typeface="MS PGothic" charset="0"/>
              </a:rPr>
              <a:t>impact?</a:t>
            </a:r>
            <a:endParaRPr lang="en-GB" dirty="0">
              <a:latin typeface="Arial" charset="0"/>
              <a:ea typeface="MS PGothic" charset="0"/>
            </a:endParaRPr>
          </a:p>
        </p:txBody>
      </p:sp>
      <p:sp>
        <p:nvSpPr>
          <p:cNvPr id="90115" name="Content Placeholder 2"/>
          <p:cNvSpPr>
            <a:spLocks noGrp="1"/>
          </p:cNvSpPr>
          <p:nvPr>
            <p:ph sz="half" idx="4294967295"/>
          </p:nvPr>
        </p:nvSpPr>
        <p:spPr>
          <a:xfrm>
            <a:off x="2894013" y="1827214"/>
            <a:ext cx="3579812" cy="4351337"/>
          </a:xfrm>
        </p:spPr>
        <p:txBody>
          <a:bodyPr/>
          <a:lstStyle/>
          <a:p>
            <a:r>
              <a:rPr lang="en-GB" altLang="en-US">
                <a:latin typeface="Verdana" charset="0"/>
                <a:ea typeface="MS PGothic" charset="-128"/>
              </a:rPr>
              <a:t>People with disabilities and families are not alone.</a:t>
            </a:r>
          </a:p>
          <a:p>
            <a:r>
              <a:rPr lang="en-GB" altLang="en-US">
                <a:latin typeface="Verdana" charset="0"/>
                <a:ea typeface="MS PGothic" charset="-128"/>
              </a:rPr>
              <a:t>Members feel more understood</a:t>
            </a:r>
          </a:p>
          <a:p>
            <a:r>
              <a:rPr lang="en-GB" altLang="en-US">
                <a:latin typeface="Verdana" charset="0"/>
                <a:ea typeface="MS PGothic" charset="-128"/>
              </a:rPr>
              <a:t>Policy changes in BUC /SEC</a:t>
            </a:r>
          </a:p>
        </p:txBody>
      </p:sp>
      <p:pic>
        <p:nvPicPr>
          <p:cNvPr id="9011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996714" y="2931212"/>
            <a:ext cx="3581400" cy="2387600"/>
          </a:xfrm>
        </p:spPr>
      </p:pic>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spTree>
    <p:extLst>
      <p:ext uri="{BB962C8B-B14F-4D97-AF65-F5344CB8AC3E}">
        <p14:creationId xmlns:p14="http://schemas.microsoft.com/office/powerpoint/2010/main" val="452392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defRPr/>
            </a:pPr>
            <a:r>
              <a:rPr lang="en-GB" dirty="0">
                <a:latin typeface="Arial" charset="0"/>
                <a:ea typeface="MS PGothic" charset="0"/>
              </a:rPr>
              <a:t>I</a:t>
            </a:r>
            <a:r>
              <a:rPr lang="en-GB" dirty="0" smtClean="0">
                <a:latin typeface="Arial" charset="0"/>
                <a:ea typeface="MS PGothic" charset="0"/>
              </a:rPr>
              <a:t>mpact</a:t>
            </a:r>
            <a:r>
              <a:rPr lang="en-GB" dirty="0">
                <a:latin typeface="Arial" charset="0"/>
                <a:ea typeface="MS PGothic" charset="0"/>
              </a:rPr>
              <a:t>?</a:t>
            </a:r>
            <a:br>
              <a:rPr lang="en-GB" dirty="0">
                <a:latin typeface="Arial" charset="0"/>
                <a:ea typeface="MS PGothic" charset="0"/>
              </a:rPr>
            </a:br>
            <a:r>
              <a:rPr lang="en-GB" dirty="0">
                <a:latin typeface="Arial" charset="0"/>
                <a:ea typeface="MS PGothic" charset="0"/>
              </a:rPr>
              <a:t>Connecting people: Changing lives</a:t>
            </a:r>
          </a:p>
        </p:txBody>
      </p:sp>
      <p:sp>
        <p:nvSpPr>
          <p:cNvPr id="91139" name="Content Placeholder 2"/>
          <p:cNvSpPr>
            <a:spLocks noGrp="1"/>
          </p:cNvSpPr>
          <p:nvPr>
            <p:ph sz="half" idx="4294967295"/>
          </p:nvPr>
        </p:nvSpPr>
        <p:spPr>
          <a:xfrm>
            <a:off x="2894013" y="2335427"/>
            <a:ext cx="3579812" cy="3511336"/>
          </a:xfrm>
        </p:spPr>
        <p:txBody>
          <a:bodyPr/>
          <a:lstStyle/>
          <a:p>
            <a:r>
              <a:rPr lang="en-GB" altLang="en-US" dirty="0">
                <a:latin typeface="Verdana" charset="0"/>
                <a:ea typeface="MS PGothic" charset="-128"/>
              </a:rPr>
              <a:t>Connections –</a:t>
            </a:r>
          </a:p>
          <a:p>
            <a:pPr lvl="1"/>
            <a:r>
              <a:rPr lang="en-GB" altLang="en-US" dirty="0">
                <a:latin typeface="Verdana" charset="0"/>
                <a:ea typeface="MS PGothic" charset="-128"/>
              </a:rPr>
              <a:t>Reduced isolation</a:t>
            </a:r>
          </a:p>
          <a:p>
            <a:pPr lvl="1"/>
            <a:r>
              <a:rPr lang="en-GB" altLang="en-US" dirty="0">
                <a:latin typeface="Verdana" charset="0"/>
                <a:ea typeface="MS PGothic" charset="-128"/>
              </a:rPr>
              <a:t>Empowered </a:t>
            </a:r>
          </a:p>
          <a:p>
            <a:pPr lvl="1"/>
            <a:r>
              <a:rPr lang="en-GB" altLang="en-US" dirty="0">
                <a:latin typeface="Verdana" charset="0"/>
                <a:ea typeface="MS PGothic" charset="-128"/>
              </a:rPr>
              <a:t>Enabled</a:t>
            </a:r>
          </a:p>
          <a:p>
            <a:pPr lvl="1"/>
            <a:r>
              <a:rPr lang="en-GB" altLang="en-US" dirty="0">
                <a:latin typeface="Verdana" charset="0"/>
                <a:ea typeface="MS PGothic" charset="-128"/>
              </a:rPr>
              <a:t>Understanding</a:t>
            </a:r>
          </a:p>
          <a:p>
            <a:pPr lvl="1"/>
            <a:r>
              <a:rPr lang="en-GB" altLang="en-US" dirty="0">
                <a:latin typeface="Verdana" charset="0"/>
                <a:ea typeface="MS PGothic" charset="-128"/>
              </a:rPr>
              <a:t>Improved access to the gospel</a:t>
            </a:r>
          </a:p>
          <a:p>
            <a:pPr lvl="1"/>
            <a:endParaRPr lang="en-GB" altLang="en-US" dirty="0">
              <a:latin typeface="Verdana" charset="0"/>
              <a:ea typeface="MS PGothic" charset="-128"/>
            </a:endParaRPr>
          </a:p>
        </p:txBody>
      </p:sp>
      <p:pic>
        <p:nvPicPr>
          <p:cNvPr id="91140"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108139" y="3459163"/>
            <a:ext cx="3581400" cy="2387600"/>
          </a:xfrm>
        </p:spPr>
      </p:pic>
      <p:sp>
        <p:nvSpPr>
          <p:cNvPr id="4" name="Footer Placeholder 3"/>
          <p:cNvSpPr>
            <a:spLocks noGrp="1"/>
          </p:cNvSpPr>
          <p:nvPr>
            <p:ph type="ftr" sz="quarter" idx="4294967295"/>
          </p:nvPr>
        </p:nvSpPr>
        <p:spPr>
          <a:xfrm>
            <a:off x="4648200" y="6248400"/>
            <a:ext cx="2895600" cy="457200"/>
          </a:xfrm>
          <a:prstGeom prst="rect">
            <a:avLst/>
          </a:prstGeom>
        </p:spPr>
        <p:txBody>
          <a:bodyPr/>
          <a:lstStyle/>
          <a:p>
            <a:pPr>
              <a:defRPr/>
            </a:pPr>
            <a:r>
              <a:rPr lang="en-GB" smtClean="0"/>
              <a:t>Reg.charity number 1100447</a:t>
            </a:r>
            <a:endParaRPr lang="en-GB"/>
          </a:p>
        </p:txBody>
      </p:sp>
    </p:spTree>
    <p:extLst>
      <p:ext uri="{BB962C8B-B14F-4D97-AF65-F5344CB8AC3E}">
        <p14:creationId xmlns:p14="http://schemas.microsoft.com/office/powerpoint/2010/main" val="12756792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9"/>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spcAft>
                <a:spcPts val="300"/>
              </a:spcAft>
              <a:buClr>
                <a:srgbClr val="C3260C"/>
              </a:buClr>
              <a:buSzPct val="130000"/>
              <a:buFont typeface="Georgia" charset="0"/>
              <a:buChar char="*"/>
              <a:defRPr sz="2200">
                <a:solidFill>
                  <a:srgbClr val="404040"/>
                </a:solidFill>
                <a:latin typeface="Trebuchet MS" charset="0"/>
                <a:ea typeface="MS PGothic" charset="-128"/>
              </a:defRPr>
            </a:lvl1pPr>
            <a:lvl2pPr marL="742950" indent="-285750" eaLnBrk="0" hangingPunct="0">
              <a:spcBef>
                <a:spcPct val="20000"/>
              </a:spcBef>
              <a:spcAft>
                <a:spcPts val="300"/>
              </a:spcAft>
              <a:buClr>
                <a:srgbClr val="C3260C"/>
              </a:buClr>
              <a:buSzPct val="130000"/>
              <a:buFont typeface="Georgia" charset="0"/>
              <a:buChar char="*"/>
              <a:defRPr sz="2000">
                <a:solidFill>
                  <a:srgbClr val="404040"/>
                </a:solidFill>
                <a:latin typeface="Trebuchet MS" charset="0"/>
                <a:ea typeface="MS PGothic" charset="-128"/>
              </a:defRPr>
            </a:lvl2pPr>
            <a:lvl3pPr marL="1143000" indent="-228600" eaLnBrk="0" hangingPunct="0">
              <a:spcBef>
                <a:spcPct val="20000"/>
              </a:spcBef>
              <a:spcAft>
                <a:spcPts val="300"/>
              </a:spcAft>
              <a:buClr>
                <a:srgbClr val="C3260C"/>
              </a:buClr>
              <a:buSzPct val="130000"/>
              <a:buFont typeface="Georgia" charset="0"/>
              <a:buChar char="*"/>
              <a:defRPr>
                <a:solidFill>
                  <a:srgbClr val="404040"/>
                </a:solidFill>
                <a:latin typeface="Trebuchet MS" charset="0"/>
                <a:ea typeface="MS PGothic" charset="-128"/>
              </a:defRPr>
            </a:lvl3pPr>
            <a:lvl4pPr marL="1600200" indent="-228600" eaLnBrk="0" hangingPunct="0">
              <a:spcBef>
                <a:spcPct val="20000"/>
              </a:spcBef>
              <a:spcAft>
                <a:spcPts val="300"/>
              </a:spcAft>
              <a:buClr>
                <a:srgbClr val="C3260C"/>
              </a:buClr>
              <a:buSzPct val="130000"/>
              <a:buFont typeface="Georgia" charset="0"/>
              <a:buChar char="*"/>
              <a:defRPr sz="1600">
                <a:solidFill>
                  <a:srgbClr val="404040"/>
                </a:solidFill>
                <a:latin typeface="Trebuchet MS" charset="0"/>
                <a:ea typeface="MS PGothic" charset="-128"/>
              </a:defRPr>
            </a:lvl4pPr>
            <a:lvl5pPr marL="2057400" indent="-228600" eaLnBrk="0"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5pPr>
            <a:lvl6pPr marL="25146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6pPr>
            <a:lvl7pPr marL="29718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7pPr>
            <a:lvl8pPr marL="34290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8pPr>
            <a:lvl9pPr marL="3886200" indent="-228600" eaLnBrk="0" fontAlgn="base" hangingPunct="0">
              <a:spcBef>
                <a:spcPct val="20000"/>
              </a:spcBef>
              <a:spcAft>
                <a:spcPts val="300"/>
              </a:spcAft>
              <a:buClr>
                <a:srgbClr val="C3260C"/>
              </a:buClr>
              <a:buSzPct val="130000"/>
              <a:buFont typeface="Georgia" charset="0"/>
              <a:buChar char="*"/>
              <a:defRPr sz="1400">
                <a:solidFill>
                  <a:srgbClr val="404040"/>
                </a:solidFill>
                <a:latin typeface="Trebuchet MS" charset="0"/>
                <a:ea typeface="MS PGothic" charset="-128"/>
              </a:defRPr>
            </a:lvl9pPr>
          </a:lstStyle>
          <a:p>
            <a:pPr eaLnBrk="1" fontAlgn="base" hangingPunct="1">
              <a:spcBef>
                <a:spcPct val="0"/>
              </a:spcBef>
              <a:spcAft>
                <a:spcPct val="0"/>
              </a:spcAft>
              <a:buClrTx/>
              <a:buSzTx/>
              <a:buFontTx/>
              <a:buNone/>
            </a:pPr>
            <a:r>
              <a:rPr lang="en-GB" altLang="en-US" sz="1200">
                <a:solidFill>
                  <a:schemeClr val="tx1"/>
                </a:solidFill>
                <a:latin typeface="Verdana" charset="0"/>
              </a:rPr>
              <a:t>Reg.charity number 1100447</a:t>
            </a:r>
          </a:p>
        </p:txBody>
      </p:sp>
      <p:sp>
        <p:nvSpPr>
          <p:cNvPr id="39938" name="Rectangle 3"/>
          <p:cNvSpPr>
            <a:spLocks noGrp="1" noChangeArrowheads="1"/>
          </p:cNvSpPr>
          <p:nvPr>
            <p:ph type="subTitle" idx="1"/>
          </p:nvPr>
        </p:nvSpPr>
        <p:spPr>
          <a:xfrm>
            <a:off x="2895600" y="2420938"/>
            <a:ext cx="6400800" cy="3384550"/>
          </a:xfrm>
        </p:spPr>
        <p:txBody>
          <a:bodyPr>
            <a:normAutofit fontScale="92500"/>
          </a:bodyPr>
          <a:lstStyle/>
          <a:p>
            <a:pPr eaLnBrk="1" hangingPunct="1">
              <a:lnSpc>
                <a:spcPct val="80000"/>
              </a:lnSpc>
              <a:buFont typeface="Wingdings" charset="0"/>
              <a:buNone/>
              <a:defRPr/>
            </a:pPr>
            <a:r>
              <a:rPr lang="en-GB">
                <a:latin typeface="Verdana" charset="0"/>
                <a:ea typeface="MS PGothic" charset="0"/>
              </a:rPr>
              <a:t>For General Information or to  join ASNA contact :</a:t>
            </a:r>
          </a:p>
          <a:p>
            <a:pPr eaLnBrk="1" hangingPunct="1">
              <a:lnSpc>
                <a:spcPct val="80000"/>
              </a:lnSpc>
              <a:buFont typeface="Wingdings" charset="0"/>
              <a:buNone/>
              <a:defRPr/>
            </a:pPr>
            <a:r>
              <a:rPr lang="en-GB">
                <a:latin typeface="Verdana" charset="0"/>
                <a:ea typeface="MS PGothic" charset="0"/>
              </a:rPr>
              <a:t>Sophia Nicholls (ASNA Trustee / Hon. Sec.) on 01491 821103 or 01491 821104 or</a:t>
            </a:r>
          </a:p>
          <a:p>
            <a:pPr eaLnBrk="1" hangingPunct="1">
              <a:lnSpc>
                <a:spcPct val="80000"/>
              </a:lnSpc>
              <a:buFont typeface="Wingdings" charset="0"/>
              <a:buNone/>
              <a:defRPr/>
            </a:pPr>
            <a:r>
              <a:rPr lang="en-GB">
                <a:latin typeface="Verdana" charset="0"/>
                <a:ea typeface="MS PGothic" charset="0"/>
              </a:rPr>
              <a:t>Helen Batten (ASNA administrator) on </a:t>
            </a:r>
          </a:p>
          <a:p>
            <a:pPr eaLnBrk="1" hangingPunct="1">
              <a:lnSpc>
                <a:spcPct val="80000"/>
              </a:lnSpc>
              <a:buFont typeface="Wingdings" charset="0"/>
              <a:buNone/>
              <a:defRPr/>
            </a:pPr>
            <a:r>
              <a:rPr lang="en-GB">
                <a:latin typeface="Verdana" charset="0"/>
                <a:ea typeface="MS PGothic" charset="0"/>
              </a:rPr>
              <a:t>01491 821103</a:t>
            </a:r>
          </a:p>
          <a:p>
            <a:pPr eaLnBrk="1" hangingPunct="1">
              <a:lnSpc>
                <a:spcPct val="80000"/>
              </a:lnSpc>
              <a:buFont typeface="Wingdings" charset="0"/>
              <a:buNone/>
              <a:defRPr/>
            </a:pPr>
            <a:r>
              <a:rPr lang="en-GB" b="1">
                <a:latin typeface="Verdana" charset="0"/>
                <a:ea typeface="MS PGothic" charset="0"/>
              </a:rPr>
              <a:t>Email</a:t>
            </a:r>
            <a:r>
              <a:rPr lang="en-GB">
                <a:latin typeface="Verdana" charset="0"/>
                <a:ea typeface="MS PGothic" charset="0"/>
              </a:rPr>
              <a:t>: info@asna.info</a:t>
            </a:r>
          </a:p>
          <a:p>
            <a:pPr eaLnBrk="1" hangingPunct="1">
              <a:lnSpc>
                <a:spcPct val="80000"/>
              </a:lnSpc>
              <a:buFont typeface="Wingdings" charset="0"/>
              <a:buNone/>
              <a:defRPr/>
            </a:pPr>
            <a:r>
              <a:rPr lang="en-GB">
                <a:latin typeface="Verdana" charset="0"/>
                <a:ea typeface="MS PGothic" charset="0"/>
              </a:rPr>
              <a:t>Write to Suite W05, Windrush Innovation Centre, Howbery Park, Benson Lane, OX10 8BA</a:t>
            </a:r>
          </a:p>
          <a:p>
            <a:pPr eaLnBrk="1" hangingPunct="1">
              <a:lnSpc>
                <a:spcPct val="80000"/>
              </a:lnSpc>
              <a:buFont typeface="Wingdings" charset="0"/>
              <a:buNone/>
              <a:defRPr/>
            </a:pPr>
            <a:r>
              <a:rPr lang="en-GB" b="1">
                <a:latin typeface="Verdana" charset="0"/>
                <a:ea typeface="MS PGothic" charset="0"/>
              </a:rPr>
              <a:t>Website</a:t>
            </a:r>
            <a:r>
              <a:rPr lang="en-GB">
                <a:latin typeface="Verdana" charset="0"/>
                <a:ea typeface="MS PGothic" charset="0"/>
              </a:rPr>
              <a:t>: www.asna.info</a:t>
            </a:r>
          </a:p>
        </p:txBody>
      </p:sp>
      <p:sp>
        <p:nvSpPr>
          <p:cNvPr id="39939" name="Rectangle 4"/>
          <p:cNvSpPr>
            <a:spLocks noGrp="1" noChangeArrowheads="1"/>
          </p:cNvSpPr>
          <p:nvPr>
            <p:ph type="ctrTitle"/>
          </p:nvPr>
        </p:nvSpPr>
        <p:spPr>
          <a:xfrm>
            <a:off x="2782888" y="620714"/>
            <a:ext cx="7239000" cy="1444625"/>
          </a:xfrm>
        </p:spPr>
        <p:txBody>
          <a:bodyPr>
            <a:normAutofit fontScale="90000"/>
          </a:bodyPr>
          <a:lstStyle/>
          <a:p>
            <a:pPr eaLnBrk="1" hangingPunct="1">
              <a:defRPr/>
            </a:pPr>
            <a:r>
              <a:rPr lang="en-GB">
                <a:latin typeface="Arial" charset="0"/>
                <a:ea typeface="MS PGothic" charset="0"/>
              </a:rPr>
              <a:t>ASNA contact details</a:t>
            </a:r>
          </a:p>
        </p:txBody>
      </p:sp>
    </p:spTree>
    <p:extLst>
      <p:ext uri="{BB962C8B-B14F-4D97-AF65-F5344CB8AC3E}">
        <p14:creationId xmlns:p14="http://schemas.microsoft.com/office/powerpoint/2010/main" val="6866505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Inclusion to </a:t>
            </a:r>
            <a:br>
              <a:rPr lang="en-US" dirty="0" smtClean="0"/>
            </a:br>
            <a:r>
              <a:rPr lang="en-US" dirty="0" smtClean="0"/>
              <a:t>‘A Sense of Belonging’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7969" y="2974694"/>
            <a:ext cx="10255056" cy="2452295"/>
          </a:xfrm>
        </p:spPr>
      </p:pic>
    </p:spTree>
    <p:extLst>
      <p:ext uri="{BB962C8B-B14F-4D97-AF65-F5344CB8AC3E}">
        <p14:creationId xmlns:p14="http://schemas.microsoft.com/office/powerpoint/2010/main" val="25274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ASNA financed</a:t>
            </a:r>
            <a:endParaRPr lang="en-US" dirty="0"/>
          </a:p>
        </p:txBody>
      </p:sp>
      <p:sp>
        <p:nvSpPr>
          <p:cNvPr id="3" name="Content Placeholder 2"/>
          <p:cNvSpPr>
            <a:spLocks noGrp="1"/>
          </p:cNvSpPr>
          <p:nvPr>
            <p:ph idx="1"/>
          </p:nvPr>
        </p:nvSpPr>
        <p:spPr/>
        <p:txBody>
          <a:bodyPr/>
          <a:lstStyle/>
          <a:p>
            <a:r>
              <a:rPr lang="en-US" dirty="0" smtClean="0"/>
              <a:t>Donations</a:t>
            </a:r>
          </a:p>
          <a:p>
            <a:r>
              <a:rPr lang="en-US" dirty="0" smtClean="0"/>
              <a:t>External grants from Trusts and Foundations</a:t>
            </a:r>
          </a:p>
          <a:p>
            <a:r>
              <a:rPr lang="en-US" dirty="0" smtClean="0"/>
              <a:t>Both</a:t>
            </a:r>
            <a:endParaRPr lang="en-US" dirty="0"/>
          </a:p>
        </p:txBody>
      </p:sp>
    </p:spTree>
    <p:extLst>
      <p:ext uri="{BB962C8B-B14F-4D97-AF65-F5344CB8AC3E}">
        <p14:creationId xmlns:p14="http://schemas.microsoft.com/office/powerpoint/2010/main" val="2995702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2291</TotalTime>
  <Words>2836</Words>
  <Application>Microsoft Macintosh PowerPoint</Application>
  <PresentationFormat>Widescreen</PresentationFormat>
  <Paragraphs>478</Paragraphs>
  <Slides>83</Slides>
  <Notes>40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83</vt:i4>
      </vt:variant>
    </vt:vector>
  </HeadingPairs>
  <TitlesOfParts>
    <vt:vector size="97" baseType="lpstr">
      <vt:lpstr>Arial Hebrew</vt:lpstr>
      <vt:lpstr>Calibri</vt:lpstr>
      <vt:lpstr>Chalkduster</vt:lpstr>
      <vt:lpstr>Corbel</vt:lpstr>
      <vt:lpstr>Georgia</vt:lpstr>
      <vt:lpstr>MS Mincho</vt:lpstr>
      <vt:lpstr>MS PGothic</vt:lpstr>
      <vt:lpstr>ＭＳ Ｐゴシック</vt:lpstr>
      <vt:lpstr>Times New Roman</vt:lpstr>
      <vt:lpstr>Trebuchet MS</vt:lpstr>
      <vt:lpstr>Verdana</vt:lpstr>
      <vt:lpstr>Wingdings</vt:lpstr>
      <vt:lpstr>Arial</vt:lpstr>
      <vt:lpstr>Parallax</vt:lpstr>
      <vt:lpstr>Basic Staff Training: Training the Trainer</vt:lpstr>
      <vt:lpstr>Objectives</vt:lpstr>
      <vt:lpstr>Let’s go!</vt:lpstr>
      <vt:lpstr>Hi</vt:lpstr>
      <vt:lpstr>?</vt:lpstr>
      <vt:lpstr>ASNA??</vt:lpstr>
      <vt:lpstr>ASNA </vt:lpstr>
      <vt:lpstr>How many people manage ASNA</vt:lpstr>
      <vt:lpstr>How is ASNA financed</vt:lpstr>
      <vt:lpstr>Surname of one of the trustees</vt:lpstr>
      <vt:lpstr>Disability?</vt:lpstr>
      <vt:lpstr>Perspectives of disability </vt:lpstr>
      <vt:lpstr>Medical Model of disability</vt:lpstr>
      <vt:lpstr>Social model of disability</vt:lpstr>
      <vt:lpstr>Social Model of disability</vt:lpstr>
      <vt:lpstr>Models of disability</vt:lpstr>
      <vt:lpstr>Medical model  Vs Social models</vt:lpstr>
      <vt:lpstr>Interdependency Model</vt:lpstr>
      <vt:lpstr>The Bible and Disability</vt:lpstr>
      <vt:lpstr>What does the Bible say about disability?</vt:lpstr>
      <vt:lpstr>What does the Bible say about disability</vt:lpstr>
      <vt:lpstr>Perspectives of disability: The Image of God</vt:lpstr>
      <vt:lpstr>Made in the image of God </vt:lpstr>
      <vt:lpstr>Made in the image of God</vt:lpstr>
      <vt:lpstr>The Image of God</vt:lpstr>
      <vt:lpstr>PowerPoint Presentation</vt:lpstr>
      <vt:lpstr>Theological model</vt:lpstr>
      <vt:lpstr>Models of Disability</vt:lpstr>
      <vt:lpstr>Models of Disability</vt:lpstr>
      <vt:lpstr>Basic Staff Training: Training the Trainer</vt:lpstr>
      <vt:lpstr>Disability?</vt:lpstr>
      <vt:lpstr>Definition of Disability</vt:lpstr>
      <vt:lpstr>Further details on definition</vt:lpstr>
      <vt:lpstr>Further details on definition</vt:lpstr>
      <vt:lpstr>Did you know……?</vt:lpstr>
      <vt:lpstr>Did you know……?</vt:lpstr>
      <vt:lpstr>Did you know?</vt:lpstr>
      <vt:lpstr>Basic Staff Training: Training the Trainer</vt:lpstr>
      <vt:lpstr>PowerPoint Presentation</vt:lpstr>
      <vt:lpstr>The Gospel for all..</vt:lpstr>
      <vt:lpstr>PowerPoint Presentation</vt:lpstr>
      <vt:lpstr>Friendship ministry</vt:lpstr>
      <vt:lpstr>What can your church or other support structure do to help in your caring role?</vt:lpstr>
      <vt:lpstr>Basic Staff Training: Training the Trainer</vt:lpstr>
      <vt:lpstr>Application</vt:lpstr>
      <vt:lpstr>Basic Staff Training: Training the Trainer</vt:lpstr>
      <vt:lpstr>Disabilities &amp; Special Needs – What are they?</vt:lpstr>
      <vt:lpstr>Learning disability</vt:lpstr>
      <vt:lpstr>Learning disability</vt:lpstr>
      <vt:lpstr>Learning Disabilities</vt:lpstr>
      <vt:lpstr>Learning Disabilities</vt:lpstr>
      <vt:lpstr>Learning Disabilities</vt:lpstr>
      <vt:lpstr>Learning Disabilities</vt:lpstr>
      <vt:lpstr>Dyslexia</vt:lpstr>
      <vt:lpstr>Dyslexia</vt:lpstr>
      <vt:lpstr>What are the experiences of people living with a disability?</vt:lpstr>
      <vt:lpstr>Experiences of people living with disability</vt:lpstr>
      <vt:lpstr>Experiences of people living with disability</vt:lpstr>
      <vt:lpstr>Barriers to access</vt:lpstr>
      <vt:lpstr>Main Barriers</vt:lpstr>
      <vt:lpstr>PowerPoint Presentation</vt:lpstr>
      <vt:lpstr>What is the relevance to me as a leader in my church &amp; local community?</vt:lpstr>
      <vt:lpstr>Meeting the needs in the community</vt:lpstr>
      <vt:lpstr>Reaching disabled people in the community</vt:lpstr>
      <vt:lpstr>Reaching disabled people in the community</vt:lpstr>
      <vt:lpstr>Projects in the community </vt:lpstr>
      <vt:lpstr>Reading Multisensory Music Ministry</vt:lpstr>
      <vt:lpstr>Basic Staff Training: Training the Trainer</vt:lpstr>
      <vt:lpstr>What can I do to improve access?</vt:lpstr>
      <vt:lpstr>The Beatitudes of the Learning Disabled</vt:lpstr>
      <vt:lpstr>Beatitudes of the learning disabled</vt:lpstr>
      <vt:lpstr>Beatitudes of the learning disabled</vt:lpstr>
      <vt:lpstr>Beatitudes of the learning disabled</vt:lpstr>
      <vt:lpstr>Basic Staff Training: Training the Trainer</vt:lpstr>
      <vt:lpstr>ASNA HISTORY &amp; MISSION</vt:lpstr>
      <vt:lpstr>ABOUT ASNA</vt:lpstr>
      <vt:lpstr> ABOUT ASNA  - We provide….</vt:lpstr>
      <vt:lpstr>ASNA  - Objectives</vt:lpstr>
      <vt:lpstr>ABOUT ASNA</vt:lpstr>
      <vt:lpstr>What has been the impact?</vt:lpstr>
      <vt:lpstr>Impact? Connecting people: Changing lives</vt:lpstr>
      <vt:lpstr>ASNA contact details</vt:lpstr>
      <vt:lpstr>From Inclusion to  ‘A Sense of Belonging’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Staff Training</dc:title>
  <dc:creator>Sophia Nicholls</dc:creator>
  <cp:lastModifiedBy>Sophia Nicholls</cp:lastModifiedBy>
  <cp:revision>44</cp:revision>
  <dcterms:created xsi:type="dcterms:W3CDTF">2016-01-29T22:25:21Z</dcterms:created>
  <dcterms:modified xsi:type="dcterms:W3CDTF">2016-01-31T12:37:57Z</dcterms:modified>
</cp:coreProperties>
</file>