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78" r:id="rId5"/>
    <p:sldId id="266" r:id="rId6"/>
    <p:sldId id="279" r:id="rId7"/>
    <p:sldId id="258" r:id="rId8"/>
    <p:sldId id="273" r:id="rId9"/>
    <p:sldId id="274" r:id="rId10"/>
    <p:sldId id="259" r:id="rId11"/>
    <p:sldId id="268" r:id="rId12"/>
    <p:sldId id="269" r:id="rId13"/>
    <p:sldId id="270" r:id="rId14"/>
    <p:sldId id="271" r:id="rId15"/>
    <p:sldId id="272" r:id="rId16"/>
    <p:sldId id="260" r:id="rId17"/>
    <p:sldId id="275" r:id="rId18"/>
    <p:sldId id="261" r:id="rId19"/>
    <p:sldId id="276" r:id="rId20"/>
    <p:sldId id="262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00C0B1-EEF0-42A0-9B7D-AEF8AA5FA1EC}" v="2138" dt="2020-05-25T00:30:50.8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_NeEF1fwT4k?feature=oembed" TargetMode="Externa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A picture containing room, bedroom, bed&#10;&#10;Description generated with very high confidence">
            <a:extLst>
              <a:ext uri="{FF2B5EF4-FFF2-40B4-BE49-F238E27FC236}">
                <a16:creationId xmlns:a16="http://schemas.microsoft.com/office/drawing/2014/main" id="{C3062ADB-A5E0-451B-8C70-5E1D7E23F7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03" y="-2303"/>
            <a:ext cx="12196607" cy="68626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0032" y="360363"/>
            <a:ext cx="9144000" cy="2387600"/>
          </a:xfrm>
        </p:spPr>
        <p:txBody>
          <a:bodyPr/>
          <a:lstStyle/>
          <a:p>
            <a:r>
              <a:rPr lang="en-US" b="1" dirty="0">
                <a:cs typeface="Calibri Light"/>
              </a:rPr>
              <a:t>Road Safety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7" descr="A close up of a sign&#10;&#10;Description generated with high confidence">
            <a:extLst>
              <a:ext uri="{FF2B5EF4-FFF2-40B4-BE49-F238E27FC236}">
                <a16:creationId xmlns:a16="http://schemas.microsoft.com/office/drawing/2014/main" id="{9851C30F-8D99-42FB-BFB6-0CD344899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75" y="-2612"/>
            <a:ext cx="1304925" cy="1209675"/>
          </a:xfrm>
          <a:prstGeom prst="rect">
            <a:avLst/>
          </a:prstGeom>
        </p:spPr>
      </p:pic>
      <p:pic>
        <p:nvPicPr>
          <p:cNvPr id="8" name="Picture 8" descr="A picture containing rug, table&#10;&#10;Description generated with very high confidence">
            <a:extLst>
              <a:ext uri="{FF2B5EF4-FFF2-40B4-BE49-F238E27FC236}">
                <a16:creationId xmlns:a16="http://schemas.microsoft.com/office/drawing/2014/main" id="{153DCAC0-C9E1-4D72-8D76-D550814A6E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88150" y="-2612"/>
            <a:ext cx="1304925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A picture containing room, bedroom, bed&#10;&#10;Description generated with very high confidence">
            <a:extLst>
              <a:ext uri="{FF2B5EF4-FFF2-40B4-BE49-F238E27FC236}">
                <a16:creationId xmlns:a16="http://schemas.microsoft.com/office/drawing/2014/main" id="{FEB430D1-B976-4FAA-9C82-B07C73243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03" y="-2303"/>
            <a:ext cx="12196607" cy="68626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9FF7C5-1D47-4B74-ABF8-9FD151BF2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1815"/>
            <a:ext cx="9144000" cy="2387600"/>
          </a:xfrm>
        </p:spPr>
        <p:txBody>
          <a:bodyPr/>
          <a:lstStyle/>
          <a:p>
            <a:r>
              <a:rPr lang="en-US" b="1" dirty="0">
                <a:cs typeface="Calibri Light"/>
              </a:rPr>
              <a:t>Requirement 3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7306C-31E9-4872-869E-E5561D5D58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Discuss road safety rules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29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9ACB543B-866C-4563-AC04-FCDFDAB38B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530278-47FD-42CE-A2D4-C54CB3F61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738" y="1336305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cs typeface="Calibri Light"/>
              </a:rPr>
              <a:t>Discuss road safety rules for:</a:t>
            </a:r>
            <a:endParaRPr lang="en-US" sz="36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CBBA2-174C-4F66-BBB4-ABFD62A73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548" y="2618702"/>
            <a:ext cx="4593021" cy="261983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>
                <a:cs typeface="Calibri" panose="020F0502020204030204"/>
              </a:rPr>
              <a:t>Walking along the road by yourself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r>
              <a:rPr lang="en-US">
                <a:cs typeface="Calibri" panose="020F0502020204030204"/>
              </a:rPr>
              <a:t>Riding your bicycle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r>
              <a:rPr lang="en-US">
                <a:cs typeface="Calibri" panose="020F0502020204030204"/>
              </a:rPr>
              <a:t>Riding a horse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r>
              <a:rPr lang="en-US">
                <a:cs typeface="Calibri" panose="020F0502020204030204"/>
              </a:rPr>
              <a:t>Walking with a group</a:t>
            </a:r>
          </a:p>
        </p:txBody>
      </p:sp>
    </p:spTree>
    <p:extLst>
      <p:ext uri="{BB962C8B-B14F-4D97-AF65-F5344CB8AC3E}">
        <p14:creationId xmlns:p14="http://schemas.microsoft.com/office/powerpoint/2010/main" val="484812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1ADF351E-E9F4-40F4-8E74-73236C5F4B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530278-47FD-42CE-A2D4-C54CB3F61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a. Walking along the road by yourself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CBBA2-174C-4F66-BBB4-ABFD62A73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sz="4000" b="1">
                <a:cs typeface="Calibri" panose="020F0502020204030204"/>
              </a:rPr>
              <a:t>Always</a:t>
            </a:r>
            <a:r>
              <a:rPr lang="en-US" sz="4000">
                <a:cs typeface="Calibri" panose="020F0502020204030204"/>
              </a:rPr>
              <a:t> walk on the sidewalk </a:t>
            </a:r>
          </a:p>
          <a:p>
            <a:pPr marL="457200" indent="-457200"/>
            <a:endParaRPr lang="en-US" sz="4000" dirty="0">
              <a:cs typeface="Calibri" panose="020F0502020204030204"/>
            </a:endParaRPr>
          </a:p>
          <a:p>
            <a:pPr marL="457200" indent="-457200"/>
            <a:r>
              <a:rPr lang="en-US" sz="4000">
                <a:cs typeface="Calibri" panose="020F0502020204030204"/>
              </a:rPr>
              <a:t>Be </a:t>
            </a:r>
            <a:r>
              <a:rPr lang="en-US" sz="4000" b="1">
                <a:cs typeface="Calibri" panose="020F0502020204030204"/>
              </a:rPr>
              <a:t>safe</a:t>
            </a:r>
            <a:r>
              <a:rPr lang="en-US" sz="4000">
                <a:cs typeface="Calibri" panose="020F0502020204030204"/>
              </a:rPr>
              <a:t>. Be </a:t>
            </a:r>
            <a:r>
              <a:rPr lang="en-US" sz="4000" b="1">
                <a:cs typeface="Calibri" panose="020F0502020204030204"/>
              </a:rPr>
              <a:t>seen</a:t>
            </a:r>
            <a:r>
              <a:rPr lang="en-US" sz="4000">
                <a:cs typeface="Calibri" panose="020F0502020204030204"/>
              </a:rPr>
              <a:t>.</a:t>
            </a:r>
          </a:p>
          <a:p>
            <a:pPr marL="457200" indent="-457200"/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86751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055C58BC-CCC2-486A-A2FB-DCB06CC3DB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530278-47FD-42CE-A2D4-C54CB3F61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a. Riding your bicycle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CBBA2-174C-4F66-BBB4-ABFD62A73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sz="4000" b="1">
                <a:cs typeface="Calibri" panose="020F0502020204030204"/>
              </a:rPr>
              <a:t>Wear</a:t>
            </a:r>
            <a:r>
              <a:rPr lang="en-US" sz="4000">
                <a:cs typeface="Calibri" panose="020F0502020204030204"/>
              </a:rPr>
              <a:t> a helmet</a:t>
            </a:r>
            <a:endParaRPr lang="en-US" sz="4000" dirty="0">
              <a:cs typeface="Calibri" panose="020F0502020204030204"/>
            </a:endParaRPr>
          </a:p>
          <a:p>
            <a:pPr marL="0" indent="0">
              <a:buNone/>
            </a:pPr>
            <a:endParaRPr lang="en-US" sz="4000" dirty="0">
              <a:cs typeface="Calibri" panose="020F0502020204030204"/>
            </a:endParaRPr>
          </a:p>
          <a:p>
            <a:pPr marL="457200" indent="-457200"/>
            <a:r>
              <a:rPr lang="en-US" sz="4000">
                <a:cs typeface="Calibri" panose="020F0502020204030204"/>
              </a:rPr>
              <a:t>Be </a:t>
            </a:r>
            <a:r>
              <a:rPr lang="en-US" sz="4000" b="1">
                <a:cs typeface="Calibri" panose="020F0502020204030204"/>
              </a:rPr>
              <a:t>aware</a:t>
            </a:r>
            <a:r>
              <a:rPr lang="en-US" sz="4000">
                <a:cs typeface="Calibri" panose="020F0502020204030204"/>
              </a:rPr>
              <a:t> of slippery surfaces when wet</a:t>
            </a:r>
            <a:endParaRPr lang="en-US" sz="4000" dirty="0">
              <a:cs typeface="Calibri" panose="020F0502020204030204"/>
            </a:endParaRPr>
          </a:p>
          <a:p>
            <a:pPr marL="457200" indent="-457200"/>
            <a:endParaRPr lang="en-US" sz="4000" dirty="0">
              <a:cs typeface="Calibri" panose="020F0502020204030204"/>
            </a:endParaRPr>
          </a:p>
          <a:p>
            <a:pPr marL="457200" indent="-457200"/>
            <a:r>
              <a:rPr lang="en-US" sz="4000">
                <a:cs typeface="Calibri" panose="020F0502020204030204"/>
              </a:rPr>
              <a:t>Keep your bike in </a:t>
            </a:r>
            <a:r>
              <a:rPr lang="en-US" sz="4000" b="1">
                <a:cs typeface="Calibri" panose="020F0502020204030204"/>
              </a:rPr>
              <a:t>good</a:t>
            </a:r>
            <a:r>
              <a:rPr lang="en-US" sz="4000">
                <a:cs typeface="Calibri" panose="020F0502020204030204"/>
              </a:rPr>
              <a:t> condition</a:t>
            </a:r>
            <a:endParaRPr lang="en-US" sz="4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95041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B654005-E708-4289-82A8-3B27555BEA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530278-47FD-42CE-A2D4-C54CB3F61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c. Riding a horse</a:t>
            </a:r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CBBA2-174C-4F66-BBB4-ABFD62A73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sz="4000">
                <a:cs typeface="Calibri" panose="020F0502020204030204"/>
              </a:rPr>
              <a:t>Keep to the</a:t>
            </a:r>
            <a:r>
              <a:rPr lang="en-US" sz="4000" b="1">
                <a:cs typeface="Calibri" panose="020F0502020204030204"/>
              </a:rPr>
              <a:t> left</a:t>
            </a:r>
          </a:p>
          <a:p>
            <a:pPr marL="457200" indent="-457200"/>
            <a:endParaRPr lang="en-US" sz="4000" dirty="0">
              <a:cs typeface="Calibri" panose="020F0502020204030204"/>
            </a:endParaRPr>
          </a:p>
          <a:p>
            <a:pPr marL="457200" indent="-457200"/>
            <a:r>
              <a:rPr lang="en-US" sz="4000">
                <a:cs typeface="Calibri" panose="020F0502020204030204"/>
              </a:rPr>
              <a:t>Keep </a:t>
            </a:r>
            <a:r>
              <a:rPr lang="en-US" sz="4000" b="1">
                <a:cs typeface="Calibri" panose="020F0502020204030204"/>
              </a:rPr>
              <a:t>both</a:t>
            </a:r>
            <a:r>
              <a:rPr lang="en-US" sz="4000">
                <a:cs typeface="Calibri" panose="020F0502020204030204"/>
              </a:rPr>
              <a:t> hands on the reins, unless you are signalling</a:t>
            </a:r>
            <a:endParaRPr lang="en-US" sz="4000" dirty="0">
              <a:cs typeface="Calibri" panose="020F0502020204030204"/>
            </a:endParaRPr>
          </a:p>
          <a:p>
            <a:pPr marL="0" indent="0">
              <a:buNone/>
            </a:pPr>
            <a:endParaRPr lang="en-US" sz="4000" dirty="0">
              <a:cs typeface="Calibri" panose="020F0502020204030204"/>
            </a:endParaRPr>
          </a:p>
          <a:p>
            <a:pPr marL="457200" indent="-457200"/>
            <a:r>
              <a:rPr lang="en-US" sz="4000">
                <a:cs typeface="Calibri" panose="020F0502020204030204"/>
              </a:rPr>
              <a:t>Keep </a:t>
            </a:r>
            <a:r>
              <a:rPr lang="en-US" sz="4000" b="1">
                <a:cs typeface="Calibri" panose="020F0502020204030204"/>
              </a:rPr>
              <a:t>both</a:t>
            </a:r>
            <a:r>
              <a:rPr lang="en-US" sz="4000">
                <a:cs typeface="Calibri" panose="020F0502020204030204"/>
              </a:rPr>
              <a:t> feet in the stirrups</a:t>
            </a:r>
            <a:endParaRPr lang="en-US" sz="4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38467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2AD1F08A-05E9-4181-B941-9BBE6E8B06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530278-47FD-42CE-A2D4-C54CB3F61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d. Walking with a group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CBBA2-174C-4F66-BBB4-ABFD62A73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sz="4000">
                <a:cs typeface="Calibri" panose="020F0502020204030204"/>
              </a:rPr>
              <a:t>Find a </a:t>
            </a:r>
            <a:r>
              <a:rPr lang="en-US" sz="4000" b="1">
                <a:cs typeface="Calibri" panose="020F0502020204030204"/>
              </a:rPr>
              <a:t>safe</a:t>
            </a:r>
            <a:r>
              <a:rPr lang="en-US" sz="4000">
                <a:cs typeface="Calibri" panose="020F0502020204030204"/>
              </a:rPr>
              <a:t> place to cross, then stop</a:t>
            </a:r>
            <a:endParaRPr lang="en-US" sz="4000" dirty="0">
              <a:cs typeface="Calibri" panose="020F0502020204030204"/>
            </a:endParaRPr>
          </a:p>
          <a:p>
            <a:pPr marL="457200" indent="-457200"/>
            <a:endParaRPr lang="en-US" sz="4000" dirty="0">
              <a:cs typeface="Calibri" panose="020F0502020204030204"/>
            </a:endParaRPr>
          </a:p>
          <a:p>
            <a:pPr marL="457200" indent="-457200"/>
            <a:r>
              <a:rPr lang="en-US" sz="4000" b="1">
                <a:cs typeface="Calibri" panose="020F0502020204030204"/>
              </a:rPr>
              <a:t>Look</a:t>
            </a:r>
            <a:r>
              <a:rPr lang="en-US" sz="4000">
                <a:cs typeface="Calibri" panose="020F0502020204030204"/>
              </a:rPr>
              <a:t> all around for traffic and </a:t>
            </a:r>
            <a:r>
              <a:rPr lang="en-US" sz="4000" b="1">
                <a:cs typeface="Calibri" panose="020F0502020204030204"/>
              </a:rPr>
              <a:t>listen</a:t>
            </a:r>
            <a:endParaRPr lang="en-US" sz="4000" b="1" dirty="0">
              <a:cs typeface="Calibri" panose="020F0502020204030204"/>
            </a:endParaRPr>
          </a:p>
          <a:p>
            <a:pPr marL="457200" indent="-457200"/>
            <a:endParaRPr lang="en-US" sz="4000" dirty="0">
              <a:cs typeface="Calibri" panose="020F0502020204030204"/>
            </a:endParaRPr>
          </a:p>
          <a:p>
            <a:pPr marL="457200" indent="-457200"/>
            <a:r>
              <a:rPr lang="en-US" sz="4000" b="1">
                <a:cs typeface="Calibri" panose="020F0502020204030204"/>
              </a:rPr>
              <a:t>Always</a:t>
            </a:r>
            <a:r>
              <a:rPr lang="en-US" sz="4000">
                <a:cs typeface="Calibri" panose="020F0502020204030204"/>
              </a:rPr>
              <a:t> use sidewalks</a:t>
            </a:r>
            <a:endParaRPr lang="en-US" sz="4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55360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A picture containing room, bedroom, bed&#10;&#10;Description generated with very high confidence">
            <a:extLst>
              <a:ext uri="{FF2B5EF4-FFF2-40B4-BE49-F238E27FC236}">
                <a16:creationId xmlns:a16="http://schemas.microsoft.com/office/drawing/2014/main" id="{FEB430D1-B976-4FAA-9C82-B07C73243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03" y="-2303"/>
            <a:ext cx="12196607" cy="68626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9FF7C5-1D47-4B74-ABF8-9FD151BF2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1815"/>
            <a:ext cx="9144000" cy="2387600"/>
          </a:xfrm>
        </p:spPr>
        <p:txBody>
          <a:bodyPr/>
          <a:lstStyle/>
          <a:p>
            <a:r>
              <a:rPr lang="en-US" b="1" dirty="0">
                <a:cs typeface="Calibri Light"/>
              </a:rPr>
              <a:t>Requirement 4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7306C-31E9-4872-869E-E5561D5D58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Explain why you should wear a seatbelt when riding a car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68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772F25-8B57-41D9-A985-9DF46A748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  <a:cs typeface="Calibri Light"/>
              </a:rPr>
              <a:t>I must wear a seatbelt because it will help protect me in a case of </a:t>
            </a:r>
            <a:r>
              <a:rPr lang="en-US">
                <a:solidFill>
                  <a:srgbClr val="000000"/>
                </a:solidFill>
                <a:cs typeface="Calibri Light"/>
              </a:rPr>
              <a:t>a......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D2F0E2-3F44-4616-99D4-C8181DBFB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cs typeface="Calibri" panose="020F0502020204030204"/>
              </a:rPr>
              <a:t>                     </a:t>
            </a: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800" b="1">
                <a:solidFill>
                  <a:srgbClr val="000000"/>
                </a:solidFill>
                <a:cs typeface="Calibri"/>
              </a:rPr>
              <a:t>BAD SITUATION</a:t>
            </a:r>
          </a:p>
        </p:txBody>
      </p:sp>
      <p:pic>
        <p:nvPicPr>
          <p:cNvPr id="3" name="Picture 3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8B90DF6E-7F53-4EF2-ADDE-A9D48366C9D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75" t="2881" r="8125" b="11111"/>
          <a:stretch/>
        </p:blipFill>
        <p:spPr>
          <a:xfrm>
            <a:off x="-548226" y="957173"/>
            <a:ext cx="5684687" cy="51308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4256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A picture containing room, bedroom, bed&#10;&#10;Description generated with very high confidence">
            <a:extLst>
              <a:ext uri="{FF2B5EF4-FFF2-40B4-BE49-F238E27FC236}">
                <a16:creationId xmlns:a16="http://schemas.microsoft.com/office/drawing/2014/main" id="{FEB430D1-B976-4FAA-9C82-B07C73243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03" y="-2303"/>
            <a:ext cx="12196607" cy="68626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9FF7C5-1D47-4B74-ABF8-9FD151BF2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1815"/>
            <a:ext cx="9144000" cy="2387600"/>
          </a:xfrm>
        </p:spPr>
        <p:txBody>
          <a:bodyPr/>
          <a:lstStyle/>
          <a:p>
            <a:r>
              <a:rPr lang="en-US" b="1" dirty="0">
                <a:cs typeface="Calibri Light"/>
              </a:rPr>
              <a:t>Requirement 5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7306C-31E9-4872-869E-E5561D5D58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Road Safety video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24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284AC6EC-29BA-4450-9BF3-0B2CE1E32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750" y="-1734"/>
            <a:ext cx="12203500" cy="68614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E6FE69-13D7-479B-93BF-87E78007F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>
                <a:cs typeface="Calibri Light"/>
              </a:rPr>
              <a:t>Traffic Rules and Signs</a:t>
            </a:r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C08AC7DE-94B0-420C-BCF0-86CBF91A808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063926" y="1510417"/>
            <a:ext cx="8094452" cy="4967376"/>
          </a:xfrm>
        </p:spPr>
      </p:pic>
    </p:spTree>
    <p:extLst>
      <p:ext uri="{BB962C8B-B14F-4D97-AF65-F5344CB8AC3E}">
        <p14:creationId xmlns:p14="http://schemas.microsoft.com/office/powerpoint/2010/main" val="1936144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A picture containing room, bedroom, bed&#10;&#10;Description generated with very high confidence">
            <a:extLst>
              <a:ext uri="{FF2B5EF4-FFF2-40B4-BE49-F238E27FC236}">
                <a16:creationId xmlns:a16="http://schemas.microsoft.com/office/drawing/2014/main" id="{FEB430D1-B976-4FAA-9C82-B07C73243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03" y="-2303"/>
            <a:ext cx="12196607" cy="68626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9FF7C5-1D47-4B74-ABF8-9FD151BF2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1815"/>
            <a:ext cx="9144000" cy="2387600"/>
          </a:xfrm>
        </p:spPr>
        <p:txBody>
          <a:bodyPr/>
          <a:lstStyle/>
          <a:p>
            <a:r>
              <a:rPr lang="en-US" b="1" dirty="0">
                <a:cs typeface="Calibri Light"/>
              </a:rPr>
              <a:t>Requirement 1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7306C-31E9-4872-869E-E5561D5D58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Identify and explain 10 important road signs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022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A picture containing room, bedroom, bed&#10;&#10;Description generated with very high confidence">
            <a:extLst>
              <a:ext uri="{FF2B5EF4-FFF2-40B4-BE49-F238E27FC236}">
                <a16:creationId xmlns:a16="http://schemas.microsoft.com/office/drawing/2014/main" id="{FEB430D1-B976-4FAA-9C82-B07C73243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03" y="-2303"/>
            <a:ext cx="12196607" cy="68626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9FF7C5-1D47-4B74-ABF8-9FD151BF2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1815"/>
            <a:ext cx="9144000" cy="2387600"/>
          </a:xfrm>
        </p:spPr>
        <p:txBody>
          <a:bodyPr/>
          <a:lstStyle/>
          <a:p>
            <a:r>
              <a:rPr lang="en-US" b="1" dirty="0">
                <a:cs typeface="Calibri Light"/>
              </a:rPr>
              <a:t>Requirement 6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7306C-31E9-4872-869E-E5561D5D58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Play a safety game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30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FEB02BE1-C090-415F-9AF8-590C9DE162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1" y="-1733"/>
            <a:ext cx="12217879" cy="686146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EDE545-CFAD-4D7A-AD9C-F1501B9376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Lets Play 'Take the Lead'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1DD6D-ED7F-4D35-B067-57B182DA56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8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E48D4044-004D-469C-9DB0-20C6F80CF0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830742" y="3723735"/>
            <a:ext cx="2050631" cy="1806216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2" name="Picture 2" descr="A stop sign&#10;&#10;Description generated with very high confidence">
            <a:extLst>
              <a:ext uri="{FF2B5EF4-FFF2-40B4-BE49-F238E27FC236}">
                <a16:creationId xmlns:a16="http://schemas.microsoft.com/office/drawing/2014/main" id="{AC4685E4-F051-4BB6-91F7-163C147474A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834" r="20889"/>
          <a:stretch/>
        </p:blipFill>
        <p:spPr>
          <a:xfrm>
            <a:off x="597950" y="690113"/>
            <a:ext cx="2151272" cy="2122517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3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D3AC844-E197-40C7-A850-83F5ED2BF0F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-9" b="-9"/>
          <a:stretch/>
        </p:blipFill>
        <p:spPr>
          <a:xfrm>
            <a:off x="9224366" y="695445"/>
            <a:ext cx="2122518" cy="190685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6" name="Picture 6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66F4DD24-B6B9-4CC5-9DDB-66D49194924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242" t="4130" r="3636" b="5625"/>
          <a:stretch/>
        </p:blipFill>
        <p:spPr>
          <a:xfrm>
            <a:off x="9241497" y="3723429"/>
            <a:ext cx="2108563" cy="1882861"/>
          </a:xfrm>
          <a:prstGeom prst="rect">
            <a:avLst/>
          </a:prstGeom>
        </p:spPr>
      </p:pic>
      <p:pic>
        <p:nvPicPr>
          <p:cNvPr id="19" name="Picture 20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C8D05A61-1EDB-4221-8817-DFAE1BD9EB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9328" y="2458080"/>
            <a:ext cx="1975270" cy="194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E48D4044-004D-469C-9DB0-20C6F80CF0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931384" y="3493697"/>
            <a:ext cx="2050631" cy="1806216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2" name="Picture 2" descr="A stop sign&#10;&#10;Description generated with very high confidence">
            <a:extLst>
              <a:ext uri="{FF2B5EF4-FFF2-40B4-BE49-F238E27FC236}">
                <a16:creationId xmlns:a16="http://schemas.microsoft.com/office/drawing/2014/main" id="{AC4685E4-F051-4BB6-91F7-163C147474A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834" r="20889"/>
          <a:stretch/>
        </p:blipFill>
        <p:spPr>
          <a:xfrm>
            <a:off x="827988" y="474453"/>
            <a:ext cx="2151272" cy="2122517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3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D3AC844-E197-40C7-A850-83F5ED2BF0F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-9" b="-9"/>
          <a:stretch/>
        </p:blipFill>
        <p:spPr>
          <a:xfrm>
            <a:off x="9224366" y="695445"/>
            <a:ext cx="2122518" cy="1906858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6" name="Picture 6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66F4DD24-B6B9-4CC5-9DDB-66D49194924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242" t="4130" r="3636" b="5625"/>
          <a:stretch/>
        </p:blipFill>
        <p:spPr>
          <a:xfrm>
            <a:off x="9241497" y="3723429"/>
            <a:ext cx="2108563" cy="1882861"/>
          </a:xfrm>
          <a:prstGeom prst="rect">
            <a:avLst/>
          </a:prstGeom>
        </p:spPr>
      </p:pic>
      <p:pic>
        <p:nvPicPr>
          <p:cNvPr id="19" name="Picture 20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C8D05A61-1EDB-4221-8817-DFAE1BD9EB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7441" y="2012382"/>
            <a:ext cx="1975270" cy="19418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19B4A4C-6E73-464A-AF92-0CB0270CB1F7}"/>
              </a:ext>
            </a:extLst>
          </p:cNvPr>
          <p:cNvSpPr txBox="1"/>
          <p:nvPr/>
        </p:nvSpPr>
        <p:spPr>
          <a:xfrm>
            <a:off x="598098" y="5428890"/>
            <a:ext cx="376399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/>
              <a:t>NO LEFT TURN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3B115F-9FAC-42BC-8770-309DFACD5024}"/>
              </a:ext>
            </a:extLst>
          </p:cNvPr>
          <p:cNvSpPr txBox="1"/>
          <p:nvPr/>
        </p:nvSpPr>
        <p:spPr>
          <a:xfrm>
            <a:off x="3761116" y="3948022"/>
            <a:ext cx="5474898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/>
              <a:t>SCHOOL CROSSING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C61292-2B0A-45EC-9D58-3CD698F89FB9}"/>
              </a:ext>
            </a:extLst>
          </p:cNvPr>
          <p:cNvSpPr txBox="1"/>
          <p:nvPr/>
        </p:nvSpPr>
        <p:spPr>
          <a:xfrm>
            <a:off x="1273833" y="2596551"/>
            <a:ext cx="2743200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 b="1">
                <a:cs typeface="Calibri"/>
              </a:rPr>
              <a:t>STOP</a:t>
            </a:r>
            <a:endParaRPr lang="en-US" sz="4400" b="1" dirty="0"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8533D0-B2DE-4070-82B9-8EEA3B9B77B2}"/>
              </a:ext>
            </a:extLst>
          </p:cNvPr>
          <p:cNvSpPr txBox="1"/>
          <p:nvPr/>
        </p:nvSpPr>
        <p:spPr>
          <a:xfrm>
            <a:off x="8405003" y="5630172"/>
            <a:ext cx="3749615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/>
              <a:t>NO WAITING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189B45-7492-45C9-89BB-F8224336DA00}"/>
              </a:ext>
            </a:extLst>
          </p:cNvPr>
          <p:cNvSpPr txBox="1"/>
          <p:nvPr/>
        </p:nvSpPr>
        <p:spPr>
          <a:xfrm>
            <a:off x="8692551" y="2596550"/>
            <a:ext cx="3188898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/>
              <a:t>SPEED LIMIT</a:t>
            </a:r>
          </a:p>
        </p:txBody>
      </p:sp>
    </p:spTree>
    <p:extLst>
      <p:ext uri="{BB962C8B-B14F-4D97-AF65-F5344CB8AC3E}">
        <p14:creationId xmlns:p14="http://schemas.microsoft.com/office/powerpoint/2010/main" val="2567826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ED9DB63C-8DB4-423C-BE1C-1E7DAC838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960" y="675736"/>
            <a:ext cx="1973533" cy="1998333"/>
          </a:xfrm>
          <a:prstGeom prst="rect">
            <a:avLst/>
          </a:prstGeom>
        </p:spPr>
      </p:pic>
      <p:pic>
        <p:nvPicPr>
          <p:cNvPr id="8" name="Picture 8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2DF5B6FE-DA52-4EB8-B341-BDA9FD9496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8534" y="788059"/>
            <a:ext cx="2171999" cy="1857375"/>
          </a:xfrm>
          <a:prstGeom prst="rect">
            <a:avLst/>
          </a:prstGeom>
        </p:spPr>
      </p:pic>
      <p:pic>
        <p:nvPicPr>
          <p:cNvPr id="9" name="Picture 10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C20EA61C-07B1-4238-B06E-ABDCEFAB80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2872" y="2343510"/>
            <a:ext cx="2157623" cy="2157623"/>
          </a:xfrm>
          <a:prstGeom prst="rect">
            <a:avLst/>
          </a:prstGeom>
        </p:spPr>
      </p:pic>
      <p:pic>
        <p:nvPicPr>
          <p:cNvPr id="15" name="Picture 16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82F34B41-A714-4B71-8847-A31CA8B97A6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299" t="16068" r="4724" b="18391"/>
          <a:stretch/>
        </p:blipFill>
        <p:spPr>
          <a:xfrm>
            <a:off x="940280" y="3742997"/>
            <a:ext cx="2187917" cy="1814387"/>
          </a:xfrm>
          <a:prstGeom prst="rect">
            <a:avLst/>
          </a:prstGeom>
        </p:spPr>
      </p:pic>
      <p:pic>
        <p:nvPicPr>
          <p:cNvPr id="17" name="Picture 18" descr="A sign on a pole&#10;&#10;Description generated with very high confidence">
            <a:extLst>
              <a:ext uri="{FF2B5EF4-FFF2-40B4-BE49-F238E27FC236}">
                <a16:creationId xmlns:a16="http://schemas.microsoft.com/office/drawing/2014/main" id="{304D7DAD-427F-4CA4-B1A2-807BA5FFC8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46892" y="3752042"/>
            <a:ext cx="2401917" cy="189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543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ED9DB63C-8DB4-423C-BE1C-1E7DAC838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960" y="675736"/>
            <a:ext cx="1973533" cy="1998333"/>
          </a:xfrm>
          <a:prstGeom prst="rect">
            <a:avLst/>
          </a:prstGeom>
        </p:spPr>
      </p:pic>
      <p:pic>
        <p:nvPicPr>
          <p:cNvPr id="8" name="Picture 8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2DF5B6FE-DA52-4EB8-B341-BDA9FD9496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5365" y="572399"/>
            <a:ext cx="2114490" cy="1828621"/>
          </a:xfrm>
          <a:prstGeom prst="rect">
            <a:avLst/>
          </a:prstGeom>
        </p:spPr>
      </p:pic>
      <p:pic>
        <p:nvPicPr>
          <p:cNvPr id="9" name="Picture 10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C20EA61C-07B1-4238-B06E-ABDCEFAB80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2872" y="1984076"/>
            <a:ext cx="2157623" cy="2157623"/>
          </a:xfrm>
          <a:prstGeom prst="rect">
            <a:avLst/>
          </a:prstGeom>
        </p:spPr>
      </p:pic>
      <p:pic>
        <p:nvPicPr>
          <p:cNvPr id="15" name="Picture 16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82F34B41-A714-4B71-8847-A31CA8B97A6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299" t="16068" r="4724" b="18391"/>
          <a:stretch/>
        </p:blipFill>
        <p:spPr>
          <a:xfrm>
            <a:off x="940280" y="3742997"/>
            <a:ext cx="2187917" cy="1814387"/>
          </a:xfrm>
          <a:prstGeom prst="rect">
            <a:avLst/>
          </a:prstGeom>
        </p:spPr>
      </p:pic>
      <p:pic>
        <p:nvPicPr>
          <p:cNvPr id="17" name="Picture 18" descr="A sign on a pole&#10;&#10;Description generated with very high confidence">
            <a:extLst>
              <a:ext uri="{FF2B5EF4-FFF2-40B4-BE49-F238E27FC236}">
                <a16:creationId xmlns:a16="http://schemas.microsoft.com/office/drawing/2014/main" id="{304D7DAD-427F-4CA4-B1A2-807BA5FFC8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62553" y="3708910"/>
            <a:ext cx="2401917" cy="18987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359E113-4917-4E4F-9CC8-8A5602C7CCC7}"/>
              </a:ext>
            </a:extLst>
          </p:cNvPr>
          <p:cNvSpPr txBox="1"/>
          <p:nvPr/>
        </p:nvSpPr>
        <p:spPr>
          <a:xfrm>
            <a:off x="8548778" y="2395268"/>
            <a:ext cx="4842293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/>
              <a:t>PEDESTRIAN CROSSING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CED337-4C1C-433B-82A7-71C00A7E2279}"/>
              </a:ext>
            </a:extLst>
          </p:cNvPr>
          <p:cNvSpPr txBox="1"/>
          <p:nvPr/>
        </p:nvSpPr>
        <p:spPr>
          <a:xfrm>
            <a:off x="8203721" y="5630173"/>
            <a:ext cx="3533954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/>
              <a:t>NO CYCLING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55ECF5-B2D6-4574-90EC-757ED441255E}"/>
              </a:ext>
            </a:extLst>
          </p:cNvPr>
          <p:cNvSpPr txBox="1"/>
          <p:nvPr/>
        </p:nvSpPr>
        <p:spPr>
          <a:xfrm>
            <a:off x="669985" y="2654061"/>
            <a:ext cx="2743200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/>
              <a:t>NO ENTRY</a:t>
            </a:r>
            <a:endParaRPr lang="en-US" sz="4400" b="1"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7812D0-E213-446C-B96A-A52A070E2615}"/>
              </a:ext>
            </a:extLst>
          </p:cNvPr>
          <p:cNvSpPr txBox="1"/>
          <p:nvPr/>
        </p:nvSpPr>
        <p:spPr>
          <a:xfrm>
            <a:off x="4034286" y="4134928"/>
            <a:ext cx="3950898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>
                <a:cs typeface="Calibri"/>
              </a:rPr>
              <a:t>SLIPPERY ROAD</a:t>
            </a:r>
            <a:endParaRPr lang="en-US" sz="4400" b="1" dirty="0"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4E0859B-F572-4E3A-AE01-74F7EE2C1759}"/>
              </a:ext>
            </a:extLst>
          </p:cNvPr>
          <p:cNvSpPr txBox="1"/>
          <p:nvPr/>
        </p:nvSpPr>
        <p:spPr>
          <a:xfrm>
            <a:off x="828136" y="5687683"/>
            <a:ext cx="2743200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b="1"/>
              <a:t>DEAD END</a:t>
            </a:r>
          </a:p>
        </p:txBody>
      </p:sp>
    </p:spTree>
    <p:extLst>
      <p:ext uri="{BB962C8B-B14F-4D97-AF65-F5344CB8AC3E}">
        <p14:creationId xmlns:p14="http://schemas.microsoft.com/office/powerpoint/2010/main" val="491351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A picture containing room, bedroom, bed&#10;&#10;Description generated with very high confidence">
            <a:extLst>
              <a:ext uri="{FF2B5EF4-FFF2-40B4-BE49-F238E27FC236}">
                <a16:creationId xmlns:a16="http://schemas.microsoft.com/office/drawing/2014/main" id="{FEB430D1-B976-4FAA-9C82-B07C73243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03" y="-2303"/>
            <a:ext cx="12196607" cy="68626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9FF7C5-1D47-4B74-ABF8-9FD151BF2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1815"/>
            <a:ext cx="9144000" cy="2387600"/>
          </a:xfrm>
        </p:spPr>
        <p:txBody>
          <a:bodyPr/>
          <a:lstStyle/>
          <a:p>
            <a:r>
              <a:rPr lang="en-US" b="1" dirty="0">
                <a:cs typeface="Calibri Light"/>
              </a:rPr>
              <a:t>Requirement 2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7306C-31E9-4872-869E-E5561D5D58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Tell when and where to cross the road safely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13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 descr="A close up of a logo&#10;&#10;Description generated with high confidence">
            <a:extLst>
              <a:ext uri="{FF2B5EF4-FFF2-40B4-BE49-F238E27FC236}">
                <a16:creationId xmlns:a16="http://schemas.microsoft.com/office/drawing/2014/main" id="{FEDACD20-5FE5-4965-AA43-F6F9E0E036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61"/>
            <a:ext cx="12192000" cy="6864121"/>
          </a:xfrm>
          <a:prstGeom prst="rect">
            <a:avLst/>
          </a:prstGeom>
        </p:spPr>
      </p:pic>
      <p:sp>
        <p:nvSpPr>
          <p:cNvPr id="9" name="Rectangle 11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772F25-8B57-41D9-A985-9DF46A748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cs typeface="Calibri Light"/>
              </a:rPr>
              <a:t>I should cross the </a:t>
            </a:r>
            <a:r>
              <a:rPr lang="en-US">
                <a:solidFill>
                  <a:srgbClr val="000000"/>
                </a:solidFill>
                <a:cs typeface="Calibri Light"/>
              </a:rPr>
              <a:t>road at a......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7" descr="A picture containing road, outdoor, man, street&#10;&#10;Description generated with very high confidence">
            <a:extLst>
              <a:ext uri="{FF2B5EF4-FFF2-40B4-BE49-F238E27FC236}">
                <a16:creationId xmlns:a16="http://schemas.microsoft.com/office/drawing/2014/main" id="{F303DF72-9E42-4D37-A2DD-812BA9DF0C0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</a:blip>
          <a:srcRect l="6061" r="23708" b="9434"/>
          <a:stretch/>
        </p:blipFill>
        <p:spPr>
          <a:xfrm>
            <a:off x="73762" y="1079296"/>
            <a:ext cx="4853002" cy="4719647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D2F0E2-3F44-4616-99D4-C8181DBFB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cs typeface="Calibri" panose="020F0502020204030204"/>
              </a:rPr>
              <a:t>                          </a:t>
            </a:r>
            <a:endParaRPr lang="en-US" sz="20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800" b="1">
                <a:solidFill>
                  <a:srgbClr val="000000"/>
                </a:solidFill>
                <a:cs typeface="Calibri"/>
              </a:rPr>
              <a:t>ZEBRA CROSSING</a:t>
            </a:r>
          </a:p>
          <a:p>
            <a:pPr marL="0" indent="0">
              <a:buNone/>
            </a:pPr>
            <a:endParaRPr lang="en-US" sz="20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177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5EAE76E-1C33-449C-BA12-BCC375958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8" y="5071"/>
            <a:ext cx="12192564" cy="6855989"/>
          </a:xfrm>
          <a:prstGeom prst="rect">
            <a:avLst/>
          </a:prstGeom>
        </p:spPr>
      </p:pic>
      <p:sp>
        <p:nvSpPr>
          <p:cNvPr id="9" name="Rectangle 11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772F25-8B57-41D9-A985-9DF46A748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4710" y="659181"/>
            <a:ext cx="5696843" cy="1454051"/>
          </a:xfrm>
        </p:spPr>
        <p:txBody>
          <a:bodyPr>
            <a:noAutofit/>
          </a:bodyPr>
          <a:lstStyle/>
          <a:p>
            <a:r>
              <a:rPr lang="en-US" sz="4900">
                <a:solidFill>
                  <a:srgbClr val="000000"/>
                </a:solidFill>
                <a:cs typeface="Calibri Light"/>
              </a:rPr>
              <a:t>At a traffic light I should only cross when the man is......</a:t>
            </a:r>
            <a:endParaRPr lang="en-US" sz="4900">
              <a:solidFill>
                <a:srgbClr val="000000"/>
              </a:solidFill>
            </a:endParaRPr>
          </a:p>
        </p:txBody>
      </p:sp>
      <p:sp>
        <p:nvSpPr>
          <p:cNvPr id="16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D2F0E2-3F44-4616-99D4-C8181DBFB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  <a:cs typeface="Calibri" panose="020F0502020204030204"/>
              </a:rPr>
              <a:t> </a:t>
            </a:r>
            <a:r>
              <a:rPr lang="en-US" sz="6600" b="1">
                <a:solidFill>
                  <a:srgbClr val="00B050"/>
                </a:solidFill>
                <a:cs typeface="Calibri"/>
              </a:rPr>
              <a:t>GREEN</a:t>
            </a:r>
            <a:endParaRPr lang="en-US" sz="6600">
              <a:solidFill>
                <a:srgbClr val="00B050"/>
              </a:solidFill>
              <a:cs typeface="Calibri"/>
            </a:endParaRPr>
          </a:p>
        </p:txBody>
      </p:sp>
      <p:pic>
        <p:nvPicPr>
          <p:cNvPr id="3" name="Picture 3" descr="A picture containing indoor, toy, colorful, train&#10;&#10;Description generated with very high confidence">
            <a:extLst>
              <a:ext uri="{FF2B5EF4-FFF2-40B4-BE49-F238E27FC236}">
                <a16:creationId xmlns:a16="http://schemas.microsoft.com/office/drawing/2014/main" id="{01676364-2707-49ED-A843-887A271B6E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46433" y="882600"/>
            <a:ext cx="5314026" cy="52648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074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Road Safety</vt:lpstr>
      <vt:lpstr>Requirement 1</vt:lpstr>
      <vt:lpstr>PowerPoint Presentation</vt:lpstr>
      <vt:lpstr>PowerPoint Presentation</vt:lpstr>
      <vt:lpstr>PowerPoint Presentation</vt:lpstr>
      <vt:lpstr>PowerPoint Presentation</vt:lpstr>
      <vt:lpstr>Requirement 2</vt:lpstr>
      <vt:lpstr>I should cross the road at a......</vt:lpstr>
      <vt:lpstr>At a traffic light I should only cross when the man is......</vt:lpstr>
      <vt:lpstr>Requirement 3</vt:lpstr>
      <vt:lpstr>Discuss road safety rules for:</vt:lpstr>
      <vt:lpstr>a. Walking along the road by yourself</vt:lpstr>
      <vt:lpstr>a. Riding your bicycle</vt:lpstr>
      <vt:lpstr>c. Riding a horse</vt:lpstr>
      <vt:lpstr>d. Walking with a group</vt:lpstr>
      <vt:lpstr>Requirement 4</vt:lpstr>
      <vt:lpstr>I must wear a seatbelt because it will help protect me in a case of a......</vt:lpstr>
      <vt:lpstr>Requirement 5</vt:lpstr>
      <vt:lpstr>Traffic Rules and Signs</vt:lpstr>
      <vt:lpstr>Requirement 6</vt:lpstr>
      <vt:lpstr>Lets Play 'Take the Lead'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678</cp:revision>
  <dcterms:created xsi:type="dcterms:W3CDTF">2020-05-24T14:54:59Z</dcterms:created>
  <dcterms:modified xsi:type="dcterms:W3CDTF">2020-05-27T17:46:31Z</dcterms:modified>
</cp:coreProperties>
</file>