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4.xml"/>
  <Override ContentType="application/vnd.openxmlformats-officedocument.theme+xml" PartName="/ppt/theme/theme1.xml"/>
  <Override ContentType="application/vnd.openxmlformats-officedocument.presentationml.viewProps+xml" PartName="/ppt/viewProps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9144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4.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4.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viewProps" Target="viewProps4.xml"/><Relationship Id="rId3" Type="http://schemas.openxmlformats.org/officeDocument/2006/relationships/presProps" Target="presProps4.xml"/><Relationship Id="rId4" Type="http://schemas.openxmlformats.org/officeDocument/2006/relationships/slideMaster" Target="slideMasters/slide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8926F8E-33C3-4529-B2AB-3C18B45BF3E6}" type="datetimeFigureOut">
              <a:rPr lang="en-GB" smtClean="0"/>
              <a:t>28/05/2020</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8115A17-D1B2-45C6-8A3C-9A1F70CA1A47}"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6F8E-33C3-4529-B2AB-3C18B45BF3E6}"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115A17-D1B2-45C6-8A3C-9A1F70CA1A4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6F8E-33C3-4529-B2AB-3C18B45BF3E6}"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115A17-D1B2-45C6-8A3C-9A1F70CA1A4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926F8E-33C3-4529-B2AB-3C18B45BF3E6}"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115A17-D1B2-45C6-8A3C-9A1F70CA1A47}"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926F8E-33C3-4529-B2AB-3C18B45BF3E6}"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115A17-D1B2-45C6-8A3C-9A1F70CA1A47}"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8926F8E-33C3-4529-B2AB-3C18B45BF3E6}"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115A17-D1B2-45C6-8A3C-9A1F70CA1A47}"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926F8E-33C3-4529-B2AB-3C18B45BF3E6}" type="datetimeFigureOut">
              <a:rPr lang="en-GB" smtClean="0"/>
              <a:t>28/05/2020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115A17-D1B2-45C6-8A3C-9A1F70CA1A4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6F8E-33C3-4529-B2AB-3C18B45BF3E6}" type="datetimeFigureOut">
              <a:rPr lang="en-GB" smtClean="0"/>
              <a:t>28/05/2020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115A17-D1B2-45C6-8A3C-9A1F70CA1A4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6F8E-33C3-4529-B2AB-3C18B45BF3E6}" type="datetimeFigureOut">
              <a:rPr lang="en-GB" smtClean="0"/>
              <a:t>28/05/2020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115A17-D1B2-45C6-8A3C-9A1F70CA1A4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8926F8E-33C3-4529-B2AB-3C18B45BF3E6}" type="datetimeFigureOut">
              <a:rPr lang="en-GB" smtClean="0"/>
              <a:t>28/05/2020</a:t>
            </a:fld>
            <a:endParaRPr lang="en-GB"/>
          </a:p>
        </p:txBody>
      </p:sp>
      <p:sp>
        <p:nvSpPr>
          <p:cNvPr id="7" name="Slide Number Placeholder 6"/>
          <p:cNvSpPr>
            <a:spLocks noGrp="1"/>
          </p:cNvSpPr>
          <p:nvPr>
            <p:ph type="sldNum" sz="quarter" idx="12"/>
          </p:nvPr>
        </p:nvSpPr>
        <p:spPr/>
        <p:txBody>
          <a:bodyPr/>
          <a:lstStyle/>
          <a:p>
            <a:fld id="{98115A17-D1B2-45C6-8A3C-9A1F70CA1A47}"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6F8E-33C3-4529-B2AB-3C18B45BF3E6}" type="datetimeFigureOut">
              <a:rPr lang="en-GB" smtClean="0"/>
              <a:t>28/05/2020</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98115A17-D1B2-45C6-8A3C-9A1F70CA1A4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8926F8E-33C3-4529-B2AB-3C18B45BF3E6}" type="datetimeFigureOut">
              <a:rPr lang="en-GB" smtClean="0"/>
              <a:t>28/05/2020</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8115A17-D1B2-45C6-8A3C-9A1F70CA1A4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nhs.uk/conditions/amput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hs.uk/conditions/anaphylaxis/"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nhs.uk/conditions/dizzines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nhs.uk/conditions/insect-bites-and-stings/treatment/"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hs.uk/conditions/blisters/"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www.nhs.uk/conditions/headaches/" TargetMode="External"/><Relationship Id="rId4" Type="http://schemas.openxmlformats.org/officeDocument/2006/relationships/hyperlink" Target="https://www.nhs.uk/conditions/malari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ao.org/eye-health/diseases/dry-eye-treatment"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epa.gov/indoor-air-quality-iaq/air-cleaners-and-air-filters-hom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line.com/health/head-injury" TargetMode="External"/><Relationship Id="rId2" Type="http://schemas.openxmlformats.org/officeDocument/2006/relationships/hyperlink" Target="https://www.healthline.com/symptom/hemorrhage" TargetMode="External"/><Relationship Id="rId1" Type="http://schemas.openxmlformats.org/officeDocument/2006/relationships/slideLayout" Target="../slideLayouts/slideLayout2.xml"/><Relationship Id="rId5" Type="http://schemas.openxmlformats.org/officeDocument/2006/relationships/hyperlink" Target="https://www.healthline.com/health/alcoholism/overdose" TargetMode="External"/><Relationship Id="rId4" Type="http://schemas.openxmlformats.org/officeDocument/2006/relationships/hyperlink" Target="https://www.healthline.com/health/drug-overdos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topthebleedingcoalition.org/index.php/get-the-facts" TargetMode="External"/><Relationship Id="rId2" Type="http://schemas.openxmlformats.org/officeDocument/2006/relationships/hyperlink" Target="https://www.healthline.com/health/cpr-adul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48" name="Shape 10248"/>
        <p:cNvGrpSpPr/>
        <p:nvPr/>
      </p:nvGrpSpPr>
      <p:grpSpPr>
        <a:xfrm>
          <a:off x="0" y="0"/>
          <a:ext cx="0" cy="0"/>
          <a:chOff x="0" y="0"/>
          <a:chExt cx="0" cy="0"/>
        </a:xfrm>
      </p:grpSpPr>
      <p:sp>
        <p:nvSpPr>
          <p:cNvPr id="10249" name="Google Shape;10249;p1"/>
          <p:cNvSpPr txBox="1"/>
          <p:nvPr>
            <p:ph type="ctrTitle"/>
          </p:nvPr>
        </p:nvSpPr>
        <p:spPr>
          <a:xfrm>
            <a:off x="685800" y="404665"/>
            <a:ext cx="7772400" cy="15123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3600"/>
              <a:buFont typeface="Century Gothic"/>
              <a:buNone/>
            </a:pPr>
            <a:r>
              <a:rPr lang="en-GB"/>
              <a:t>First aid explorer </a:t>
            </a:r>
            <a:endParaRPr/>
          </a:p>
        </p:txBody>
      </p:sp>
      <p:sp>
        <p:nvSpPr>
          <p:cNvPr id="10250" name="Google Shape;10250;p1"/>
          <p:cNvSpPr txBox="1"/>
          <p:nvPr>
            <p:ph idx="1" type="subTitle"/>
          </p:nvPr>
        </p:nvSpPr>
        <p:spPr>
          <a:xfrm>
            <a:off x="4733365" y="4421080"/>
            <a:ext cx="3309900" cy="1260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368"/>
              <a:buNone/>
            </a:pPr>
            <a:r>
              <a:rPr lang="en-GB"/>
              <a:t>Area 8 e-camp 2020</a:t>
            </a:r>
            <a:endParaRPr/>
          </a:p>
        </p:txBody>
      </p:sp>
      <p:pic>
        <p:nvPicPr>
          <p:cNvPr id="10251" name="Google Shape;10251;p1"/>
          <p:cNvPicPr preferRelativeResize="0"/>
          <p:nvPr/>
        </p:nvPicPr>
        <p:blipFill rotWithShape="1">
          <a:blip r:embed="rId2">
            <a:alphaModFix/>
          </a:blip>
          <a:srcRect b="0" l="0" r="0" t="0"/>
          <a:stretch/>
        </p:blipFill>
        <p:spPr>
          <a:xfrm>
            <a:off x="6876256" y="1052736"/>
            <a:ext cx="1143000" cy="1143000"/>
          </a:xfrm>
          <a:prstGeom prst="rect">
            <a:avLst/>
          </a:prstGeom>
          <a:noFill/>
          <a:ln>
            <a:noFill/>
          </a:ln>
        </p:spPr>
      </p:pic>
      <p:pic>
        <p:nvPicPr>
          <p:cNvPr id="10252" name="Google Shape;10252;p1"/>
          <p:cNvPicPr preferRelativeResize="0"/>
          <p:nvPr/>
        </p:nvPicPr>
        <p:blipFill rotWithShape="1">
          <a:blip r:embed="rId3">
            <a:alphaModFix/>
          </a:blip>
          <a:srcRect b="0" l="0" r="0" t="0"/>
          <a:stretch/>
        </p:blipFill>
        <p:spPr>
          <a:xfrm>
            <a:off x="3490913" y="2495550"/>
            <a:ext cx="2162175" cy="1866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CONSTRICTIONS AND RESTRICTIVE BANDAGES </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4128" y="1628800"/>
            <a:ext cx="28384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5576" y="1628800"/>
            <a:ext cx="4572000" cy="1754326"/>
          </a:xfrm>
          <a:prstGeom prst="rect">
            <a:avLst/>
          </a:prstGeom>
        </p:spPr>
        <p:txBody>
          <a:bodyPr>
            <a:spAutoFit/>
          </a:bodyPr>
          <a:lstStyle/>
          <a:p>
            <a:endParaRPr lang="en-GB" dirty="0" smtClean="0"/>
          </a:p>
          <a:p>
            <a:endParaRPr lang="en-GB" dirty="0"/>
          </a:p>
          <a:p>
            <a:r>
              <a:rPr lang="en-GB" b="1" dirty="0" smtClean="0">
                <a:latin typeface="Times New Roman" panose="02020603050405020304" pitchFamily="18" charset="0"/>
                <a:cs typeface="Times New Roman" panose="02020603050405020304" pitchFamily="18" charset="0"/>
              </a:rPr>
              <a:t>C</a:t>
            </a:r>
            <a:r>
              <a:rPr lang="en-GB" b="1" dirty="0" smtClean="0">
                <a:latin typeface="Times New Roman" panose="02020603050405020304" pitchFamily="18" charset="0"/>
                <a:cs typeface="Times New Roman" panose="02020603050405020304" pitchFamily="18" charset="0"/>
              </a:rPr>
              <a:t>onstrictive bandage</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D</a:t>
            </a:r>
            <a:r>
              <a:rPr lang="en-GB" dirty="0" smtClean="0">
                <a:latin typeface="Times New Roman" panose="02020603050405020304" pitchFamily="18" charset="0"/>
                <a:cs typeface="Times New Roman" panose="02020603050405020304" pitchFamily="18" charset="0"/>
              </a:rPr>
              <a:t>ressing </a:t>
            </a:r>
            <a:r>
              <a:rPr lang="en-GB" dirty="0">
                <a:latin typeface="Times New Roman" panose="02020603050405020304" pitchFamily="18" charset="0"/>
                <a:cs typeface="Times New Roman" panose="02020603050405020304" pitchFamily="18" charset="0"/>
              </a:rPr>
              <a:t>applied to restrict joint movement, prevent oedema formation or control bleeding</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221088"/>
            <a:ext cx="16859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43608" y="3789040"/>
            <a:ext cx="4572000" cy="2031325"/>
          </a:xfrm>
          <a:prstGeom prst="rect">
            <a:avLst/>
          </a:prstGeom>
        </p:spPr>
        <p:txBody>
          <a:bodyPr>
            <a:spAutoFit/>
          </a:bodyPr>
          <a:lstStyle/>
          <a:p>
            <a:pPr algn="just"/>
            <a:r>
              <a:rPr lang="en-GB" b="1" dirty="0">
                <a:latin typeface="Times New Roman" panose="02020603050405020304" pitchFamily="18" charset="0"/>
                <a:cs typeface="Times New Roman" panose="02020603050405020304" pitchFamily="18" charset="0"/>
              </a:rPr>
              <a:t>B</a:t>
            </a:r>
            <a:r>
              <a:rPr lang="en-GB" b="1" dirty="0" smtClean="0">
                <a:latin typeface="Times New Roman" panose="02020603050405020304" pitchFamily="18" charset="0"/>
                <a:cs typeface="Times New Roman" panose="02020603050405020304" pitchFamily="18" charset="0"/>
              </a:rPr>
              <a:t>andage</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is a piece of material used either to support a medical device such as a </a:t>
            </a:r>
            <a:r>
              <a:rPr lang="en-GB" b="1" dirty="0">
                <a:latin typeface="Times New Roman" panose="02020603050405020304" pitchFamily="18" charset="0"/>
                <a:cs typeface="Times New Roman" panose="02020603050405020304" pitchFamily="18" charset="0"/>
              </a:rPr>
              <a:t>dressing</a:t>
            </a:r>
            <a:r>
              <a:rPr lang="en-GB" dirty="0">
                <a:latin typeface="Times New Roman" panose="02020603050405020304" pitchFamily="18" charset="0"/>
                <a:cs typeface="Times New Roman" panose="02020603050405020304" pitchFamily="18" charset="0"/>
              </a:rPr>
              <a:t> or splint, or on its own to provide support to or to restrict the movement of a part of the body. When used with a </a:t>
            </a:r>
            <a:r>
              <a:rPr lang="en-GB" b="1" dirty="0">
                <a:latin typeface="Times New Roman" panose="02020603050405020304" pitchFamily="18" charset="0"/>
                <a:cs typeface="Times New Roman" panose="02020603050405020304" pitchFamily="18" charset="0"/>
              </a:rPr>
              <a:t>dressing</a:t>
            </a:r>
            <a:r>
              <a:rPr lang="en-GB" dirty="0">
                <a:latin typeface="Times New Roman" panose="02020603050405020304" pitchFamily="18" charset="0"/>
                <a:cs typeface="Times New Roman" panose="02020603050405020304" pitchFamily="18" charset="0"/>
              </a:rPr>
              <a:t>, the </a:t>
            </a:r>
            <a:r>
              <a:rPr lang="en-GB" b="1" dirty="0">
                <a:latin typeface="Times New Roman" panose="02020603050405020304" pitchFamily="18" charset="0"/>
                <a:cs typeface="Times New Roman" panose="02020603050405020304" pitchFamily="18" charset="0"/>
              </a:rPr>
              <a:t>dressing</a:t>
            </a:r>
            <a:r>
              <a:rPr lang="en-GB" dirty="0">
                <a:latin typeface="Times New Roman" panose="02020603050405020304" pitchFamily="18" charset="0"/>
                <a:cs typeface="Times New Roman" panose="02020603050405020304" pitchFamily="18" charset="0"/>
              </a:rPr>
              <a:t> is applied directly on a wound, and a </a:t>
            </a:r>
            <a:r>
              <a:rPr lang="en-GB" b="1" dirty="0">
                <a:latin typeface="Times New Roman" panose="02020603050405020304" pitchFamily="18" charset="0"/>
                <a:cs typeface="Times New Roman" panose="02020603050405020304" pitchFamily="18" charset="0"/>
              </a:rPr>
              <a:t>bandage</a:t>
            </a:r>
            <a:r>
              <a:rPr lang="en-GB" dirty="0">
                <a:latin typeface="Times New Roman" panose="02020603050405020304" pitchFamily="18" charset="0"/>
                <a:cs typeface="Times New Roman" panose="02020603050405020304" pitchFamily="18" charset="0"/>
              </a:rPr>
              <a:t> used to hold the </a:t>
            </a:r>
            <a:r>
              <a:rPr lang="en-GB" b="1" dirty="0">
                <a:latin typeface="Times New Roman" panose="02020603050405020304" pitchFamily="18" charset="0"/>
                <a:cs typeface="Times New Roman" panose="02020603050405020304" pitchFamily="18" charset="0"/>
              </a:rPr>
              <a:t>dressing</a:t>
            </a:r>
            <a:r>
              <a:rPr lang="en-GB" dirty="0">
                <a:latin typeface="Times New Roman" panose="02020603050405020304" pitchFamily="18" charset="0"/>
                <a:cs typeface="Times New Roman" panose="02020603050405020304" pitchFamily="18" charset="0"/>
              </a:rPr>
              <a:t> in place.</a:t>
            </a:r>
          </a:p>
        </p:txBody>
      </p:sp>
    </p:spTree>
    <p:extLst>
      <p:ext uri="{BB962C8B-B14F-4D97-AF65-F5344CB8AC3E}">
        <p14:creationId xmlns:p14="http://schemas.microsoft.com/office/powerpoint/2010/main" val="3184555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SNAKE BITE </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940152" y="458112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15616" y="1213008"/>
            <a:ext cx="4572000" cy="369332"/>
          </a:xfrm>
          <a:prstGeom prst="rect">
            <a:avLst/>
          </a:prstGeom>
        </p:spPr>
        <p:txBody>
          <a:bodyPr>
            <a:spAutoFit/>
          </a:bodyPr>
          <a:lstStyle/>
          <a:p>
            <a:r>
              <a:rPr lang="en-GB" dirty="0" smtClean="0"/>
              <a:t>.</a:t>
            </a:r>
            <a:endParaRPr lang="en-GB" dirty="0"/>
          </a:p>
        </p:txBody>
      </p:sp>
      <p:sp>
        <p:nvSpPr>
          <p:cNvPr id="3" name="Rectangle 2"/>
          <p:cNvSpPr/>
          <p:nvPr/>
        </p:nvSpPr>
        <p:spPr>
          <a:xfrm>
            <a:off x="2286000" y="2690336"/>
            <a:ext cx="4572000" cy="1200329"/>
          </a:xfrm>
          <a:prstGeom prst="rect">
            <a:avLst/>
          </a:prstGeom>
        </p:spPr>
        <p:txBody>
          <a:bodyPr>
            <a:spAutoFit/>
          </a:bodyPr>
          <a:lstStyle/>
          <a:p>
            <a:r>
              <a:rPr lang="en-GB" dirty="0">
                <a:solidFill>
                  <a:prstClr val="black"/>
                </a:solidFill>
                <a:latin typeface="Times New Roman" panose="02020603050405020304" pitchFamily="18" charset="0"/>
                <a:cs typeface="Times New Roman" panose="02020603050405020304" pitchFamily="18" charset="0"/>
              </a:rPr>
              <a:t>Some snakes are venomous and can inject venom containing toxins as they bite. A bite from a venomous snake is a medical emergency because it can be deadly if not treated quickly</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872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57120"/>
          </a:xfrm>
        </p:spPr>
        <p:txBody>
          <a:bodyPr>
            <a:normAutofit fontScale="90000"/>
          </a:bodyPr>
          <a:lstStyle/>
          <a:p>
            <a:r>
              <a:rPr lang="en-GB" dirty="0" smtClean="0"/>
              <a:t>SNAKE BITE </a:t>
            </a:r>
            <a:endParaRPr lang="en-GB" dirty="0"/>
          </a:p>
        </p:txBody>
      </p:sp>
      <p:sp>
        <p:nvSpPr>
          <p:cNvPr id="3" name="Content Placeholder 2"/>
          <p:cNvSpPr>
            <a:spLocks noGrp="1"/>
          </p:cNvSpPr>
          <p:nvPr>
            <p:ph idx="1"/>
          </p:nvPr>
        </p:nvSpPr>
        <p:spPr>
          <a:xfrm>
            <a:off x="1043492" y="1556792"/>
            <a:ext cx="6777317" cy="4275837"/>
          </a:xfrm>
        </p:spPr>
        <p:txBody>
          <a:bodyPr>
            <a:normAutofit fontScale="47500" lnSpcReduction="20000"/>
          </a:bodyPr>
          <a:lstStyle/>
          <a:p>
            <a:pPr marL="68580" indent="0">
              <a:buNone/>
            </a:pPr>
            <a:r>
              <a:rPr lang="en-GB" b="1" dirty="0"/>
              <a:t>What to do after a snake bite</a:t>
            </a:r>
          </a:p>
          <a:p>
            <a:r>
              <a:rPr lang="en-GB" sz="2900" dirty="0">
                <a:latin typeface="Times New Roman" panose="02020603050405020304" pitchFamily="18" charset="0"/>
                <a:cs typeface="Times New Roman" panose="02020603050405020304" pitchFamily="18" charset="0"/>
              </a:rPr>
              <a:t>Immediately after being bitten by a snake you should:</a:t>
            </a:r>
          </a:p>
          <a:p>
            <a:r>
              <a:rPr lang="en-GB" sz="2900" dirty="0">
                <a:latin typeface="Times New Roman" panose="02020603050405020304" pitchFamily="18" charset="0"/>
                <a:cs typeface="Times New Roman" panose="02020603050405020304" pitchFamily="18" charset="0"/>
              </a:rPr>
              <a:t>remain calm and don't panic – snake bites, particularly those that occur in the UK, usually aren't serious and are only very rarely deadly </a:t>
            </a:r>
          </a:p>
          <a:p>
            <a:r>
              <a:rPr lang="en-GB" sz="2900" dirty="0">
                <a:latin typeface="Times New Roman" panose="02020603050405020304" pitchFamily="18" charset="0"/>
                <a:cs typeface="Times New Roman" panose="02020603050405020304" pitchFamily="18" charset="0"/>
              </a:rPr>
              <a:t>try to remember the shape, size and colour of the snake </a:t>
            </a:r>
          </a:p>
          <a:p>
            <a:r>
              <a:rPr lang="en-GB" sz="2900" dirty="0">
                <a:latin typeface="Times New Roman" panose="02020603050405020304" pitchFamily="18" charset="0"/>
                <a:cs typeface="Times New Roman" panose="02020603050405020304" pitchFamily="18" charset="0"/>
              </a:rPr>
              <a:t>keep the part of your body that's been bitten as still as possible to prevent the venom spreading around your body </a:t>
            </a:r>
          </a:p>
          <a:p>
            <a:r>
              <a:rPr lang="en-GB" sz="2900" dirty="0">
                <a:latin typeface="Times New Roman" panose="02020603050405020304" pitchFamily="18" charset="0"/>
                <a:cs typeface="Times New Roman" panose="02020603050405020304" pitchFamily="18" charset="0"/>
              </a:rPr>
              <a:t>remove jewellery and watches from the bitten limb as they could cut into your skin if the limb swells </a:t>
            </a:r>
          </a:p>
          <a:p>
            <a:r>
              <a:rPr lang="en-GB" sz="2900" dirty="0">
                <a:latin typeface="Times New Roman" panose="02020603050405020304" pitchFamily="18" charset="0"/>
                <a:cs typeface="Times New Roman" panose="02020603050405020304" pitchFamily="18" charset="0"/>
              </a:rPr>
              <a:t>do not attempt to remove any clothing, but loosen clothing if possible </a:t>
            </a:r>
          </a:p>
          <a:p>
            <a:r>
              <a:rPr lang="en-GB" sz="2900" dirty="0">
                <a:latin typeface="Times New Roman" panose="02020603050405020304" pitchFamily="18" charset="0"/>
                <a:cs typeface="Times New Roman" panose="02020603050405020304" pitchFamily="18" charset="0"/>
              </a:rPr>
              <a:t>seek immediate medical attention </a:t>
            </a:r>
          </a:p>
          <a:p>
            <a:r>
              <a:rPr lang="en-GB" sz="2900" dirty="0">
                <a:latin typeface="Times New Roman" panose="02020603050405020304" pitchFamily="18" charset="0"/>
                <a:cs typeface="Times New Roman" panose="02020603050405020304" pitchFamily="18" charset="0"/>
              </a:rPr>
              <a:t>If you or someone you're with is bitten by a snake, you should NOT: </a:t>
            </a:r>
          </a:p>
          <a:p>
            <a:r>
              <a:rPr lang="en-GB" sz="2900" dirty="0">
                <a:latin typeface="Times New Roman" panose="02020603050405020304" pitchFamily="18" charset="0"/>
                <a:cs typeface="Times New Roman" panose="02020603050405020304" pitchFamily="18" charset="0"/>
              </a:rPr>
              <a:t>try to suck the venom out of the bite </a:t>
            </a:r>
          </a:p>
          <a:p>
            <a:r>
              <a:rPr lang="en-GB" sz="2900" dirty="0">
                <a:latin typeface="Times New Roman" panose="02020603050405020304" pitchFamily="18" charset="0"/>
                <a:cs typeface="Times New Roman" panose="02020603050405020304" pitchFamily="18" charset="0"/>
              </a:rPr>
              <a:t>try to cut the venom out of the bite or make it bleed </a:t>
            </a:r>
          </a:p>
          <a:p>
            <a:r>
              <a:rPr lang="en-GB" sz="2900" dirty="0">
                <a:latin typeface="Times New Roman" panose="02020603050405020304" pitchFamily="18" charset="0"/>
                <a:cs typeface="Times New Roman" panose="02020603050405020304" pitchFamily="18" charset="0"/>
              </a:rPr>
              <a:t>rub anything into the wound or apply ice, heat or chemicals </a:t>
            </a:r>
          </a:p>
          <a:p>
            <a:r>
              <a:rPr lang="en-GB" sz="2900" dirty="0">
                <a:latin typeface="Times New Roman" panose="02020603050405020304" pitchFamily="18" charset="0"/>
                <a:cs typeface="Times New Roman" panose="02020603050405020304" pitchFamily="18" charset="0"/>
              </a:rPr>
              <a:t>leave someone who's been bitten on their own </a:t>
            </a:r>
          </a:p>
          <a:p>
            <a:r>
              <a:rPr lang="en-GB" sz="2900" dirty="0">
                <a:latin typeface="Times New Roman" panose="02020603050405020304" pitchFamily="18" charset="0"/>
                <a:cs typeface="Times New Roman" panose="02020603050405020304" pitchFamily="18" charset="0"/>
              </a:rPr>
              <a:t>put anything around the bitten limb to stop the spread of venom (such as a tight pressure band, tourniquet or ligature) as it won't help, and can cause swelling or make it worse; it could also damage the limb, leading to the need for </a:t>
            </a:r>
            <a:r>
              <a:rPr lang="en-GB" sz="2900" dirty="0">
                <a:latin typeface="Times New Roman" panose="02020603050405020304" pitchFamily="18" charset="0"/>
                <a:cs typeface="Times New Roman" panose="02020603050405020304" pitchFamily="18" charset="0"/>
                <a:hlinkClick r:id="rId2"/>
              </a:rPr>
              <a:t>amputation</a:t>
            </a:r>
            <a:endParaRPr lang="en-GB" sz="2900" dirty="0">
              <a:latin typeface="Times New Roman" panose="02020603050405020304" pitchFamily="18" charset="0"/>
              <a:cs typeface="Times New Roman" panose="02020603050405020304" pitchFamily="18" charset="0"/>
            </a:endParaRPr>
          </a:p>
          <a:p>
            <a:r>
              <a:rPr lang="en-GB" sz="2900" dirty="0">
                <a:latin typeface="Times New Roman" panose="02020603050405020304" pitchFamily="18" charset="0"/>
                <a:cs typeface="Times New Roman" panose="02020603050405020304" pitchFamily="18" charset="0"/>
              </a:rPr>
              <a:t>try to catch or kill the snake </a:t>
            </a:r>
          </a:p>
          <a:p>
            <a:endParaRPr lang="en-GB" dirty="0"/>
          </a:p>
        </p:txBody>
      </p:sp>
    </p:spTree>
    <p:extLst>
      <p:ext uri="{BB962C8B-B14F-4D97-AF65-F5344CB8AC3E}">
        <p14:creationId xmlns:p14="http://schemas.microsoft.com/office/powerpoint/2010/main" val="25356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313104"/>
          </a:xfrm>
        </p:spPr>
        <p:txBody>
          <a:bodyPr>
            <a:normAutofit fontScale="90000"/>
          </a:bodyPr>
          <a:lstStyle/>
          <a:p>
            <a:r>
              <a:rPr lang="en-GB" dirty="0" smtClean="0"/>
              <a:t>BITES AND STINGS </a:t>
            </a:r>
            <a:endParaRPr lang="en-GB"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732240" y="5229200"/>
            <a:ext cx="1887080" cy="1255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447925" y="2574022"/>
            <a:ext cx="2286000" cy="369332"/>
          </a:xfrm>
          <a:prstGeom prst="rect">
            <a:avLst/>
          </a:prstGeom>
        </p:spPr>
        <p:txBody>
          <a:bodyPr>
            <a:spAutoFit/>
          </a:bodyPr>
          <a:lstStyle/>
          <a:p>
            <a:pPr lvl="0"/>
            <a:endParaRPr lang="en-GB" dirty="0">
              <a:solidFill>
                <a:prstClr val="black"/>
              </a:solidFill>
            </a:endParaRPr>
          </a:p>
        </p:txBody>
      </p:sp>
      <p:sp>
        <p:nvSpPr>
          <p:cNvPr id="7" name="Rectangle 6"/>
          <p:cNvSpPr/>
          <p:nvPr/>
        </p:nvSpPr>
        <p:spPr>
          <a:xfrm>
            <a:off x="2286000" y="1582341"/>
            <a:ext cx="4572000" cy="3693319"/>
          </a:xfrm>
          <a:prstGeom prst="rect">
            <a:avLst/>
          </a:prstGeom>
        </p:spPr>
        <p:txBody>
          <a:bodyPr>
            <a:spAutoFit/>
          </a:bodyPr>
          <a:lstStyle/>
          <a:p>
            <a:pPr algn="just"/>
            <a:r>
              <a:rPr lang="en-GB" dirty="0">
                <a:latin typeface="Times New Roman" panose="02020603050405020304" pitchFamily="18" charset="0"/>
                <a:cs typeface="Times New Roman" panose="02020603050405020304" pitchFamily="18" charset="0"/>
              </a:rPr>
              <a:t>A wasp or hornet sting causes a sudden, sharp pain at first. A swollen red mark may then form on your skin, which can last a few hours and may be painful and itchy.</a:t>
            </a:r>
          </a:p>
          <a:p>
            <a:pPr algn="just"/>
            <a:r>
              <a:rPr lang="en-GB" dirty="0">
                <a:latin typeface="Times New Roman" panose="02020603050405020304" pitchFamily="18" charset="0"/>
                <a:cs typeface="Times New Roman" panose="02020603050405020304" pitchFamily="18" charset="0"/>
              </a:rPr>
              <a:t>Sometimes a larger area around the sting can be painful, red and swollen for up to a week. This is a minor allergic reaction that isn't usually anything to worry about.</a:t>
            </a:r>
          </a:p>
          <a:p>
            <a:pPr algn="just"/>
            <a:r>
              <a:rPr lang="en-GB" dirty="0">
                <a:latin typeface="Times New Roman" panose="02020603050405020304" pitchFamily="18" charset="0"/>
                <a:cs typeface="Times New Roman" panose="02020603050405020304" pitchFamily="18" charset="0"/>
              </a:rPr>
              <a:t>A few people may experience a serious allergic reaction (</a:t>
            </a:r>
            <a:r>
              <a:rPr lang="en-GB" dirty="0">
                <a:latin typeface="Times New Roman" panose="02020603050405020304" pitchFamily="18" charset="0"/>
                <a:cs typeface="Times New Roman" panose="02020603050405020304" pitchFamily="18" charset="0"/>
                <a:hlinkClick r:id="rId3"/>
              </a:rPr>
              <a:t>anaphylaxis</a:t>
            </a:r>
            <a:r>
              <a:rPr lang="en-GB" dirty="0">
                <a:latin typeface="Times New Roman" panose="02020603050405020304" pitchFamily="18" charset="0"/>
                <a:cs typeface="Times New Roman" panose="02020603050405020304" pitchFamily="18" charset="0"/>
              </a:rPr>
              <a:t>), causing breathing difficulties, </a:t>
            </a:r>
            <a:r>
              <a:rPr lang="en-GB" dirty="0">
                <a:latin typeface="Times New Roman" panose="02020603050405020304" pitchFamily="18" charset="0"/>
                <a:cs typeface="Times New Roman" panose="02020603050405020304" pitchFamily="18" charset="0"/>
                <a:hlinkClick r:id="rId4"/>
              </a:rPr>
              <a:t>dizziness</a:t>
            </a:r>
            <a:r>
              <a:rPr lang="en-GB" dirty="0">
                <a:latin typeface="Times New Roman" panose="02020603050405020304" pitchFamily="18" charset="0"/>
                <a:cs typeface="Times New Roman" panose="02020603050405020304" pitchFamily="18" charset="0"/>
              </a:rPr>
              <a:t> and a swollen face or mouth. </a:t>
            </a:r>
            <a:r>
              <a:rPr lang="en-GB" b="1" dirty="0">
                <a:latin typeface="Times New Roman" panose="02020603050405020304" pitchFamily="18" charset="0"/>
                <a:cs typeface="Times New Roman" panose="02020603050405020304" pitchFamily="18" charset="0"/>
              </a:rPr>
              <a:t>Dial 999 for an ambulance immediately if you have these symptoms.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644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385112"/>
          </a:xfrm>
        </p:spPr>
        <p:txBody>
          <a:bodyPr>
            <a:normAutofit fontScale="90000"/>
          </a:bodyPr>
          <a:lstStyle/>
          <a:p>
            <a:r>
              <a:rPr lang="en-GB" dirty="0" smtClean="0"/>
              <a:t>BEE STING </a:t>
            </a:r>
            <a:endParaRPr lang="en-GB"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300192" y="4941168"/>
            <a:ext cx="2173883" cy="144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0" y="1166843"/>
            <a:ext cx="4572000" cy="3693319"/>
          </a:xfrm>
          <a:prstGeom prst="rect">
            <a:avLst/>
          </a:prstGeom>
        </p:spPr>
        <p:txBody>
          <a:bodyPr>
            <a:spAutoFit/>
          </a:bodyPr>
          <a:lstStyle/>
          <a:p>
            <a:pPr algn="just"/>
            <a:r>
              <a:rPr lang="en-GB" dirty="0">
                <a:latin typeface="Times New Roman" panose="02020603050405020304" pitchFamily="18" charset="0"/>
                <a:cs typeface="Times New Roman" panose="02020603050405020304" pitchFamily="18" charset="0"/>
              </a:rPr>
              <a:t>Bee sting feels similar to a wasp sting, but the sting will often be left in the wound. See </a:t>
            </a:r>
            <a:r>
              <a:rPr lang="en-GB" dirty="0">
                <a:latin typeface="Times New Roman" panose="02020603050405020304" pitchFamily="18" charset="0"/>
                <a:cs typeface="Times New Roman" panose="02020603050405020304" pitchFamily="18" charset="0"/>
                <a:hlinkClick r:id="rId3"/>
              </a:rPr>
              <a:t>treating insect bites</a:t>
            </a:r>
            <a:r>
              <a:rPr lang="en-GB" dirty="0">
                <a:latin typeface="Times New Roman" panose="02020603050405020304" pitchFamily="18" charset="0"/>
                <a:cs typeface="Times New Roman" panose="02020603050405020304" pitchFamily="18" charset="0"/>
              </a:rPr>
              <a:t> for advice about how to remove this safely.</a:t>
            </a:r>
          </a:p>
          <a:p>
            <a:pPr algn="just"/>
            <a:r>
              <a:rPr lang="en-GB" dirty="0">
                <a:latin typeface="Times New Roman" panose="02020603050405020304" pitchFamily="18" charset="0"/>
                <a:cs typeface="Times New Roman" panose="02020603050405020304" pitchFamily="18" charset="0"/>
              </a:rPr>
              <a:t>The sting can cause pain, redness and swelling for a few hours. As with wasp stings, some people may have a mild allergic reaction that lasts up to a week.</a:t>
            </a:r>
          </a:p>
          <a:p>
            <a:pPr algn="just"/>
            <a:r>
              <a:rPr lang="en-GB" dirty="0">
                <a:latin typeface="Times New Roman" panose="02020603050405020304" pitchFamily="18" charset="0"/>
                <a:cs typeface="Times New Roman" panose="02020603050405020304" pitchFamily="18" charset="0"/>
              </a:rPr>
              <a:t>Serious allergic reactions can also occasionally occur, causing breathing difficulties, dizziness and a swollen face or mouth. </a:t>
            </a:r>
            <a:r>
              <a:rPr lang="en-GB" b="1" dirty="0">
                <a:latin typeface="Times New Roman" panose="02020603050405020304" pitchFamily="18" charset="0"/>
                <a:cs typeface="Times New Roman" panose="02020603050405020304" pitchFamily="18" charset="0"/>
              </a:rPr>
              <a:t>Dial 999 for an ambulance immediately if you have these symptoms.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713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01136"/>
          </a:xfrm>
        </p:spPr>
        <p:txBody>
          <a:bodyPr>
            <a:normAutofit fontScale="90000"/>
          </a:bodyPr>
          <a:lstStyle/>
          <a:p>
            <a:r>
              <a:rPr lang="en-GB" dirty="0" smtClean="0"/>
              <a:t>MOSQUITO BITE </a:t>
            </a:r>
            <a:endParaRPr lang="en-GB"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364088" y="4365104"/>
            <a:ext cx="2535504" cy="1687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3568" y="1859340"/>
            <a:ext cx="6174432" cy="2308324"/>
          </a:xfrm>
          <a:prstGeom prst="rect">
            <a:avLst/>
          </a:prstGeom>
        </p:spPr>
        <p:txBody>
          <a:bodyPr wrap="square">
            <a:spAutoFit/>
          </a:bodyPr>
          <a:lstStyle/>
          <a:p>
            <a:pPr algn="just"/>
            <a:r>
              <a:rPr lang="en-GB" b="0" i="0" u="none" strike="noStrike" dirty="0" smtClean="0">
                <a:solidFill>
                  <a:srgbClr val="212B32"/>
                </a:solidFill>
                <a:effectLst/>
                <a:latin typeface="Times New Roman" panose="02020603050405020304" pitchFamily="18" charset="0"/>
                <a:cs typeface="Times New Roman" panose="02020603050405020304" pitchFamily="18" charset="0"/>
              </a:rPr>
              <a:t>Bites from mosquitoes often cause small red lumps on your skin. These are usually very itchy. Some people may also develop fluid-filled </a:t>
            </a:r>
            <a:r>
              <a:rPr lang="en-GB" b="0" i="0" u="none" strike="noStrike" dirty="0" smtClean="0">
                <a:solidFill>
                  <a:srgbClr val="005EB8"/>
                </a:solidFill>
                <a:effectLst/>
                <a:latin typeface="Times New Roman" panose="02020603050405020304" pitchFamily="18" charset="0"/>
                <a:cs typeface="Times New Roman" panose="02020603050405020304" pitchFamily="18" charset="0"/>
                <a:hlinkClick r:id="rId3"/>
              </a:rPr>
              <a:t>blisters</a:t>
            </a:r>
            <a:r>
              <a:rPr lang="en-GB" b="0" i="0" u="none" strike="noStrike" dirty="0" smtClean="0">
                <a:solidFill>
                  <a:srgbClr val="212B32"/>
                </a:solidFill>
                <a:effectLst/>
                <a:latin typeface="Times New Roman" panose="02020603050405020304" pitchFamily="18" charset="0"/>
                <a:cs typeface="Times New Roman" panose="02020603050405020304" pitchFamily="18" charset="0"/>
              </a:rPr>
              <a:t>.</a:t>
            </a:r>
          </a:p>
          <a:p>
            <a:pPr algn="just"/>
            <a:r>
              <a:rPr lang="en-GB" b="0" i="0" u="none" strike="noStrike" dirty="0" smtClean="0">
                <a:solidFill>
                  <a:srgbClr val="212B32"/>
                </a:solidFill>
                <a:effectLst/>
                <a:latin typeface="Times New Roman" panose="02020603050405020304" pitchFamily="18" charset="0"/>
                <a:cs typeface="Times New Roman" panose="02020603050405020304" pitchFamily="18" charset="0"/>
              </a:rPr>
              <a:t>Mosquitoes don't cause major harm in the UK, but in some parts of the world they can spread serious illnesses such as </a:t>
            </a:r>
            <a:r>
              <a:rPr lang="en-GB" b="0" i="0" u="none" strike="noStrike" dirty="0" smtClean="0">
                <a:solidFill>
                  <a:srgbClr val="005EB8"/>
                </a:solidFill>
                <a:effectLst/>
                <a:latin typeface="Times New Roman" panose="02020603050405020304" pitchFamily="18" charset="0"/>
                <a:cs typeface="Times New Roman" panose="02020603050405020304" pitchFamily="18" charset="0"/>
                <a:hlinkClick r:id="rId4"/>
              </a:rPr>
              <a:t>malaria</a:t>
            </a:r>
            <a:r>
              <a:rPr lang="en-GB" b="0" i="0" u="none" strike="noStrike" dirty="0" smtClean="0">
                <a:solidFill>
                  <a:srgbClr val="212B32"/>
                </a:solidFill>
                <a:effectLst/>
                <a:latin typeface="Times New Roman" panose="02020603050405020304" pitchFamily="18" charset="0"/>
                <a:cs typeface="Times New Roman" panose="02020603050405020304" pitchFamily="18" charset="0"/>
              </a:rPr>
              <a:t>.</a:t>
            </a:r>
          </a:p>
          <a:p>
            <a:pPr algn="just"/>
            <a:r>
              <a:rPr lang="en-GB" b="0" i="0" u="none" strike="noStrike" dirty="0" smtClean="0">
                <a:solidFill>
                  <a:srgbClr val="212B32"/>
                </a:solidFill>
                <a:effectLst/>
                <a:latin typeface="Times New Roman" panose="02020603050405020304" pitchFamily="18" charset="0"/>
                <a:cs typeface="Times New Roman" panose="02020603050405020304" pitchFamily="18" charset="0"/>
              </a:rPr>
              <a:t>Get medical help right away if you develop worrying symptoms, such as a fever, chills, </a:t>
            </a:r>
            <a:r>
              <a:rPr lang="en-GB" b="0" i="0" u="none" strike="noStrike" dirty="0" smtClean="0">
                <a:solidFill>
                  <a:srgbClr val="005EB8"/>
                </a:solidFill>
                <a:effectLst/>
                <a:latin typeface="Times New Roman" panose="02020603050405020304" pitchFamily="18" charset="0"/>
                <a:cs typeface="Times New Roman" panose="02020603050405020304" pitchFamily="18" charset="0"/>
                <a:hlinkClick r:id="rId5"/>
              </a:rPr>
              <a:t>headaches</a:t>
            </a:r>
            <a:r>
              <a:rPr lang="en-GB" b="0" i="0" u="none" strike="noStrike" dirty="0" smtClean="0">
                <a:solidFill>
                  <a:srgbClr val="212B32"/>
                </a:solidFill>
                <a:effectLst/>
                <a:latin typeface="Times New Roman" panose="02020603050405020304" pitchFamily="18" charset="0"/>
                <a:cs typeface="Times New Roman" panose="02020603050405020304" pitchFamily="18" charset="0"/>
              </a:rPr>
              <a:t> and vomiting, after a mosquito bite abroad</a:t>
            </a:r>
            <a:r>
              <a:rPr lang="en-GB" b="0" i="0" u="none" strike="noStrike" dirty="0" smtClean="0">
                <a:solidFill>
                  <a:srgbClr val="212B32"/>
                </a:solidFill>
                <a:effectLst/>
                <a:latin typeface="&amp;quot"/>
              </a:rPr>
              <a:t>.</a:t>
            </a:r>
            <a:endParaRPr lang="en-GB" b="0" i="0" u="none" strike="noStrike" dirty="0">
              <a:solidFill>
                <a:srgbClr val="212B32"/>
              </a:solidFill>
              <a:effectLst/>
              <a:latin typeface="&amp;quot"/>
            </a:endParaRPr>
          </a:p>
        </p:txBody>
      </p:sp>
    </p:spTree>
    <p:extLst>
      <p:ext uri="{BB962C8B-B14F-4D97-AF65-F5344CB8AC3E}">
        <p14:creationId xmlns:p14="http://schemas.microsoft.com/office/powerpoint/2010/main" val="2785398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EXPLOSURE TO COLD CONDITIONS </a:t>
            </a:r>
            <a:br>
              <a:rPr lang="en-GB" dirty="0" smtClean="0"/>
            </a:br>
            <a:r>
              <a:rPr lang="en-GB" dirty="0" smtClean="0"/>
              <a:t>FROSTBITE </a:t>
            </a:r>
            <a:endParaRPr lang="en-GB" dirty="0"/>
          </a:p>
        </p:txBody>
      </p:sp>
      <p:sp>
        <p:nvSpPr>
          <p:cNvPr id="3" name="Content Placeholder 2"/>
          <p:cNvSpPr>
            <a:spLocks noGrp="1"/>
          </p:cNvSpPr>
          <p:nvPr>
            <p:ph idx="1"/>
          </p:nvPr>
        </p:nvSpPr>
        <p:spPr/>
        <p:txBody>
          <a:bodyPr>
            <a:normAutofit fontScale="32500" lnSpcReduction="20000"/>
          </a:bodyPr>
          <a:lstStyle/>
          <a:p>
            <a:r>
              <a:rPr lang="en-GB" sz="4000" dirty="0">
                <a:latin typeface="Times New Roman" panose="02020603050405020304" pitchFamily="18" charset="0"/>
                <a:cs typeface="Times New Roman" panose="02020603050405020304" pitchFamily="18" charset="0"/>
              </a:rPr>
              <a:t>First aid for frostbite, as well as immersion or trench foot, includes:</a:t>
            </a:r>
          </a:p>
          <a:p>
            <a:r>
              <a:rPr lang="en-GB" sz="4000" dirty="0">
                <a:latin typeface="Times New Roman" panose="02020603050405020304" pitchFamily="18" charset="0"/>
                <a:cs typeface="Times New Roman" panose="02020603050405020304" pitchFamily="18" charset="0"/>
              </a:rPr>
              <a:t>Check for signs of hypothermia and seek medical attention. If necessary quickly transport the victim to an emergency care facility.</a:t>
            </a:r>
          </a:p>
          <a:p>
            <a:r>
              <a:rPr lang="en-GB" sz="4000" dirty="0">
                <a:latin typeface="Times New Roman" panose="02020603050405020304" pitchFamily="18" charset="0"/>
                <a:cs typeface="Times New Roman" panose="02020603050405020304" pitchFamily="18" charset="0"/>
              </a:rPr>
              <a:t>Treat the person gently and monitor breathing.</a:t>
            </a:r>
          </a:p>
          <a:p>
            <a:r>
              <a:rPr lang="en-GB" sz="4000" dirty="0">
                <a:latin typeface="Times New Roman" panose="02020603050405020304" pitchFamily="18" charset="0"/>
                <a:cs typeface="Times New Roman" panose="02020603050405020304" pitchFamily="18" charset="0"/>
              </a:rPr>
              <a:t>If possible, move the victim to a warm area.</a:t>
            </a:r>
          </a:p>
          <a:p>
            <a:r>
              <a:rPr lang="en-GB" sz="4000" dirty="0">
                <a:latin typeface="Times New Roman" panose="02020603050405020304" pitchFamily="18" charset="0"/>
                <a:cs typeface="Times New Roman" panose="02020603050405020304" pitchFamily="18" charset="0"/>
              </a:rPr>
              <a:t>Remove wet clothing, and gently loosen or remove constricting clothing or jewellery that may restrict circulation.</a:t>
            </a:r>
          </a:p>
          <a:p>
            <a:r>
              <a:rPr lang="en-GB" sz="4000" dirty="0">
                <a:latin typeface="Times New Roman" panose="02020603050405020304" pitchFamily="18" charset="0"/>
                <a:cs typeface="Times New Roman" panose="02020603050405020304" pitchFamily="18" charset="0"/>
              </a:rPr>
              <a:t>Warm the person by wrapping them in blankets or by them putting on dry clothing. Cover the head and neck. Warm the person slowly. Avoid direct heat which can burn the skin.</a:t>
            </a:r>
          </a:p>
          <a:p>
            <a:r>
              <a:rPr lang="en-GB" sz="4000" dirty="0" err="1" smtClean="0">
                <a:latin typeface="Times New Roman" panose="02020603050405020304" pitchFamily="18" charset="0"/>
                <a:cs typeface="Times New Roman" panose="02020603050405020304" pitchFamily="18" charset="0"/>
              </a:rPr>
              <a:t>Loosley</a:t>
            </a:r>
            <a:r>
              <a:rPr lang="en-GB" sz="4000" dirty="0" smtClean="0">
                <a:latin typeface="Times New Roman" panose="02020603050405020304" pitchFamily="18" charset="0"/>
                <a:cs typeface="Times New Roman" panose="02020603050405020304" pitchFamily="18" charset="0"/>
              </a:rPr>
              <a:t> </a:t>
            </a:r>
            <a:r>
              <a:rPr lang="en-GB" sz="4000" dirty="0">
                <a:latin typeface="Times New Roman" panose="02020603050405020304" pitchFamily="18" charset="0"/>
                <a:cs typeface="Times New Roman" panose="02020603050405020304" pitchFamily="18" charset="0"/>
              </a:rPr>
              <a:t>cover the affected area with a sterile dressing. Place some gauze between fingers and toes to absorb moisture and prevent them from sticking together.</a:t>
            </a:r>
          </a:p>
          <a:p>
            <a:r>
              <a:rPr lang="en-GB" sz="4000" dirty="0">
                <a:latin typeface="Times New Roman" panose="02020603050405020304" pitchFamily="18" charset="0"/>
                <a:cs typeface="Times New Roman" panose="02020603050405020304" pitchFamily="18" charset="0"/>
              </a:rPr>
              <a:t>If the person is alert, give them warm liquids to drink.</a:t>
            </a:r>
          </a:p>
          <a:p>
            <a:r>
              <a:rPr lang="en-GB" sz="4000" dirty="0">
                <a:latin typeface="Times New Roman" panose="02020603050405020304" pitchFamily="18" charset="0"/>
                <a:cs typeface="Times New Roman" panose="02020603050405020304" pitchFamily="18" charset="0"/>
              </a:rPr>
              <a:t>DO NOT attempt to rewarm the affected frostbite area on site (but do try to stop the area from becoming any colder) - without the proper medical care, tissue that has been warmed may refreeze and cause more damage.  </a:t>
            </a:r>
          </a:p>
          <a:p>
            <a:r>
              <a:rPr lang="en-GB" sz="4000" dirty="0">
                <a:latin typeface="Times New Roman" panose="02020603050405020304" pitchFamily="18" charset="0"/>
                <a:cs typeface="Times New Roman" panose="02020603050405020304" pitchFamily="18" charset="0"/>
              </a:rPr>
              <a:t>DO NOT rub area or apply dry heat. </a:t>
            </a:r>
          </a:p>
          <a:p>
            <a:r>
              <a:rPr lang="en-GB" sz="4000" dirty="0">
                <a:latin typeface="Times New Roman" panose="02020603050405020304" pitchFamily="18" charset="0"/>
                <a:cs typeface="Times New Roman" panose="02020603050405020304" pitchFamily="18" charset="0"/>
              </a:rPr>
              <a:t>DO NOT allow the victim to drink alcohol or smoke</a:t>
            </a:r>
            <a:r>
              <a:rPr lang="en-GB" dirty="0"/>
              <a:t>. </a:t>
            </a:r>
          </a:p>
          <a:p>
            <a:endParaRPr lang="en-GB" dirty="0"/>
          </a:p>
        </p:txBody>
      </p:sp>
    </p:spTree>
    <p:extLst>
      <p:ext uri="{BB962C8B-B14F-4D97-AF65-F5344CB8AC3E}">
        <p14:creationId xmlns:p14="http://schemas.microsoft.com/office/powerpoint/2010/main" val="2804444364"/>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44" name="Shape 10244"/>
        <p:cNvGrpSpPr/>
        <p:nvPr/>
      </p:nvGrpSpPr>
      <p:grpSpPr>
        <a:xfrm>
          <a:off x="0" y="0"/>
          <a:ext cx="0" cy="0"/>
          <a:chOff x="0" y="0"/>
          <a:chExt cx="0" cy="0"/>
        </a:xfrm>
      </p:grpSpPr>
      <p:sp>
        <p:nvSpPr>
          <p:cNvPr id="10245" name="Google Shape;10245;p1"/>
          <p:cNvSpPr txBox="1"/>
          <p:nvPr>
            <p:ph type="title"/>
          </p:nvPr>
        </p:nvSpPr>
        <p:spPr>
          <a:xfrm>
            <a:off x="1043490" y="1027664"/>
            <a:ext cx="70248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4000"/>
              <a:buFont typeface="Century Gothic"/>
              <a:buNone/>
            </a:pPr>
            <a:r>
              <a:t/>
            </a:r>
            <a:endParaRPr/>
          </a:p>
        </p:txBody>
      </p:sp>
      <p:sp>
        <p:nvSpPr>
          <p:cNvPr id="10246" name="Google Shape;10246;p1"/>
          <p:cNvSpPr txBox="1"/>
          <p:nvPr>
            <p:ph idx="1" type="body"/>
          </p:nvPr>
        </p:nvSpPr>
        <p:spPr>
          <a:xfrm>
            <a:off x="1043492" y="2323652"/>
            <a:ext cx="6777300" cy="3509100"/>
          </a:xfrm>
          <a:prstGeom prst="rect">
            <a:avLst/>
          </a:prstGeom>
          <a:noFill/>
          <a:ln>
            <a:noFill/>
          </a:ln>
        </p:spPr>
        <p:txBody>
          <a:bodyPr anchorCtr="0" anchor="t" bIns="45700" lIns="91425" spcFirstLastPara="1" rIns="91425" wrap="square" tIns="45700">
            <a:normAutofit/>
          </a:bodyPr>
          <a:lstStyle/>
          <a:p>
            <a:pPr indent="-158496" lvl="0" marL="342900" rtl="0" algn="l">
              <a:spcBef>
                <a:spcPts val="0"/>
              </a:spcBef>
              <a:spcAft>
                <a:spcPts val="0"/>
              </a:spcAft>
              <a:buSzPts val="1824"/>
              <a:buNone/>
            </a:pPr>
            <a:r>
              <a:t/>
            </a:r>
            <a:endParaRPr/>
          </a:p>
          <a:p>
            <a:pPr indent="-158496" lvl="0" marL="342900" rtl="0" algn="l">
              <a:spcBef>
                <a:spcPts val="480"/>
              </a:spcBef>
              <a:spcAft>
                <a:spcPts val="0"/>
              </a:spcAft>
              <a:buSzPts val="1824"/>
              <a:buNone/>
            </a:pPr>
            <a:r>
              <a:t/>
            </a:r>
            <a:endParaRPr/>
          </a:p>
          <a:p>
            <a:pPr indent="0" lvl="0" marL="68580" rtl="0" algn="l">
              <a:spcBef>
                <a:spcPts val="480"/>
              </a:spcBef>
              <a:spcAft>
                <a:spcPts val="0"/>
              </a:spcAft>
              <a:buSzPts val="1824"/>
              <a:buNone/>
            </a:pPr>
            <a:r>
              <a:rPr lang="en-GB">
                <a:latin typeface="Times New Roman"/>
                <a:ea typeface="Times New Roman"/>
                <a:cs typeface="Times New Roman"/>
                <a:sym typeface="Times New Roman"/>
              </a:rPr>
              <a:t>THANKYOU</a:t>
            </a:r>
            <a:r>
              <a:rPr lang="en-GB"/>
              <a:t> </a:t>
            </a:r>
            <a:endParaRPr/>
          </a:p>
          <a:p>
            <a:pPr indent="0" lvl="0" marL="68580" rtl="0" algn="l">
              <a:spcBef>
                <a:spcPts val="480"/>
              </a:spcBef>
              <a:spcAft>
                <a:spcPts val="0"/>
              </a:spcAft>
              <a:buSzPts val="1824"/>
              <a:buNone/>
            </a:pPr>
            <a:r>
              <a:t/>
            </a:r>
            <a:endParaRPr/>
          </a:p>
          <a:p>
            <a:pPr indent="0" lvl="0" marL="68580" rtl="0" algn="l">
              <a:spcBef>
                <a:spcPts val="480"/>
              </a:spcBef>
              <a:spcAft>
                <a:spcPts val="0"/>
              </a:spcAft>
              <a:buSzPts val="1824"/>
              <a:buNone/>
            </a:pPr>
            <a:r>
              <a:rPr lang="en-GB"/>
              <a:t>God bless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SUNBURN</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36096" y="4365104"/>
            <a:ext cx="19240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99592" y="2274838"/>
            <a:ext cx="5958408" cy="1200329"/>
          </a:xfrm>
          <a:prstGeom prst="rect">
            <a:avLst/>
          </a:prstGeom>
        </p:spPr>
        <p:txBody>
          <a:bodyPr wrap="square">
            <a:spAutoFit/>
          </a:bodyPr>
          <a:lstStyle/>
          <a:p>
            <a:pPr marL="285750" indent="-285750">
              <a:buFont typeface="Arial" panose="020B0604020202020204" pitchFamily="34" charset="0"/>
              <a:buChar char="•"/>
            </a:pPr>
            <a:r>
              <a:rPr lang="en-GB" dirty="0">
                <a:solidFill>
                  <a:srgbClr val="111111"/>
                </a:solidFill>
                <a:latin typeface="Times New Roman" panose="02020603050405020304" pitchFamily="18" charset="0"/>
                <a:cs typeface="Times New Roman" panose="02020603050405020304" pitchFamily="18" charset="0"/>
              </a:rPr>
              <a:t>S</a:t>
            </a:r>
            <a:r>
              <a:rPr lang="en-GB" b="0" i="0" u="none" strike="noStrike" dirty="0" smtClean="0">
                <a:solidFill>
                  <a:srgbClr val="111111"/>
                </a:solidFill>
                <a:effectLst/>
                <a:latin typeface="Times New Roman" panose="02020603050405020304" pitchFamily="18" charset="0"/>
                <a:cs typeface="Times New Roman" panose="02020603050405020304" pitchFamily="18" charset="0"/>
              </a:rPr>
              <a:t>unburn </a:t>
            </a:r>
            <a:r>
              <a:rPr lang="en-GB" b="0" i="0" u="none" strike="noStrike" dirty="0" smtClean="0">
                <a:solidFill>
                  <a:srgbClr val="111111"/>
                </a:solidFill>
                <a:effectLst/>
                <a:latin typeface="Times New Roman" panose="02020603050405020304" pitchFamily="18" charset="0"/>
                <a:cs typeface="Times New Roman" panose="02020603050405020304" pitchFamily="18" charset="0"/>
              </a:rPr>
              <a:t>can be treated at home with:</a:t>
            </a:r>
          </a:p>
          <a:p>
            <a:pPr marL="285750" indent="-285750">
              <a:buFont typeface="Arial" panose="020B0604020202020204" pitchFamily="34" charset="0"/>
              <a:buChar char="•"/>
            </a:pPr>
            <a:r>
              <a:rPr lang="en-GB" b="0" i="0" u="none" strike="noStrike" dirty="0" smtClean="0">
                <a:solidFill>
                  <a:srgbClr val="111111"/>
                </a:solidFill>
                <a:effectLst/>
                <a:latin typeface="Times New Roman" panose="02020603050405020304" pitchFamily="18" charset="0"/>
                <a:cs typeface="Times New Roman" panose="02020603050405020304" pitchFamily="18" charset="0"/>
              </a:rPr>
              <a:t>Cool compresses</a:t>
            </a:r>
          </a:p>
          <a:p>
            <a:pPr marL="285750" indent="-285750">
              <a:buFont typeface="Arial" panose="020B0604020202020204" pitchFamily="34" charset="0"/>
              <a:buChar char="•"/>
            </a:pPr>
            <a:r>
              <a:rPr lang="en-GB" b="0" i="0" u="none" strike="noStrike" dirty="0" smtClean="0">
                <a:solidFill>
                  <a:srgbClr val="111111"/>
                </a:solidFill>
                <a:effectLst/>
                <a:latin typeface="Times New Roman" panose="02020603050405020304" pitchFamily="18" charset="0"/>
                <a:cs typeface="Times New Roman" panose="02020603050405020304" pitchFamily="18" charset="0"/>
              </a:rPr>
              <a:t>Over-the-counter pain medications, Aloe </a:t>
            </a:r>
            <a:r>
              <a:rPr lang="en-GB" b="0" i="0" u="none" strike="noStrike" dirty="0" err="1" smtClean="0">
                <a:solidFill>
                  <a:srgbClr val="111111"/>
                </a:solidFill>
                <a:effectLst/>
                <a:latin typeface="Times New Roman" panose="02020603050405020304" pitchFamily="18" charset="0"/>
                <a:cs typeface="Times New Roman" panose="02020603050405020304" pitchFamily="18" charset="0"/>
              </a:rPr>
              <a:t>vera</a:t>
            </a:r>
            <a:r>
              <a:rPr lang="en-GB" b="0" i="0" u="none" strike="noStrike" dirty="0" smtClean="0">
                <a:solidFill>
                  <a:srgbClr val="111111"/>
                </a:solidFill>
                <a:effectLst/>
                <a:latin typeface="Times New Roman" panose="02020603050405020304" pitchFamily="18" charset="0"/>
                <a:cs typeface="Times New Roman" panose="02020603050405020304" pitchFamily="18" charset="0"/>
              </a:rPr>
              <a:t> gel or lotion</a:t>
            </a:r>
          </a:p>
          <a:p>
            <a:pPr marL="285750" indent="-285750">
              <a:buFont typeface="Arial" panose="020B0604020202020204" pitchFamily="34" charset="0"/>
              <a:buChar char="•"/>
            </a:pPr>
            <a:r>
              <a:rPr lang="en-GB" b="0" i="0" u="none" strike="noStrike" dirty="0" smtClean="0">
                <a:solidFill>
                  <a:srgbClr val="111111"/>
                </a:solidFill>
                <a:effectLst/>
                <a:latin typeface="Times New Roman" panose="02020603050405020304" pitchFamily="18" charset="0"/>
                <a:cs typeface="Times New Roman" panose="02020603050405020304" pitchFamily="18" charset="0"/>
              </a:rPr>
              <a:t>Hydration - drinking plenty of fluids</a:t>
            </a:r>
            <a:endParaRPr lang="en-GB" b="0" i="0" u="none" strike="noStrike" dirty="0">
              <a:solidFill>
                <a:srgbClr val="11111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610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BURNS</a:t>
            </a:r>
            <a:endParaRPr lang="en-GB" dirty="0"/>
          </a:p>
        </p:txBody>
      </p:sp>
      <p:sp>
        <p:nvSpPr>
          <p:cNvPr id="3" name="Content Placeholder 2"/>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The term “burn” means more than the burning sensation associated with this injury. Burns are characterized by severe skin damage that causes the affected skin cells to die</a:t>
            </a:r>
            <a:r>
              <a:rPr lang="en-GB"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365104"/>
            <a:ext cx="27527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757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lstStyle/>
          <a:p>
            <a:r>
              <a:rPr lang="en-GB" dirty="0" smtClean="0"/>
              <a:t>SMOKE IN THE EYES</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12160" y="1147564"/>
            <a:ext cx="1905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15616" y="4005064"/>
            <a:ext cx="5544616" cy="1754326"/>
          </a:xfrm>
          <a:prstGeom prst="rect">
            <a:avLst/>
          </a:prstGeom>
        </p:spPr>
        <p:txBody>
          <a:bodyPr wrap="square">
            <a:spAutoFit/>
          </a:bodyPr>
          <a:lstStyle/>
          <a:p>
            <a:pPr>
              <a:buFont typeface="Arial"/>
              <a:buChar char="•"/>
            </a:pPr>
            <a:r>
              <a:rPr lang="en-GB" i="0" u="none" strike="noStrike" dirty="0" smtClean="0">
                <a:solidFill>
                  <a:srgbClr val="333333"/>
                </a:solidFill>
                <a:effectLst/>
                <a:latin typeface="Times New Roman" panose="02020603050405020304" pitchFamily="18" charset="0"/>
                <a:cs typeface="Times New Roman" panose="02020603050405020304" pitchFamily="18" charset="0"/>
              </a:rPr>
              <a:t>Over-the-counter </a:t>
            </a:r>
            <a:r>
              <a:rPr lang="en-GB" i="0" u="sng" strike="noStrike" dirty="0" smtClean="0">
                <a:solidFill>
                  <a:srgbClr val="557AB5"/>
                </a:solidFill>
                <a:effectLst/>
                <a:latin typeface="Times New Roman" panose="02020603050405020304" pitchFamily="18" charset="0"/>
                <a:cs typeface="Times New Roman" panose="02020603050405020304" pitchFamily="18" charset="0"/>
                <a:hlinkClick r:id="rId3"/>
              </a:rPr>
              <a:t>artificial tears</a:t>
            </a:r>
            <a:r>
              <a:rPr lang="en-GB" i="0" u="none" strike="noStrike" dirty="0" smtClean="0">
                <a:solidFill>
                  <a:srgbClr val="333333"/>
                </a:solidFill>
                <a:effectLst/>
                <a:latin typeface="Times New Roman" panose="02020603050405020304" pitchFamily="18" charset="0"/>
                <a:cs typeface="Times New Roman" panose="02020603050405020304" pitchFamily="18" charset="0"/>
              </a:rPr>
              <a:t>. </a:t>
            </a:r>
          </a:p>
          <a:p>
            <a:pPr>
              <a:buFont typeface="Arial"/>
              <a:buChar char="•"/>
            </a:pPr>
            <a:endParaRPr lang="en-GB" i="0" u="none" strike="noStrike" dirty="0" smtClean="0">
              <a:solidFill>
                <a:srgbClr val="333333"/>
              </a:solidFill>
              <a:effectLst/>
              <a:latin typeface="Times New Roman" panose="02020603050405020304" pitchFamily="18" charset="0"/>
              <a:cs typeface="Times New Roman" panose="02020603050405020304" pitchFamily="18" charset="0"/>
            </a:endParaRPr>
          </a:p>
          <a:p>
            <a:pPr>
              <a:buFont typeface="Arial"/>
              <a:buChar char="•"/>
            </a:pPr>
            <a:r>
              <a:rPr lang="en-GB" i="0" u="none" strike="noStrike" dirty="0" smtClean="0">
                <a:solidFill>
                  <a:srgbClr val="333333"/>
                </a:solidFill>
                <a:effectLst/>
                <a:latin typeface="Times New Roman" panose="02020603050405020304" pitchFamily="18" charset="0"/>
                <a:cs typeface="Times New Roman" panose="02020603050405020304" pitchFamily="18" charset="0"/>
              </a:rPr>
              <a:t>Cool your eyes. Stay indoors</a:t>
            </a:r>
            <a:r>
              <a:rPr lang="en-GB" i="0" u="none" strike="noStrike" dirty="0" smtClean="0">
                <a:solidFill>
                  <a:srgbClr val="333333"/>
                </a:solidFill>
                <a:effectLst/>
                <a:latin typeface="Times New Roman" panose="02020603050405020304" pitchFamily="18" charset="0"/>
                <a:cs typeface="Times New Roman" panose="02020603050405020304" pitchFamily="18" charset="0"/>
              </a:rPr>
              <a:t>.</a:t>
            </a:r>
          </a:p>
          <a:p>
            <a:pPr>
              <a:buFont typeface="Arial"/>
              <a:buChar char="•"/>
            </a:pPr>
            <a:endParaRPr lang="en-GB" i="0" u="none" strike="noStrike" dirty="0" smtClean="0">
              <a:solidFill>
                <a:srgbClr val="333333"/>
              </a:solidFill>
              <a:effectLst/>
              <a:latin typeface="Times New Roman" panose="02020603050405020304" pitchFamily="18" charset="0"/>
              <a:cs typeface="Times New Roman" panose="02020603050405020304" pitchFamily="18" charset="0"/>
            </a:endParaRPr>
          </a:p>
          <a:p>
            <a:pPr>
              <a:buFont typeface="Arial"/>
              <a:buChar char="•"/>
            </a:pPr>
            <a:r>
              <a:rPr lang="en-GB" i="0" u="none" strike="noStrike" dirty="0" smtClean="0">
                <a:solidFill>
                  <a:srgbClr val="333333"/>
                </a:solidFill>
                <a:effectLst/>
                <a:latin typeface="Times New Roman" panose="02020603050405020304" pitchFamily="18" charset="0"/>
                <a:cs typeface="Times New Roman" panose="02020603050405020304" pitchFamily="18" charset="0"/>
              </a:rPr>
              <a:t>Wear glasses or goggles. Improve your indoor air with an air </a:t>
            </a:r>
            <a:r>
              <a:rPr lang="en-GB" i="0" u="sng" strike="noStrike" dirty="0" smtClean="0">
                <a:solidFill>
                  <a:srgbClr val="557AB5"/>
                </a:solidFill>
                <a:effectLst/>
                <a:latin typeface="Times New Roman" panose="02020603050405020304" pitchFamily="18" charset="0"/>
                <a:cs typeface="Times New Roman" panose="02020603050405020304" pitchFamily="18" charset="0"/>
                <a:hlinkClick r:id="rId4"/>
              </a:rPr>
              <a:t>filter</a:t>
            </a:r>
            <a:r>
              <a:rPr lang="en-GB" i="0" u="none" strike="noStrike" dirty="0" smtClean="0">
                <a:solidFill>
                  <a:srgbClr val="333333"/>
                </a:solidFill>
                <a:effectLst/>
                <a:latin typeface="Times New Roman" panose="02020603050405020304" pitchFamily="18" charset="0"/>
                <a:cs typeface="Times New Roman" panose="02020603050405020304" pitchFamily="18" charset="0"/>
              </a:rPr>
              <a:t>. </a:t>
            </a:r>
            <a:endParaRPr lang="en-GB" i="0" u="none" strike="noStrike"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58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SMOKE </a:t>
            </a:r>
            <a:r>
              <a:rPr lang="en-GB" dirty="0" smtClean="0"/>
              <a:t>INHAILATION </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28184" y="4725144"/>
            <a:ext cx="20859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0" y="2136339"/>
            <a:ext cx="4572000" cy="3139321"/>
          </a:xfrm>
          <a:prstGeom prst="rect">
            <a:avLst/>
          </a:prstGeom>
        </p:spPr>
        <p:txBody>
          <a:bodyPr>
            <a:spAutoFit/>
          </a:bodyPr>
          <a:lstStyle/>
          <a:p>
            <a:endParaRPr lang="en-GB" dirty="0" smtClean="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Signs </a:t>
            </a:r>
            <a:r>
              <a:rPr lang="en-GB" dirty="0">
                <a:latin typeface="Times New Roman" panose="02020603050405020304" pitchFamily="18" charset="0"/>
                <a:cs typeface="Times New Roman" panose="02020603050405020304" pitchFamily="18" charset="0"/>
              </a:rPr>
              <a:t>and symptoms of smoke inhalation :</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Cough and hoarseness</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Chest pain or coughing up blood</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Trouble breathing, such as shortness of breath and noisy breathing</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Headache, abdominal pain, and nausea</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Eye irritation or vision problems</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Fainting</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Soot in your nostrils or throat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436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SMOKE INHAILATION </a:t>
            </a:r>
            <a:endParaRPr lang="en-GB" dirty="0"/>
          </a:p>
        </p:txBody>
      </p:sp>
      <p:sp>
        <p:nvSpPr>
          <p:cNvPr id="3" name="Content Placeholder 2"/>
          <p:cNvSpPr>
            <a:spLocks noGrp="1"/>
          </p:cNvSpPr>
          <p:nvPr>
            <p:ph idx="1"/>
          </p:nvPr>
        </p:nvSpPr>
        <p:spPr/>
        <p:txBody>
          <a:bodyPr>
            <a:normAutofit/>
          </a:bodyPr>
          <a:lstStyle/>
          <a:p>
            <a:pPr marL="0" indent="0">
              <a:buNone/>
            </a:pPr>
            <a:r>
              <a:rPr lang="en-GB" sz="1800" b="1" dirty="0">
                <a:latin typeface="Times New Roman" panose="02020603050405020304" pitchFamily="18" charset="0"/>
                <a:cs typeface="Times New Roman" panose="02020603050405020304" pitchFamily="18" charset="0"/>
              </a:rPr>
              <a:t>How is smoke inhalation treated</a:t>
            </a:r>
            <a:r>
              <a:rPr lang="en-GB" sz="1800" b="1" dirty="0" smtClean="0">
                <a:latin typeface="Times New Roman" panose="02020603050405020304" pitchFamily="18" charset="0"/>
                <a:cs typeface="Times New Roman" panose="02020603050405020304" pitchFamily="18" charset="0"/>
              </a:rPr>
              <a:t>?</a:t>
            </a:r>
          </a:p>
          <a:p>
            <a:pPr marL="0" indent="0">
              <a:buNone/>
            </a:pPr>
            <a:endParaRPr lang="en-GB" sz="1800" b="1" dirty="0">
              <a:latin typeface="Times New Roman" panose="02020603050405020304" pitchFamily="18" charset="0"/>
              <a:cs typeface="Times New Roman" panose="02020603050405020304" pitchFamily="18" charset="0"/>
            </a:endParaRPr>
          </a:p>
          <a:p>
            <a:r>
              <a:rPr lang="en-GB" sz="1800" b="1" dirty="0">
                <a:latin typeface="Times New Roman" panose="02020603050405020304" pitchFamily="18" charset="0"/>
                <a:cs typeface="Times New Roman" panose="02020603050405020304" pitchFamily="18" charset="0"/>
              </a:rPr>
              <a:t>Antidotes:</a:t>
            </a:r>
            <a:r>
              <a:rPr lang="en-GB" sz="1800" dirty="0">
                <a:latin typeface="Times New Roman" panose="02020603050405020304" pitchFamily="18" charset="0"/>
                <a:cs typeface="Times New Roman" panose="02020603050405020304" pitchFamily="18" charset="0"/>
              </a:rPr>
              <a:t> These are substances that may stop or control the effects of the smoke you inhaled. Healthcare providers may give different antidotes depending on the type of smoke you inhaled.</a:t>
            </a:r>
          </a:p>
          <a:p>
            <a:r>
              <a:rPr lang="en-GB" sz="1800" b="1" dirty="0">
                <a:latin typeface="Times New Roman" panose="02020603050405020304" pitchFamily="18" charset="0"/>
                <a:cs typeface="Times New Roman" panose="02020603050405020304" pitchFamily="18" charset="0"/>
              </a:rPr>
              <a:t>Bronchodilators:</a:t>
            </a:r>
            <a:r>
              <a:rPr lang="en-GB" sz="1800" dirty="0">
                <a:latin typeface="Times New Roman" panose="02020603050405020304" pitchFamily="18" charset="0"/>
                <a:cs typeface="Times New Roman" panose="02020603050405020304" pitchFamily="18" charset="0"/>
              </a:rPr>
              <a:t> </a:t>
            </a:r>
            <a:endParaRPr lang="en-GB" sz="1800" dirty="0" smtClean="0">
              <a:latin typeface="Times New Roman" panose="02020603050405020304" pitchFamily="18" charset="0"/>
              <a:cs typeface="Times New Roman" panose="02020603050405020304" pitchFamily="18" charset="0"/>
            </a:endParaRPr>
          </a:p>
          <a:p>
            <a:r>
              <a:rPr lang="en-GB" sz="1800" b="1" dirty="0" smtClean="0">
                <a:latin typeface="Times New Roman" panose="02020603050405020304" pitchFamily="18" charset="0"/>
                <a:cs typeface="Times New Roman" panose="02020603050405020304" pitchFamily="18" charset="0"/>
              </a:rPr>
              <a:t>Steroids</a:t>
            </a:r>
            <a:r>
              <a:rPr lang="en-GB" sz="1800" b="1" dirty="0">
                <a:latin typeface="Times New Roman" panose="02020603050405020304" pitchFamily="18" charset="0"/>
                <a:cs typeface="Times New Roman" panose="02020603050405020304" pitchFamily="18" charset="0"/>
              </a:rPr>
              <a:t>:</a:t>
            </a:r>
            <a:r>
              <a:rPr lang="en-GB" sz="1800" dirty="0">
                <a:latin typeface="Times New Roman" panose="02020603050405020304" pitchFamily="18" charset="0"/>
                <a:cs typeface="Times New Roman" panose="02020603050405020304" pitchFamily="18" charset="0"/>
              </a:rPr>
              <a:t> Steroid medicine may help to open your air passages so you can breathe easier.</a:t>
            </a:r>
          </a:p>
          <a:p>
            <a:r>
              <a:rPr lang="en-GB" sz="1800" b="1" dirty="0">
                <a:latin typeface="Times New Roman" panose="02020603050405020304" pitchFamily="18" charset="0"/>
                <a:cs typeface="Times New Roman" panose="02020603050405020304" pitchFamily="18" charset="0"/>
              </a:rPr>
              <a:t>Antibiotics:</a:t>
            </a:r>
            <a:r>
              <a:rPr lang="en-GB" sz="1800" dirty="0">
                <a:latin typeface="Times New Roman" panose="02020603050405020304" pitchFamily="18" charset="0"/>
                <a:cs typeface="Times New Roman" panose="02020603050405020304" pitchFamily="18" charset="0"/>
              </a:rPr>
              <a:t> This medicine is given to help treat or prevent an infection caused by bacteria.</a:t>
            </a:r>
          </a:p>
          <a:p>
            <a:r>
              <a:rPr lang="en-GB" sz="1800" b="1" dirty="0">
                <a:latin typeface="Times New Roman" panose="02020603050405020304" pitchFamily="18" charset="0"/>
                <a:cs typeface="Times New Roman" panose="02020603050405020304" pitchFamily="18" charset="0"/>
              </a:rPr>
              <a:t>Medicines to treat pain, swelling, or fever</a:t>
            </a:r>
            <a:r>
              <a:rPr lang="en-GB" sz="1800" b="1" dirty="0" smtClean="0">
                <a:latin typeface="Times New Roman" panose="02020603050405020304" pitchFamily="18" charset="0"/>
                <a:cs typeface="Times New Roman" panose="02020603050405020304" pitchFamily="18" charset="0"/>
              </a:rPr>
              <a:t>:</a:t>
            </a: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54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UNCONCIOUSNESS</a:t>
            </a:r>
            <a:endParaRPr lang="en-GB" dirty="0"/>
          </a:p>
        </p:txBody>
      </p:sp>
      <p:sp>
        <p:nvSpPr>
          <p:cNvPr id="3" name="Content Placeholder 2"/>
          <p:cNvSpPr>
            <a:spLocks noGrp="1"/>
          </p:cNvSpPr>
          <p:nvPr>
            <p:ph idx="1"/>
          </p:nvPr>
        </p:nvSpPr>
        <p:spPr>
          <a:xfrm>
            <a:off x="971600" y="2060848"/>
            <a:ext cx="6777317" cy="3508977"/>
          </a:xfrm>
        </p:spPr>
        <p:txBody>
          <a:bodyPr>
            <a:normAutofit fontScale="92500"/>
          </a:bodyPr>
          <a:lstStyle/>
          <a:p>
            <a:r>
              <a:rPr lang="en-GB" sz="2200" dirty="0">
                <a:latin typeface="Times New Roman" panose="02020603050405020304" pitchFamily="18" charset="0"/>
                <a:cs typeface="Times New Roman" panose="02020603050405020304" pitchFamily="18" charset="0"/>
              </a:rPr>
              <a:t>Unconsciousness is when a person suddenly becomes unable to respond to stimuli and appears to be asleep. A person may be unconscious for a few seconds — as in fainting — or for longer periods of time</a:t>
            </a:r>
            <a:r>
              <a:rPr lang="en-GB" sz="2200" dirty="0" smtClean="0">
                <a:latin typeface="Times New Roman" panose="02020603050405020304" pitchFamily="18" charset="0"/>
                <a:cs typeface="Times New Roman" panose="02020603050405020304" pitchFamily="18" charset="0"/>
              </a:rPr>
              <a:t>.</a:t>
            </a:r>
          </a:p>
          <a:p>
            <a:r>
              <a:rPr lang="en-GB" sz="2200" dirty="0">
                <a:latin typeface="Times New Roman" panose="02020603050405020304" pitchFamily="18" charset="0"/>
                <a:cs typeface="Times New Roman" panose="02020603050405020304" pitchFamily="18" charset="0"/>
              </a:rPr>
              <a:t>Common causes of unconsciousness include:</a:t>
            </a:r>
          </a:p>
          <a:p>
            <a:r>
              <a:rPr lang="en-GB" sz="2200" dirty="0">
                <a:latin typeface="Times New Roman" panose="02020603050405020304" pitchFamily="18" charset="0"/>
                <a:cs typeface="Times New Roman" panose="02020603050405020304" pitchFamily="18" charset="0"/>
              </a:rPr>
              <a:t>A</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car accident</a:t>
            </a:r>
          </a:p>
          <a:p>
            <a:r>
              <a:rPr lang="en-GB" sz="2200" dirty="0">
                <a:latin typeface="Times New Roman" panose="02020603050405020304" pitchFamily="18" charset="0"/>
                <a:cs typeface="Times New Roman" panose="02020603050405020304" pitchFamily="18" charset="0"/>
              </a:rPr>
              <a:t>S</a:t>
            </a:r>
            <a:r>
              <a:rPr lang="en-GB" sz="2200" dirty="0" smtClean="0">
                <a:latin typeface="Times New Roman" panose="02020603050405020304" pitchFamily="18" charset="0"/>
                <a:cs typeface="Times New Roman" panose="02020603050405020304" pitchFamily="18" charset="0"/>
              </a:rPr>
              <a:t>evere </a:t>
            </a:r>
            <a:r>
              <a:rPr lang="en-GB" sz="2200" dirty="0">
                <a:latin typeface="Times New Roman" panose="02020603050405020304" pitchFamily="18" charset="0"/>
                <a:cs typeface="Times New Roman" panose="02020603050405020304" pitchFamily="18" charset="0"/>
                <a:hlinkClick r:id="rId2"/>
              </a:rPr>
              <a:t>blood loss</a:t>
            </a:r>
            <a:endParaRPr lang="en-GB" sz="2200" dirty="0">
              <a:latin typeface="Times New Roman" panose="02020603050405020304" pitchFamily="18" charset="0"/>
              <a:cs typeface="Times New Roman" panose="02020603050405020304" pitchFamily="18" charset="0"/>
            </a:endParaRPr>
          </a:p>
          <a:p>
            <a:r>
              <a:rPr lang="en-GB" sz="2200" dirty="0" smtClean="0">
                <a:latin typeface="Times New Roman" panose="02020603050405020304" pitchFamily="18" charset="0"/>
                <a:cs typeface="Times New Roman" panose="02020603050405020304" pitchFamily="18" charset="0"/>
              </a:rPr>
              <a:t>A blow </a:t>
            </a:r>
            <a:r>
              <a:rPr lang="en-GB" sz="2200" dirty="0">
                <a:latin typeface="Times New Roman" panose="02020603050405020304" pitchFamily="18" charset="0"/>
                <a:cs typeface="Times New Roman" panose="02020603050405020304" pitchFamily="18" charset="0"/>
              </a:rPr>
              <a:t>to the chest or </a:t>
            </a:r>
            <a:r>
              <a:rPr lang="en-GB" sz="2200" dirty="0">
                <a:latin typeface="Times New Roman" panose="02020603050405020304" pitchFamily="18" charset="0"/>
                <a:cs typeface="Times New Roman" panose="02020603050405020304" pitchFamily="18" charset="0"/>
                <a:hlinkClick r:id="rId3"/>
              </a:rPr>
              <a:t>head</a:t>
            </a:r>
            <a:endParaRPr lang="en-GB" sz="2200" dirty="0">
              <a:latin typeface="Times New Roman" panose="02020603050405020304" pitchFamily="18" charset="0"/>
              <a:cs typeface="Times New Roman" panose="02020603050405020304" pitchFamily="18" charset="0"/>
            </a:endParaRPr>
          </a:p>
          <a:p>
            <a:r>
              <a:rPr lang="en-GB" sz="2200" dirty="0">
                <a:latin typeface="Times New Roman" panose="02020603050405020304" pitchFamily="18" charset="0"/>
                <a:cs typeface="Times New Roman" panose="02020603050405020304" pitchFamily="18" charset="0"/>
                <a:hlinkClick r:id="rId4"/>
              </a:rPr>
              <a:t>A</a:t>
            </a:r>
            <a:r>
              <a:rPr lang="en-GB" sz="2200" dirty="0" smtClean="0">
                <a:latin typeface="Times New Roman" panose="02020603050405020304" pitchFamily="18" charset="0"/>
                <a:cs typeface="Times New Roman" panose="02020603050405020304" pitchFamily="18" charset="0"/>
                <a:hlinkClick r:id="rId4"/>
              </a:rPr>
              <a:t> </a:t>
            </a:r>
            <a:r>
              <a:rPr lang="en-GB" sz="2200" dirty="0">
                <a:latin typeface="Times New Roman" panose="02020603050405020304" pitchFamily="18" charset="0"/>
                <a:cs typeface="Times New Roman" panose="02020603050405020304" pitchFamily="18" charset="0"/>
                <a:hlinkClick r:id="rId4"/>
              </a:rPr>
              <a:t>drug overdose</a:t>
            </a:r>
            <a:endParaRPr lang="en-GB" sz="2200" dirty="0">
              <a:latin typeface="Times New Roman" panose="02020603050405020304" pitchFamily="18" charset="0"/>
              <a:cs typeface="Times New Roman" panose="02020603050405020304" pitchFamily="18" charset="0"/>
            </a:endParaRPr>
          </a:p>
          <a:p>
            <a:r>
              <a:rPr lang="en-GB" sz="2200" dirty="0">
                <a:latin typeface="Times New Roman" panose="02020603050405020304" pitchFamily="18" charset="0"/>
                <a:cs typeface="Times New Roman" panose="02020603050405020304" pitchFamily="18" charset="0"/>
                <a:hlinkClick r:id="rId5"/>
              </a:rPr>
              <a:t>A</a:t>
            </a:r>
            <a:r>
              <a:rPr lang="en-GB" sz="2200" dirty="0" smtClean="0">
                <a:latin typeface="Times New Roman" panose="02020603050405020304" pitchFamily="18" charset="0"/>
                <a:cs typeface="Times New Roman" panose="02020603050405020304" pitchFamily="18" charset="0"/>
                <a:hlinkClick r:id="rId5"/>
              </a:rPr>
              <a:t>lcohol </a:t>
            </a:r>
            <a:r>
              <a:rPr lang="en-GB" sz="2200" dirty="0">
                <a:latin typeface="Times New Roman" panose="02020603050405020304" pitchFamily="18" charset="0"/>
                <a:cs typeface="Times New Roman" panose="02020603050405020304" pitchFamily="18" charset="0"/>
                <a:hlinkClick r:id="rId5"/>
              </a:rPr>
              <a:t>poisoning</a:t>
            </a:r>
            <a:endParaRPr lang="en-GB" sz="22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38645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45152"/>
          </a:xfrm>
        </p:spPr>
        <p:txBody>
          <a:bodyPr/>
          <a:lstStyle/>
          <a:p>
            <a:r>
              <a:rPr lang="en-GB" dirty="0" smtClean="0"/>
              <a:t>UNCONCIOUSNESS</a:t>
            </a:r>
            <a:endParaRPr lang="en-GB" dirty="0"/>
          </a:p>
        </p:txBody>
      </p:sp>
      <p:sp>
        <p:nvSpPr>
          <p:cNvPr id="3" name="Content Placeholder 2"/>
          <p:cNvSpPr>
            <a:spLocks noGrp="1"/>
          </p:cNvSpPr>
          <p:nvPr>
            <p:ph idx="1"/>
          </p:nvPr>
        </p:nvSpPr>
        <p:spPr>
          <a:xfrm>
            <a:off x="1043492" y="1988840"/>
            <a:ext cx="6777317" cy="3843789"/>
          </a:xfrm>
        </p:spPr>
        <p:txBody>
          <a:bodyPr>
            <a:noAutofit/>
          </a:bodyPr>
          <a:lstStyle/>
          <a:p>
            <a:r>
              <a:rPr lang="en-GB" sz="1800" dirty="0">
                <a:latin typeface="Times New Roman" panose="02020603050405020304" pitchFamily="18" charset="0"/>
                <a:cs typeface="Times New Roman" panose="02020603050405020304" pitchFamily="18" charset="0"/>
              </a:rPr>
              <a:t>Check whether the person is breathing. If they’re not breathing, have someone call 911 or your local emergency services immediately and prepare to begin </a:t>
            </a:r>
            <a:r>
              <a:rPr lang="en-GB" sz="1800" dirty="0">
                <a:latin typeface="Times New Roman" panose="02020603050405020304" pitchFamily="18" charset="0"/>
                <a:cs typeface="Times New Roman" panose="02020603050405020304" pitchFamily="18" charset="0"/>
                <a:hlinkClick r:id="rId2"/>
              </a:rPr>
              <a:t>CPR</a:t>
            </a:r>
            <a:r>
              <a:rPr lang="en-GB" sz="1800" dirty="0">
                <a:latin typeface="Times New Roman" panose="02020603050405020304" pitchFamily="18" charset="0"/>
                <a:cs typeface="Times New Roman" panose="02020603050405020304" pitchFamily="18" charset="0"/>
              </a:rPr>
              <a:t>. If they’re breathing, position the person on their back.</a:t>
            </a:r>
          </a:p>
          <a:p>
            <a:r>
              <a:rPr lang="en-GB" sz="1800" dirty="0">
                <a:latin typeface="Times New Roman" panose="02020603050405020304" pitchFamily="18" charset="0"/>
                <a:cs typeface="Times New Roman" panose="02020603050405020304" pitchFamily="18" charset="0"/>
              </a:rPr>
              <a:t>Raise their legs at least 12 inches above the ground.</a:t>
            </a:r>
          </a:p>
          <a:p>
            <a:r>
              <a:rPr lang="en-GB" sz="1800" dirty="0">
                <a:latin typeface="Times New Roman" panose="02020603050405020304" pitchFamily="18" charset="0"/>
                <a:cs typeface="Times New Roman" panose="02020603050405020304" pitchFamily="18" charset="0"/>
              </a:rPr>
              <a:t>Loosen any restrictive clothing or belts. If they don’t regain consciousness within one minute, call 911 or your local emergency services.</a:t>
            </a:r>
          </a:p>
          <a:p>
            <a:r>
              <a:rPr lang="en-GB" sz="1800" dirty="0">
                <a:latin typeface="Times New Roman" panose="02020603050405020304" pitchFamily="18" charset="0"/>
                <a:cs typeface="Times New Roman" panose="02020603050405020304" pitchFamily="18" charset="0"/>
              </a:rPr>
              <a:t>Check their airway to make sure there’s no obstruction.</a:t>
            </a:r>
          </a:p>
          <a:p>
            <a:r>
              <a:rPr lang="en-GB" sz="1800" dirty="0">
                <a:latin typeface="Times New Roman" panose="02020603050405020304" pitchFamily="18" charset="0"/>
                <a:cs typeface="Times New Roman" panose="02020603050405020304" pitchFamily="18" charset="0"/>
              </a:rPr>
              <a:t>Check again to see if they’re breathing, coughing, or moving. These are signs of positive circulation. If these signs are absent, perform CPR until emergency personnel arrive.</a:t>
            </a:r>
          </a:p>
          <a:p>
            <a:r>
              <a:rPr lang="en-GB" sz="1800" dirty="0">
                <a:latin typeface="Times New Roman" panose="02020603050405020304" pitchFamily="18" charset="0"/>
                <a:cs typeface="Times New Roman" panose="02020603050405020304" pitchFamily="18" charset="0"/>
              </a:rPr>
              <a:t>If there’s </a:t>
            </a:r>
            <a:r>
              <a:rPr lang="en-GB" sz="1800" dirty="0">
                <a:latin typeface="Times New Roman" panose="02020603050405020304" pitchFamily="18" charset="0"/>
                <a:cs typeface="Times New Roman" panose="02020603050405020304" pitchFamily="18" charset="0"/>
                <a:hlinkClick r:id="rId3"/>
              </a:rPr>
              <a:t>major bleeding</a:t>
            </a:r>
            <a:r>
              <a:rPr lang="en-GB" sz="1800" dirty="0">
                <a:latin typeface="Times New Roman" panose="02020603050405020304" pitchFamily="18" charset="0"/>
                <a:cs typeface="Times New Roman" panose="02020603050405020304" pitchFamily="18" charset="0"/>
              </a:rPr>
              <a:t> occurring, place direct pressure on the bleeding area or apply a tourniquet above the bleeding area until expert help arrives.</a:t>
            </a:r>
          </a:p>
          <a:p>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15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241096"/>
          </a:xfrm>
        </p:spPr>
        <p:txBody>
          <a:bodyPr>
            <a:normAutofit fontScale="90000"/>
          </a:bodyPr>
          <a:lstStyle/>
          <a:p>
            <a:r>
              <a:rPr lang="en-GB" dirty="0" smtClean="0"/>
              <a:t>CPR </a:t>
            </a:r>
            <a:endParaRPr lang="en-GB" dirty="0"/>
          </a:p>
        </p:txBody>
      </p:sp>
      <p:sp>
        <p:nvSpPr>
          <p:cNvPr id="3" name="Content Placeholder 2"/>
          <p:cNvSpPr>
            <a:spLocks noGrp="1"/>
          </p:cNvSpPr>
          <p:nvPr>
            <p:ph idx="1"/>
          </p:nvPr>
        </p:nvSpPr>
        <p:spPr>
          <a:xfrm>
            <a:off x="1043492" y="1196752"/>
            <a:ext cx="6777317" cy="4635877"/>
          </a:xfrm>
        </p:spPr>
        <p:txBody>
          <a:bodyPr>
            <a:noAutofit/>
          </a:bodyPr>
          <a:lstStyle/>
          <a:p>
            <a:pPr marL="68580" indent="0">
              <a:buNone/>
            </a:pPr>
            <a:r>
              <a:rPr lang="en-GB" sz="1400" b="1" dirty="0">
                <a:latin typeface="Times New Roman" panose="02020603050405020304" pitchFamily="18" charset="0"/>
                <a:cs typeface="Times New Roman" panose="02020603050405020304" pitchFamily="18" charset="0"/>
              </a:rPr>
              <a:t>How do you perform CPR?</a:t>
            </a:r>
          </a:p>
          <a:p>
            <a:r>
              <a:rPr lang="en-GB" sz="1400" dirty="0">
                <a:latin typeface="Times New Roman" panose="02020603050405020304" pitchFamily="18" charset="0"/>
                <a:cs typeface="Times New Roman" panose="02020603050405020304" pitchFamily="18" charset="0"/>
              </a:rPr>
              <a:t>CPR is a way to treat someone when they stop breathing or their heart stops beating.</a:t>
            </a:r>
          </a:p>
          <a:p>
            <a:r>
              <a:rPr lang="en-GB" sz="1400" dirty="0">
                <a:latin typeface="Times New Roman" panose="02020603050405020304" pitchFamily="18" charset="0"/>
                <a:cs typeface="Times New Roman" panose="02020603050405020304" pitchFamily="18" charset="0"/>
              </a:rPr>
              <a:t>If a person stops breathing, call your local emergency services or ask someone else to. Before beginning CPR, ask loudly, “Are you OK?” If the person doesn’t respond, begin CPR.</a:t>
            </a:r>
          </a:p>
          <a:p>
            <a:r>
              <a:rPr lang="en-GB" sz="1400" dirty="0">
                <a:latin typeface="Times New Roman" panose="02020603050405020304" pitchFamily="18" charset="0"/>
                <a:cs typeface="Times New Roman" panose="02020603050405020304" pitchFamily="18" charset="0"/>
              </a:rPr>
              <a:t>Lay the person on their back on a firm surface.</a:t>
            </a:r>
          </a:p>
          <a:p>
            <a:r>
              <a:rPr lang="en-GB" sz="1400" dirty="0">
                <a:latin typeface="Times New Roman" panose="02020603050405020304" pitchFamily="18" charset="0"/>
                <a:cs typeface="Times New Roman" panose="02020603050405020304" pitchFamily="18" charset="0"/>
              </a:rPr>
              <a:t>Kneel next to their neck and shoulders.</a:t>
            </a:r>
          </a:p>
          <a:p>
            <a:r>
              <a:rPr lang="en-GB" sz="1400" dirty="0">
                <a:latin typeface="Times New Roman" panose="02020603050405020304" pitchFamily="18" charset="0"/>
                <a:cs typeface="Times New Roman" panose="02020603050405020304" pitchFamily="18" charset="0"/>
              </a:rPr>
              <a:t>Place the heel of your hand over the </a:t>
            </a:r>
            <a:r>
              <a:rPr lang="en-GB" sz="1400" dirty="0" err="1">
                <a:latin typeface="Times New Roman" panose="02020603050405020304" pitchFamily="18" charset="0"/>
                <a:cs typeface="Times New Roman" panose="02020603050405020304" pitchFamily="18" charset="0"/>
              </a:rPr>
              <a:t>center</a:t>
            </a:r>
            <a:r>
              <a:rPr lang="en-GB" sz="1400" dirty="0">
                <a:latin typeface="Times New Roman" panose="02020603050405020304" pitchFamily="18" charset="0"/>
                <a:cs typeface="Times New Roman" panose="02020603050405020304" pitchFamily="18" charset="0"/>
              </a:rPr>
              <a:t> of their chest. Put your other hand directly over the first one and interlace your fingers. Make sure that your elbows are straight and move your shoulders up above your hands.</a:t>
            </a:r>
          </a:p>
          <a:p>
            <a:r>
              <a:rPr lang="en-GB" sz="1400" dirty="0">
                <a:latin typeface="Times New Roman" panose="02020603050405020304" pitchFamily="18" charset="0"/>
                <a:cs typeface="Times New Roman" panose="02020603050405020304" pitchFamily="18" charset="0"/>
              </a:rPr>
              <a:t>Using your upper body weight, push straight down on their chest at least 1.5 inches for children or 2 inches for adults. Then release the pressure.</a:t>
            </a:r>
          </a:p>
          <a:p>
            <a:r>
              <a:rPr lang="en-GB" sz="1400" dirty="0">
                <a:latin typeface="Times New Roman" panose="02020603050405020304" pitchFamily="18" charset="0"/>
                <a:cs typeface="Times New Roman" panose="02020603050405020304" pitchFamily="18" charset="0"/>
              </a:rPr>
              <a:t>Repeat this procedure again up to 100 times per minute. These are called chest compressions.</a:t>
            </a:r>
          </a:p>
          <a:p>
            <a:r>
              <a:rPr lang="en-GB" sz="1400" dirty="0">
                <a:latin typeface="Times New Roman" panose="02020603050405020304" pitchFamily="18" charset="0"/>
                <a:cs typeface="Times New Roman" panose="02020603050405020304" pitchFamily="18" charset="0"/>
              </a:rPr>
              <a:t>To minimize potential injuries, only those trained in CPR should perform rescue breathing. If you haven’t been trained, perform chest compressions until medical help arrives.</a:t>
            </a:r>
          </a:p>
          <a:p>
            <a:r>
              <a:rPr lang="en-GB" sz="1400" dirty="0">
                <a:latin typeface="Times New Roman" panose="02020603050405020304" pitchFamily="18" charset="0"/>
                <a:cs typeface="Times New Roman" panose="02020603050405020304" pitchFamily="18" charset="0"/>
              </a:rPr>
              <a:t>If you’re trained in CPR, tilt the person’s head back and lift the chin to open up the airway.</a:t>
            </a:r>
          </a:p>
          <a:p>
            <a:r>
              <a:rPr lang="en-GB" sz="1400" dirty="0">
                <a:latin typeface="Times New Roman" panose="02020603050405020304" pitchFamily="18" charset="0"/>
                <a:cs typeface="Times New Roman" panose="02020603050405020304" pitchFamily="18" charset="0"/>
              </a:rPr>
              <a:t>Pinch the person’s nose closed and cover their mouth with yours, creating an airtight seal.</a:t>
            </a:r>
          </a:p>
          <a:p>
            <a:r>
              <a:rPr lang="en-GB" sz="1400" dirty="0">
                <a:latin typeface="Times New Roman" panose="02020603050405020304" pitchFamily="18" charset="0"/>
                <a:cs typeface="Times New Roman" panose="02020603050405020304" pitchFamily="18" charset="0"/>
              </a:rPr>
              <a:t>Give two one-second breaths and watch for their chest to rise.</a:t>
            </a:r>
          </a:p>
          <a:p>
            <a:r>
              <a:rPr lang="en-GB" sz="1400" dirty="0">
                <a:latin typeface="Times New Roman" panose="02020603050405020304" pitchFamily="18" charset="0"/>
                <a:cs typeface="Times New Roman" panose="02020603050405020304" pitchFamily="18" charset="0"/>
              </a:rPr>
              <a:t>Continue alternating between compressions and breaths — 30 compressions and two breaths — until help arrives or there are signs of movement.</a:t>
            </a:r>
          </a:p>
          <a:p>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54615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